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3.xml" ContentType="application/vnd.openxmlformats-officedocument.drawingml.diagramData+xml"/>
  <Override PartName="/ppt/diagrams/colors3.xml" ContentType="application/vnd.openxmlformats-officedocument.drawingml.diagramColors+xml"/>
  <Override PartName="/ppt/diagrams/layout3.xml" ContentType="application/vnd.openxmlformats-officedocument.drawingml.diagramLayout+xml"/>
  <Override PartName="/ppt/diagrams/drawing3.xml" ContentType="application/vnd.ms-office.drawingml.diagramDrawing+xml"/>
  <Override PartName="/ppt/diagrams/quickStyle3.xml" ContentType="application/vnd.openxmlformats-officedocument.drawingml.diagramStyle+xml"/>
  <Override PartName="/ppt/diagrams/data4.xml" ContentType="application/vnd.openxmlformats-officedocument.drawingml.diagramData+xml"/>
  <Override PartName="/ppt/diagrams/colors4.xml" ContentType="application/vnd.openxmlformats-officedocument.drawingml.diagramColors+xml"/>
  <Override PartName="/ppt/diagrams/layout4.xml" ContentType="application/vnd.openxmlformats-officedocument.drawingml.diagramLayout+xml"/>
  <Override PartName="/ppt/diagrams/drawing4.xml" ContentType="application/vnd.ms-office.drawingml.diagramDrawing+xml"/>
  <Override PartName="/ppt/diagrams/quickStyle4.xml" ContentType="application/vnd.openxmlformats-officedocument.drawingml.diagramStyle+xml"/>
  <Override PartName="/ppt/slideMasters/slideMaster2.xml" ContentType="application/vnd.openxmlformats-officedocument.presentationml.slideMaster+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diagrams/colors5.xml" ContentType="application/vnd.openxmlformats-officedocument.drawingml.diagramColors+xml"/>
  <Override PartName="/ppt/diagrams/layout5.xml" ContentType="application/vnd.openxmlformats-officedocument.drawingml.diagramLayout+xml"/>
  <Override PartName="/ppt/diagrams/drawing5.xml" ContentType="application/vnd.ms-office.drawingml.diagramDrawing+xml"/>
  <Override PartName="/ppt/diagrams/data5.xml" ContentType="application/vnd.openxmlformats-officedocument.drawingml.diagramData+xml"/>
  <Override PartName="/ppt/diagrams/quickStyle5.xml" ContentType="application/vnd.openxmlformats-officedocument.drawingml.diagramStyle+xml"/>
  <Override PartName="/ppt/slideMasters/slideMaster3.xml" ContentType="application/vnd.openxmlformats-officedocument.presentationml.slideMaster+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slideMasters/slideMaster4.xml" ContentType="application/vnd.openxmlformats-officedocument.presentationml.slideMaster+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slides/slide107.xml" ContentType="application/vnd.openxmlformats-officedocument.presentationml.slide+xml"/>
  <Override PartName="/ppt/slides/slide108.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71" r:id="rId49"/>
    <p:sldMasterId id="2147483683" r:id="rId81"/>
    <p:sldMasterId id="2147483695" r:id="rId98"/>
  </p:sldMasterIdLst>
  <p:notesMasterIdLst>
    <p:notesMasterId r:id="rId43"/>
  </p:notesMasterIdLst>
  <p:sldIdLst>
    <p:sldId id="256" r:id="rId2"/>
    <p:sldId id="257" r:id="rId3"/>
    <p:sldId id="258" r:id="rId4"/>
    <p:sldId id="367" r:id="rId117"/>
    <p:sldId id="368" r:id="rId118"/>
    <p:sldId id="259" r:id="rId5"/>
    <p:sldId id="260" r:id="rId6"/>
    <p:sldId id="261" r:id="rId7"/>
    <p:sldId id="262" r:id="rId8"/>
    <p:sldId id="263" r:id="rId9"/>
    <p:sldId id="300" r:id="rId10"/>
    <p:sldId id="266" r:id="rId11"/>
    <p:sldId id="264" r:id="rId12"/>
    <p:sldId id="274" r:id="rId13"/>
    <p:sldId id="268" r:id="rId14"/>
    <p:sldId id="275" r:id="rId15"/>
    <p:sldId id="269" r:id="rId16"/>
    <p:sldId id="267" r:id="rId17"/>
    <p:sldId id="271" r:id="rId18"/>
    <p:sldId id="273" r:id="rId19"/>
    <p:sldId id="276" r:id="rId20"/>
    <p:sldId id="279" r:id="rId21"/>
    <p:sldId id="278" r:id="rId22"/>
    <p:sldId id="281" r:id="rId23"/>
    <p:sldId id="283" r:id="rId24"/>
    <p:sldId id="282"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1" r:id="rId41"/>
    <p:sldId id="265" r:id="rId42"/>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2E89"/>
    <a:srgbClr val="F49B00"/>
    <a:srgbClr val="FEFE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56B177-3337-4972-A849-44B0803BB5F9}" v="77" dt="2025-05-07T13:10:35.5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49" Type="http://schemas.openxmlformats.org/officeDocument/2006/relationships/slideMaster" Target="slideMasters/slideMaster2.xml"/><Relationship Id="rId50" Type="http://schemas.openxmlformats.org/officeDocument/2006/relationships/slide" Target="slides/slide72.xml"/><Relationship Id="rId51" Type="http://schemas.openxmlformats.org/officeDocument/2006/relationships/slide" Target="slides/slide60.xml"/><Relationship Id="rId52" Type="http://schemas.openxmlformats.org/officeDocument/2006/relationships/slide" Target="slides/slide48.xml"/><Relationship Id="rId53" Type="http://schemas.openxmlformats.org/officeDocument/2006/relationships/slide" Target="slides/slide50.xml"/><Relationship Id="rId54" Type="http://schemas.openxmlformats.org/officeDocument/2006/relationships/slide" Target="slides/slide70.xml"/><Relationship Id="rId55" Type="http://schemas.openxmlformats.org/officeDocument/2006/relationships/slide" Target="slides/slide71.xml"/><Relationship Id="rId56" Type="http://schemas.openxmlformats.org/officeDocument/2006/relationships/slide" Target="slides/slide42.xml"/><Relationship Id="rId57" Type="http://schemas.openxmlformats.org/officeDocument/2006/relationships/slide" Target="slides/slide51.xml"/><Relationship Id="rId58" Type="http://schemas.openxmlformats.org/officeDocument/2006/relationships/slide" Target="slides/slide43.xml"/><Relationship Id="rId59" Type="http://schemas.openxmlformats.org/officeDocument/2006/relationships/slide" Target="slides/slide68.xml"/><Relationship Id="rId60" Type="http://schemas.openxmlformats.org/officeDocument/2006/relationships/slide" Target="slides/slide65.xml"/><Relationship Id="rId61" Type="http://schemas.openxmlformats.org/officeDocument/2006/relationships/slide" Target="slides/slide59.xml"/><Relationship Id="rId62" Type="http://schemas.openxmlformats.org/officeDocument/2006/relationships/slide" Target="slides/slide45.xml"/><Relationship Id="rId63" Type="http://schemas.openxmlformats.org/officeDocument/2006/relationships/slide" Target="slides/slide58.xml"/><Relationship Id="rId64" Type="http://schemas.openxmlformats.org/officeDocument/2006/relationships/slide" Target="slides/slide46.xml"/><Relationship Id="rId65" Type="http://schemas.openxmlformats.org/officeDocument/2006/relationships/slide" Target="slides/slide63.xml"/><Relationship Id="rId66" Type="http://schemas.openxmlformats.org/officeDocument/2006/relationships/slide" Target="slides/slide49.xml"/><Relationship Id="rId67" Type="http://schemas.openxmlformats.org/officeDocument/2006/relationships/slide" Target="slides/slide52.xml"/><Relationship Id="rId68" Type="http://schemas.openxmlformats.org/officeDocument/2006/relationships/slide" Target="slides/slide62.xml"/><Relationship Id="rId69" Type="http://schemas.openxmlformats.org/officeDocument/2006/relationships/slide" Target="slides/slide47.xml"/><Relationship Id="rId70" Type="http://schemas.openxmlformats.org/officeDocument/2006/relationships/slide" Target="slides/slide54.xml"/><Relationship Id="rId71" Type="http://schemas.openxmlformats.org/officeDocument/2006/relationships/slide" Target="slides/slide44.xml"/><Relationship Id="rId72" Type="http://schemas.openxmlformats.org/officeDocument/2006/relationships/slide" Target="slides/slide56.xml"/><Relationship Id="rId73" Type="http://schemas.openxmlformats.org/officeDocument/2006/relationships/slide" Target="slides/slide69.xml"/><Relationship Id="rId74" Type="http://schemas.openxmlformats.org/officeDocument/2006/relationships/slide" Target="slides/slide66.xml"/><Relationship Id="rId75" Type="http://schemas.openxmlformats.org/officeDocument/2006/relationships/slide" Target="slides/slide61.xml"/><Relationship Id="rId76" Type="http://schemas.openxmlformats.org/officeDocument/2006/relationships/slide" Target="slides/slide64.xml"/><Relationship Id="rId77" Type="http://schemas.openxmlformats.org/officeDocument/2006/relationships/slide" Target="slides/slide67.xml"/><Relationship Id="rId78" Type="http://schemas.openxmlformats.org/officeDocument/2006/relationships/slide" Target="slides/slide55.xml"/><Relationship Id="rId79" Type="http://schemas.openxmlformats.org/officeDocument/2006/relationships/slide" Target="slides/slide57.xml"/><Relationship Id="rId80" Type="http://schemas.openxmlformats.org/officeDocument/2006/relationships/slide" Target="slides/slide53.xml"/><Relationship Id="rId81" Type="http://schemas.openxmlformats.org/officeDocument/2006/relationships/slideMaster" Target="slideMasters/slideMaster3.xml"/><Relationship Id="rId82" Type="http://schemas.openxmlformats.org/officeDocument/2006/relationships/slide" Target="slides/slide88.xml"/><Relationship Id="rId83" Type="http://schemas.openxmlformats.org/officeDocument/2006/relationships/slide" Target="slides/slide82.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86.xml"/><Relationship Id="rId87" Type="http://schemas.openxmlformats.org/officeDocument/2006/relationships/slide" Target="slides/slide87.xml"/><Relationship Id="rId88" Type="http://schemas.openxmlformats.org/officeDocument/2006/relationships/slide" Target="slides/slide73.xml"/><Relationship Id="rId89" Type="http://schemas.openxmlformats.org/officeDocument/2006/relationships/slide" Target="slides/slide79.xml"/><Relationship Id="rId90" Type="http://schemas.openxmlformats.org/officeDocument/2006/relationships/slide" Target="slides/slide74.xml"/><Relationship Id="rId91" Type="http://schemas.openxmlformats.org/officeDocument/2006/relationships/slide" Target="slides/slide85.xml"/><Relationship Id="rId92" Type="http://schemas.openxmlformats.org/officeDocument/2006/relationships/slide" Target="slides/slide84.xml"/><Relationship Id="rId93" Type="http://schemas.openxmlformats.org/officeDocument/2006/relationships/slide" Target="slides/slide81.xml"/><Relationship Id="rId94" Type="http://schemas.openxmlformats.org/officeDocument/2006/relationships/slide" Target="slides/slide75.xml"/><Relationship Id="rId95" Type="http://schemas.openxmlformats.org/officeDocument/2006/relationships/slide" Target="slides/slide80.xml"/><Relationship Id="rId96" Type="http://schemas.openxmlformats.org/officeDocument/2006/relationships/slide" Target="slides/slide76.xml"/><Relationship Id="rId97" Type="http://schemas.openxmlformats.org/officeDocument/2006/relationships/slide" Target="slides/slide83.xml"/><Relationship Id="rId98" Type="http://schemas.openxmlformats.org/officeDocument/2006/relationships/slideMaster" Target="slideMasters/slideMaster4.xml"/><Relationship Id="rId99" Type="http://schemas.openxmlformats.org/officeDocument/2006/relationships/slide" Target="slides/slide106.xml"/><Relationship Id="rId100" Type="http://schemas.openxmlformats.org/officeDocument/2006/relationships/slide" Target="slides/slide100.xml"/><Relationship Id="rId101" Type="http://schemas.openxmlformats.org/officeDocument/2006/relationships/slide" Target="slides/slide93.xml"/><Relationship Id="rId102" Type="http://schemas.openxmlformats.org/officeDocument/2006/relationships/slide" Target="slides/slide95.xml"/><Relationship Id="rId103" Type="http://schemas.openxmlformats.org/officeDocument/2006/relationships/slide" Target="slides/slide104.xml"/><Relationship Id="rId104" Type="http://schemas.openxmlformats.org/officeDocument/2006/relationships/slide" Target="slides/slide105.xml"/><Relationship Id="rId105" Type="http://schemas.openxmlformats.org/officeDocument/2006/relationships/slide" Target="slides/slide89.xml"/><Relationship Id="rId106" Type="http://schemas.openxmlformats.org/officeDocument/2006/relationships/slide" Target="slides/slide96.xml"/><Relationship Id="rId107" Type="http://schemas.openxmlformats.org/officeDocument/2006/relationships/slide" Target="slides/slide90.xml"/><Relationship Id="rId108" Type="http://schemas.openxmlformats.org/officeDocument/2006/relationships/slide" Target="slides/slide103.xml"/><Relationship Id="rId109" Type="http://schemas.openxmlformats.org/officeDocument/2006/relationships/slide" Target="slides/slide102.xml"/><Relationship Id="rId110" Type="http://schemas.openxmlformats.org/officeDocument/2006/relationships/slide" Target="slides/slide99.xml"/><Relationship Id="rId111" Type="http://schemas.openxmlformats.org/officeDocument/2006/relationships/slide" Target="slides/slide91.xml"/><Relationship Id="rId112" Type="http://schemas.openxmlformats.org/officeDocument/2006/relationships/slide" Target="slides/slide98.xml"/><Relationship Id="rId113" Type="http://schemas.openxmlformats.org/officeDocument/2006/relationships/slide" Target="slides/slide92.xml"/><Relationship Id="rId114" Type="http://schemas.openxmlformats.org/officeDocument/2006/relationships/slide" Target="slides/slide101.xml"/><Relationship Id="rId115" Type="http://schemas.openxmlformats.org/officeDocument/2006/relationships/slide" Target="slides/slide94.xml"/><Relationship Id="rId116" Type="http://schemas.openxmlformats.org/officeDocument/2006/relationships/slide" Target="slides/slide97.xml"/>  <Relationship Id="rId117" Type="http://schemas.openxmlformats.org/officeDocument/2006/relationships/slide" Target="slides/slide107.xml"/>
  <Relationship Id="rId118" Type="http://schemas.openxmlformats.org/officeDocument/2006/relationships/slide" Target="slides/slide108.xml"/>
</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B122D3-B723-4206-9C45-1542CB0E9C26}" type="doc">
      <dgm:prSet loTypeId="urn:microsoft.com/office/officeart/2005/8/layout/vList6" loCatId="process" qsTypeId="urn:microsoft.com/office/officeart/2005/8/quickstyle/simple1" qsCatId="simple" csTypeId="urn:microsoft.com/office/officeart/2005/8/colors/accent2_1" csCatId="accent2" phldr="1"/>
      <dgm:spPr/>
      <dgm:t>
        <a:bodyPr/>
        <a:lstStyle/>
        <a:p>
          <a:endParaRPr lang="de-DE"/>
        </a:p>
      </dgm:t>
    </dgm:pt>
    <dgm:pt modelId="{7F1E626B-3F1B-474C-9F17-4E7770DC93A6}">
      <dgm:prSet phldrT="[Text]" phldr="0"/>
      <dgm:spPr/>
      <dgm:t>
        <a:bodyPr/>
        <a:lstStyle/>
        <a:p>
          <a:r>
            <a:rPr lang="de-DE" dirty="0" err="1">
              <a:latin typeface="Aptos Display" panose="02110004020202020204"/>
            </a:rPr>
            <a:t>inter</a:t>
          </a:r>
          <a:endParaRPr lang="de-DE" dirty="0"/>
        </a:p>
      </dgm:t>
    </dgm:pt>
    <dgm:pt modelId="{EAF83B5C-F748-49C0-9D08-57E80279C6CB}" type="parTrans" cxnId="{579F78F1-58EA-4CFC-9D4F-88589FC041C9}">
      <dgm:prSet/>
      <dgm:spPr/>
      <dgm:t>
        <a:bodyPr/>
        <a:lstStyle/>
        <a:p>
          <a:endParaRPr lang="de-DE"/>
        </a:p>
      </dgm:t>
    </dgm:pt>
    <dgm:pt modelId="{33521399-0908-4991-AF88-4A5DFBA68A4F}" type="sibTrans" cxnId="{579F78F1-58EA-4CFC-9D4F-88589FC041C9}">
      <dgm:prSet/>
      <dgm:spPr/>
      <dgm:t>
        <a:bodyPr/>
        <a:lstStyle/>
        <a:p>
          <a:endParaRPr lang="de-DE"/>
        </a:p>
      </dgm:t>
    </dgm:pt>
    <dgm:pt modelId="{11C98E32-0EA7-4654-92E1-6BE10CDB21DD}">
      <dgm:prSet phldrT="[Text]" phldr="0"/>
      <dgm:spPr/>
      <dgm:t>
        <a:bodyPr/>
        <a:lstStyle/>
        <a:p>
          <a:pPr rtl="0"/>
          <a:r>
            <a:rPr lang="de-DE" dirty="0">
              <a:latin typeface="Aptos Display" panose="02110004020202020204"/>
            </a:rPr>
            <a:t>Austausch, Beziehung </a:t>
          </a:r>
          <a:r>
            <a:rPr lang="de-DE" dirty="0"/>
            <a:t>und</a:t>
          </a:r>
          <a:r>
            <a:rPr lang="de-DE" dirty="0">
              <a:latin typeface="Aptos Display" panose="02110004020202020204"/>
            </a:rPr>
            <a:t> </a:t>
          </a:r>
          <a:r>
            <a:rPr lang="de-DE" dirty="0"/>
            <a:t>Gegenseitigkeit</a:t>
          </a:r>
        </a:p>
      </dgm:t>
    </dgm:pt>
    <dgm:pt modelId="{EC252FC0-316C-4DCD-8C4A-EE27B3AC01E0}" type="parTrans" cxnId="{32C0A0A7-6828-40FB-AC77-963D165C7F1C}">
      <dgm:prSet/>
      <dgm:spPr/>
      <dgm:t>
        <a:bodyPr/>
        <a:lstStyle/>
        <a:p>
          <a:endParaRPr lang="de-DE"/>
        </a:p>
      </dgm:t>
    </dgm:pt>
    <dgm:pt modelId="{046F1569-EF60-4E1D-BEF1-78A5BAE269CA}" type="sibTrans" cxnId="{32C0A0A7-6828-40FB-AC77-963D165C7F1C}">
      <dgm:prSet/>
      <dgm:spPr/>
      <dgm:t>
        <a:bodyPr/>
        <a:lstStyle/>
        <a:p>
          <a:endParaRPr lang="de-DE"/>
        </a:p>
      </dgm:t>
    </dgm:pt>
    <dgm:pt modelId="{B3548039-15D5-4E86-909C-53C597B8BC90}">
      <dgm:prSet phldrT="[Text]" phldr="0"/>
      <dgm:spPr/>
      <dgm:t>
        <a:bodyPr/>
        <a:lstStyle/>
        <a:p>
          <a:r>
            <a:rPr lang="de-DE" dirty="0">
              <a:latin typeface="Aptos Display" panose="02110004020202020204"/>
            </a:rPr>
            <a:t>generationsübergreifend</a:t>
          </a:r>
          <a:endParaRPr lang="de-DE" dirty="0"/>
        </a:p>
      </dgm:t>
    </dgm:pt>
    <dgm:pt modelId="{CDDB58CE-3D89-4AE3-B493-09D48CCB859E}" type="parTrans" cxnId="{4A57FF36-FE50-4362-8383-DD72992A4A08}">
      <dgm:prSet/>
      <dgm:spPr/>
      <dgm:t>
        <a:bodyPr/>
        <a:lstStyle/>
        <a:p>
          <a:endParaRPr lang="de-DE"/>
        </a:p>
      </dgm:t>
    </dgm:pt>
    <dgm:pt modelId="{31F92105-14B3-44D5-BE03-F03AD12D76C6}" type="sibTrans" cxnId="{4A57FF36-FE50-4362-8383-DD72992A4A08}">
      <dgm:prSet/>
      <dgm:spPr/>
      <dgm:t>
        <a:bodyPr/>
        <a:lstStyle/>
        <a:p>
          <a:endParaRPr lang="de-DE"/>
        </a:p>
      </dgm:t>
    </dgm:pt>
    <dgm:pt modelId="{C2BC368A-A6FE-4AB3-B430-97944D2D9825}">
      <dgm:prSet phldrT="[Text]" phldr="0"/>
      <dgm:spPr/>
      <dgm:t>
        <a:bodyPr/>
        <a:lstStyle/>
        <a:p>
          <a:pPr rtl="0"/>
          <a:r>
            <a:rPr lang="de-DE" dirty="0">
              <a:latin typeface="Aptos Display" panose="02110004020202020204"/>
            </a:rPr>
            <a:t>unterschiedliche</a:t>
          </a:r>
          <a:r>
            <a:rPr lang="de-DE" dirty="0"/>
            <a:t> Erfahrungsbereiche und Mentalitäten</a:t>
          </a:r>
          <a:r>
            <a:rPr lang="de-DE" dirty="0">
              <a:latin typeface="Aptos Display" panose="02110004020202020204"/>
            </a:rPr>
            <a:t> der Generationen</a:t>
          </a:r>
          <a:endParaRPr lang="de-DE" dirty="0"/>
        </a:p>
      </dgm:t>
    </dgm:pt>
    <dgm:pt modelId="{639ABAD1-1E5D-46C9-B17C-0A475872A022}" type="parTrans" cxnId="{79EFE711-A01D-4E01-9705-7E0E54992085}">
      <dgm:prSet/>
      <dgm:spPr/>
      <dgm:t>
        <a:bodyPr/>
        <a:lstStyle/>
        <a:p>
          <a:endParaRPr lang="de-DE"/>
        </a:p>
      </dgm:t>
    </dgm:pt>
    <dgm:pt modelId="{8A4D8599-A8DC-449E-BE3F-EE2E9B7307C5}" type="sibTrans" cxnId="{79EFE711-A01D-4E01-9705-7E0E54992085}">
      <dgm:prSet/>
      <dgm:spPr/>
      <dgm:t>
        <a:bodyPr/>
        <a:lstStyle/>
        <a:p>
          <a:endParaRPr lang="de-DE"/>
        </a:p>
      </dgm:t>
    </dgm:pt>
    <dgm:pt modelId="{5A326204-1A69-4D57-BC72-C7754D72D274}">
      <dgm:prSet phldr="0"/>
      <dgm:spPr/>
      <dgm:t>
        <a:bodyPr/>
        <a:lstStyle/>
        <a:p>
          <a:r>
            <a:rPr lang="de-DE" dirty="0">
              <a:latin typeface="Aptos Display" panose="02110004020202020204"/>
            </a:rPr>
            <a:t>Lernen</a:t>
          </a:r>
        </a:p>
      </dgm:t>
    </dgm:pt>
    <dgm:pt modelId="{1FCCB8D5-D56D-44EF-BC14-DA334A1541E2}" type="parTrans" cxnId="{F818DDAA-8905-4C66-8ACC-E861A3D9878C}">
      <dgm:prSet/>
      <dgm:spPr/>
    </dgm:pt>
    <dgm:pt modelId="{4FA69034-A488-4BA3-B15E-4AE2B55D2D32}" type="sibTrans" cxnId="{F818DDAA-8905-4C66-8ACC-E861A3D9878C}">
      <dgm:prSet/>
      <dgm:spPr/>
    </dgm:pt>
    <dgm:pt modelId="{16F892A3-5BE7-4499-94D1-24BB57822A85}">
      <dgm:prSet phldr="0"/>
      <dgm:spPr/>
      <dgm:t>
        <a:bodyPr/>
        <a:lstStyle/>
        <a:p>
          <a:pPr rtl="0"/>
          <a:r>
            <a:rPr lang="de-DE" dirty="0"/>
            <a:t>Ergebnis des Austauschs von Erfahrunge</a:t>
          </a:r>
        </a:p>
      </dgm:t>
    </dgm:pt>
    <dgm:pt modelId="{4DF096C8-87E8-4CEE-B56F-49C198788403}" type="parTrans" cxnId="{91F77908-EA7D-47D0-856A-BA8596550D9F}">
      <dgm:prSet/>
      <dgm:spPr/>
    </dgm:pt>
    <dgm:pt modelId="{71380625-006A-4EC5-A048-9402D3684771}" type="sibTrans" cxnId="{91F77908-EA7D-47D0-856A-BA8596550D9F}">
      <dgm:prSet/>
      <dgm:spPr/>
    </dgm:pt>
    <dgm:pt modelId="{AE966541-C068-45F2-ACC7-9C04DDBC9974}" type="pres">
      <dgm:prSet presAssocID="{E9B122D3-B723-4206-9C45-1542CB0E9C26}" presName="Name0" presStyleCnt="0">
        <dgm:presLayoutVars>
          <dgm:dir/>
          <dgm:animLvl val="lvl"/>
          <dgm:resizeHandles/>
        </dgm:presLayoutVars>
      </dgm:prSet>
      <dgm:spPr/>
    </dgm:pt>
    <dgm:pt modelId="{D1893C61-C095-4A60-A6DF-4317512AB72E}" type="pres">
      <dgm:prSet presAssocID="{7F1E626B-3F1B-474C-9F17-4E7770DC93A6}" presName="linNode" presStyleCnt="0"/>
      <dgm:spPr/>
    </dgm:pt>
    <dgm:pt modelId="{349ADDDD-4EC6-4563-8940-152E551A3D90}" type="pres">
      <dgm:prSet presAssocID="{7F1E626B-3F1B-474C-9F17-4E7770DC93A6}" presName="parentShp" presStyleLbl="node1" presStyleIdx="0" presStyleCnt="3">
        <dgm:presLayoutVars>
          <dgm:bulletEnabled val="1"/>
        </dgm:presLayoutVars>
      </dgm:prSet>
      <dgm:spPr/>
    </dgm:pt>
    <dgm:pt modelId="{777DD7A8-0D75-4EF6-B183-D403044E8008}" type="pres">
      <dgm:prSet presAssocID="{7F1E626B-3F1B-474C-9F17-4E7770DC93A6}" presName="childShp" presStyleLbl="bgAccFollowNode1" presStyleIdx="0" presStyleCnt="3">
        <dgm:presLayoutVars>
          <dgm:bulletEnabled val="1"/>
        </dgm:presLayoutVars>
      </dgm:prSet>
      <dgm:spPr/>
    </dgm:pt>
    <dgm:pt modelId="{E01FCDEF-F83A-43AA-9138-CA7711691719}" type="pres">
      <dgm:prSet presAssocID="{33521399-0908-4991-AF88-4A5DFBA68A4F}" presName="spacing" presStyleCnt="0"/>
      <dgm:spPr/>
    </dgm:pt>
    <dgm:pt modelId="{A8334ACF-52A0-462A-97A0-3E7296D03904}" type="pres">
      <dgm:prSet presAssocID="{B3548039-15D5-4E86-909C-53C597B8BC90}" presName="linNode" presStyleCnt="0"/>
      <dgm:spPr/>
    </dgm:pt>
    <dgm:pt modelId="{F5687D98-2A6F-41A7-8DDE-3CA01CAD7F2D}" type="pres">
      <dgm:prSet presAssocID="{B3548039-15D5-4E86-909C-53C597B8BC90}" presName="parentShp" presStyleLbl="node1" presStyleIdx="1" presStyleCnt="3">
        <dgm:presLayoutVars>
          <dgm:bulletEnabled val="1"/>
        </dgm:presLayoutVars>
      </dgm:prSet>
      <dgm:spPr/>
    </dgm:pt>
    <dgm:pt modelId="{A9E4332E-5F60-4B50-8231-DFEC97ED44B4}" type="pres">
      <dgm:prSet presAssocID="{B3548039-15D5-4E86-909C-53C597B8BC90}" presName="childShp" presStyleLbl="bgAccFollowNode1" presStyleIdx="1" presStyleCnt="3">
        <dgm:presLayoutVars>
          <dgm:bulletEnabled val="1"/>
        </dgm:presLayoutVars>
      </dgm:prSet>
      <dgm:spPr/>
    </dgm:pt>
    <dgm:pt modelId="{3E9098F6-828A-4BB0-A5E8-36F7F157276B}" type="pres">
      <dgm:prSet presAssocID="{31F92105-14B3-44D5-BE03-F03AD12D76C6}" presName="spacing" presStyleCnt="0"/>
      <dgm:spPr/>
    </dgm:pt>
    <dgm:pt modelId="{FE229A6A-67D1-41B4-A51C-D729CB514678}" type="pres">
      <dgm:prSet presAssocID="{5A326204-1A69-4D57-BC72-C7754D72D274}" presName="linNode" presStyleCnt="0"/>
      <dgm:spPr/>
    </dgm:pt>
    <dgm:pt modelId="{F9E5019C-9B3F-4C71-9A00-193E355910B8}" type="pres">
      <dgm:prSet presAssocID="{5A326204-1A69-4D57-BC72-C7754D72D274}" presName="parentShp" presStyleLbl="node1" presStyleIdx="2" presStyleCnt="3">
        <dgm:presLayoutVars>
          <dgm:bulletEnabled val="1"/>
        </dgm:presLayoutVars>
      </dgm:prSet>
      <dgm:spPr/>
    </dgm:pt>
    <dgm:pt modelId="{4793B5BA-FDBF-4A1E-93D8-FCB614F77F64}" type="pres">
      <dgm:prSet presAssocID="{5A326204-1A69-4D57-BC72-C7754D72D274}" presName="childShp" presStyleLbl="bgAccFollowNode1" presStyleIdx="2" presStyleCnt="3">
        <dgm:presLayoutVars>
          <dgm:bulletEnabled val="1"/>
        </dgm:presLayoutVars>
      </dgm:prSet>
      <dgm:spPr/>
    </dgm:pt>
  </dgm:ptLst>
  <dgm:cxnLst>
    <dgm:cxn modelId="{91F77908-EA7D-47D0-856A-BA8596550D9F}" srcId="{5A326204-1A69-4D57-BC72-C7754D72D274}" destId="{16F892A3-5BE7-4499-94D1-24BB57822A85}" srcOrd="0" destOrd="0" parTransId="{4DF096C8-87E8-4CEE-B56F-49C198788403}" sibTransId="{71380625-006A-4EC5-A048-9402D3684771}"/>
    <dgm:cxn modelId="{958F1409-4920-43D2-B75D-8FFC6CDB4A63}" type="presOf" srcId="{7F1E626B-3F1B-474C-9F17-4E7770DC93A6}" destId="{349ADDDD-4EC6-4563-8940-152E551A3D90}" srcOrd="0" destOrd="0" presId="urn:microsoft.com/office/officeart/2005/8/layout/vList6"/>
    <dgm:cxn modelId="{73B1920B-289E-486A-B3DB-54FB69034B73}" type="presOf" srcId="{B3548039-15D5-4E86-909C-53C597B8BC90}" destId="{F5687D98-2A6F-41A7-8DDE-3CA01CAD7F2D}" srcOrd="0" destOrd="0" presId="urn:microsoft.com/office/officeart/2005/8/layout/vList6"/>
    <dgm:cxn modelId="{5E398F0C-99DE-43FC-84F9-854E388E963A}" type="presOf" srcId="{11C98E32-0EA7-4654-92E1-6BE10CDB21DD}" destId="{777DD7A8-0D75-4EF6-B183-D403044E8008}" srcOrd="0" destOrd="0" presId="urn:microsoft.com/office/officeart/2005/8/layout/vList6"/>
    <dgm:cxn modelId="{79EFE711-A01D-4E01-9705-7E0E54992085}" srcId="{B3548039-15D5-4E86-909C-53C597B8BC90}" destId="{C2BC368A-A6FE-4AB3-B430-97944D2D9825}" srcOrd="0" destOrd="0" parTransId="{639ABAD1-1E5D-46C9-B17C-0A475872A022}" sibTransId="{8A4D8599-A8DC-449E-BE3F-EE2E9B7307C5}"/>
    <dgm:cxn modelId="{7DE80319-837F-452F-AEE3-0BC798B3993C}" type="presOf" srcId="{E9B122D3-B723-4206-9C45-1542CB0E9C26}" destId="{AE966541-C068-45F2-ACC7-9C04DDBC9974}" srcOrd="0" destOrd="0" presId="urn:microsoft.com/office/officeart/2005/8/layout/vList6"/>
    <dgm:cxn modelId="{4A57FF36-FE50-4362-8383-DD72992A4A08}" srcId="{E9B122D3-B723-4206-9C45-1542CB0E9C26}" destId="{B3548039-15D5-4E86-909C-53C597B8BC90}" srcOrd="1" destOrd="0" parTransId="{CDDB58CE-3D89-4AE3-B493-09D48CCB859E}" sibTransId="{31F92105-14B3-44D5-BE03-F03AD12D76C6}"/>
    <dgm:cxn modelId="{C39FE58B-53C5-4AB0-B031-7009F9992FC2}" type="presOf" srcId="{5A326204-1A69-4D57-BC72-C7754D72D274}" destId="{F9E5019C-9B3F-4C71-9A00-193E355910B8}" srcOrd="0" destOrd="0" presId="urn:microsoft.com/office/officeart/2005/8/layout/vList6"/>
    <dgm:cxn modelId="{4E541390-9459-4514-ADEF-3CFD1D2D0C48}" type="presOf" srcId="{C2BC368A-A6FE-4AB3-B430-97944D2D9825}" destId="{A9E4332E-5F60-4B50-8231-DFEC97ED44B4}" srcOrd="0" destOrd="0" presId="urn:microsoft.com/office/officeart/2005/8/layout/vList6"/>
    <dgm:cxn modelId="{32C0A0A7-6828-40FB-AC77-963D165C7F1C}" srcId="{7F1E626B-3F1B-474C-9F17-4E7770DC93A6}" destId="{11C98E32-0EA7-4654-92E1-6BE10CDB21DD}" srcOrd="0" destOrd="0" parTransId="{EC252FC0-316C-4DCD-8C4A-EE27B3AC01E0}" sibTransId="{046F1569-EF60-4E1D-BEF1-78A5BAE269CA}"/>
    <dgm:cxn modelId="{F818DDAA-8905-4C66-8ACC-E861A3D9878C}" srcId="{E9B122D3-B723-4206-9C45-1542CB0E9C26}" destId="{5A326204-1A69-4D57-BC72-C7754D72D274}" srcOrd="2" destOrd="0" parTransId="{1FCCB8D5-D56D-44EF-BC14-DA334A1541E2}" sibTransId="{4FA69034-A488-4BA3-B15E-4AE2B55D2D32}"/>
    <dgm:cxn modelId="{F2C537BA-2559-4266-AD71-2EAD7B91E925}" type="presOf" srcId="{16F892A3-5BE7-4499-94D1-24BB57822A85}" destId="{4793B5BA-FDBF-4A1E-93D8-FCB614F77F64}" srcOrd="0" destOrd="0" presId="urn:microsoft.com/office/officeart/2005/8/layout/vList6"/>
    <dgm:cxn modelId="{579F78F1-58EA-4CFC-9D4F-88589FC041C9}" srcId="{E9B122D3-B723-4206-9C45-1542CB0E9C26}" destId="{7F1E626B-3F1B-474C-9F17-4E7770DC93A6}" srcOrd="0" destOrd="0" parTransId="{EAF83B5C-F748-49C0-9D08-57E80279C6CB}" sibTransId="{33521399-0908-4991-AF88-4A5DFBA68A4F}"/>
    <dgm:cxn modelId="{76E3F87F-213C-4550-A2D3-BDB63EA8C8AE}" type="presParOf" srcId="{AE966541-C068-45F2-ACC7-9C04DDBC9974}" destId="{D1893C61-C095-4A60-A6DF-4317512AB72E}" srcOrd="0" destOrd="0" presId="urn:microsoft.com/office/officeart/2005/8/layout/vList6"/>
    <dgm:cxn modelId="{3E8FADA3-0164-4F9C-87FE-F720C08CC72A}" type="presParOf" srcId="{D1893C61-C095-4A60-A6DF-4317512AB72E}" destId="{349ADDDD-4EC6-4563-8940-152E551A3D90}" srcOrd="0" destOrd="0" presId="urn:microsoft.com/office/officeart/2005/8/layout/vList6"/>
    <dgm:cxn modelId="{BE6FD080-F070-408F-A662-5A7CF122786A}" type="presParOf" srcId="{D1893C61-C095-4A60-A6DF-4317512AB72E}" destId="{777DD7A8-0D75-4EF6-B183-D403044E8008}" srcOrd="1" destOrd="0" presId="urn:microsoft.com/office/officeart/2005/8/layout/vList6"/>
    <dgm:cxn modelId="{355E8C6E-1F2E-426D-A5F2-9FE5A2A82363}" type="presParOf" srcId="{AE966541-C068-45F2-ACC7-9C04DDBC9974}" destId="{E01FCDEF-F83A-43AA-9138-CA7711691719}" srcOrd="1" destOrd="0" presId="urn:microsoft.com/office/officeart/2005/8/layout/vList6"/>
    <dgm:cxn modelId="{FAFBCD8F-B76B-49E2-8DA4-68440A8A69D4}" type="presParOf" srcId="{AE966541-C068-45F2-ACC7-9C04DDBC9974}" destId="{A8334ACF-52A0-462A-97A0-3E7296D03904}" srcOrd="2" destOrd="0" presId="urn:microsoft.com/office/officeart/2005/8/layout/vList6"/>
    <dgm:cxn modelId="{027F4811-BCA0-4151-B9CF-0C419C28CE85}" type="presParOf" srcId="{A8334ACF-52A0-462A-97A0-3E7296D03904}" destId="{F5687D98-2A6F-41A7-8DDE-3CA01CAD7F2D}" srcOrd="0" destOrd="0" presId="urn:microsoft.com/office/officeart/2005/8/layout/vList6"/>
    <dgm:cxn modelId="{23E3240A-2F12-4DA2-BF0D-AFC333FDE242}" type="presParOf" srcId="{A8334ACF-52A0-462A-97A0-3E7296D03904}" destId="{A9E4332E-5F60-4B50-8231-DFEC97ED44B4}" srcOrd="1" destOrd="0" presId="urn:microsoft.com/office/officeart/2005/8/layout/vList6"/>
    <dgm:cxn modelId="{4341AB89-5958-4D9C-8B3E-D1290BBA6A4F}" type="presParOf" srcId="{AE966541-C068-45F2-ACC7-9C04DDBC9974}" destId="{3E9098F6-828A-4BB0-A5E8-36F7F157276B}" srcOrd="3" destOrd="0" presId="urn:microsoft.com/office/officeart/2005/8/layout/vList6"/>
    <dgm:cxn modelId="{5C482242-69B2-4FAA-92B9-415DDD72FBDC}" type="presParOf" srcId="{AE966541-C068-45F2-ACC7-9C04DDBC9974}" destId="{FE229A6A-67D1-41B4-A51C-D729CB514678}" srcOrd="4" destOrd="0" presId="urn:microsoft.com/office/officeart/2005/8/layout/vList6"/>
    <dgm:cxn modelId="{BEBA216D-3823-4FFB-9F6C-0908AACE9AD7}" type="presParOf" srcId="{FE229A6A-67D1-41B4-A51C-D729CB514678}" destId="{F9E5019C-9B3F-4C71-9A00-193E355910B8}" srcOrd="0" destOrd="0" presId="urn:microsoft.com/office/officeart/2005/8/layout/vList6"/>
    <dgm:cxn modelId="{EE84EE74-C63C-42FC-8CB3-8A1F1C46F0B1}" type="presParOf" srcId="{FE229A6A-67D1-41B4-A51C-D729CB514678}" destId="{4793B5BA-FDBF-4A1E-93D8-FCB614F77F64}"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1F6D96-3BEF-4D86-8F74-D0ABC66681BD}" type="doc">
      <dgm:prSet loTypeId="urn:microsoft.com/office/officeart/2005/8/layout/hProcess9" loCatId="process" qsTypeId="urn:microsoft.com/office/officeart/2005/8/quickstyle/simple1" qsCatId="simple" csTypeId="urn:microsoft.com/office/officeart/2005/8/colors/accent2_1" csCatId="accent2" phldr="1"/>
      <dgm:spPr/>
    </dgm:pt>
    <dgm:pt modelId="{A22CEDD8-9507-4DC1-B9DA-547FA288F6AA}">
      <dgm:prSet phldrT="[Text]" phldr="0"/>
      <dgm:spPr/>
      <dgm:t>
        <a:bodyPr/>
        <a:lstStyle/>
        <a:p>
          <a:r>
            <a:rPr lang="de-DE" dirty="0"/>
            <a:t>Traditionalisten</a:t>
          </a:r>
        </a:p>
      </dgm:t>
    </dgm:pt>
    <dgm:pt modelId="{2129075E-67DA-4D5F-A847-05882051020D}" type="parTrans" cxnId="{29C865D6-6990-489D-A577-8554161738B9}">
      <dgm:prSet/>
      <dgm:spPr/>
    </dgm:pt>
    <dgm:pt modelId="{2C697519-4D1B-4198-91D8-567879609BF1}" type="sibTrans" cxnId="{29C865D6-6990-489D-A577-8554161738B9}">
      <dgm:prSet/>
      <dgm:spPr/>
    </dgm:pt>
    <dgm:pt modelId="{42ACEF72-8041-4CCB-8A8B-F1ECC0F8F1FB}">
      <dgm:prSet phldrT="[Text]" phldr="0"/>
      <dgm:spPr/>
      <dgm:t>
        <a:bodyPr/>
        <a:lstStyle/>
        <a:p>
          <a:pPr rtl="0"/>
          <a:r>
            <a:rPr lang="de-DE" dirty="0"/>
            <a:t>Babyboomer </a:t>
          </a:r>
        </a:p>
      </dgm:t>
    </dgm:pt>
    <dgm:pt modelId="{BCA779D2-E4CC-4C30-9C95-506EE536D7BF}" type="parTrans" cxnId="{974AC73B-2E05-4EE6-9819-DC51B387DEB1}">
      <dgm:prSet/>
      <dgm:spPr/>
    </dgm:pt>
    <dgm:pt modelId="{0C333F99-14C0-4CBB-9D9D-D45FB13F8FA9}" type="sibTrans" cxnId="{974AC73B-2E05-4EE6-9819-DC51B387DEB1}">
      <dgm:prSet/>
      <dgm:spPr/>
    </dgm:pt>
    <dgm:pt modelId="{98B34CC6-59B7-4C48-A138-C63D707DBFE3}">
      <dgm:prSet phldrT="[Text]" phldr="0"/>
      <dgm:spPr/>
      <dgm:t>
        <a:bodyPr/>
        <a:lstStyle/>
        <a:p>
          <a:pPr rtl="0"/>
          <a:r>
            <a:rPr lang="de-DE" dirty="0"/>
            <a:t>Generation Y </a:t>
          </a:r>
        </a:p>
      </dgm:t>
    </dgm:pt>
    <dgm:pt modelId="{CD7E90F4-7D18-4EF6-8C03-C704FFF662C9}" type="parTrans" cxnId="{81DAC2CB-DAEF-4769-BBD9-7BEF7713CA51}">
      <dgm:prSet/>
      <dgm:spPr/>
    </dgm:pt>
    <dgm:pt modelId="{4CAEE410-35CD-4E3B-A3E3-914E1CBAE6BD}" type="sibTrans" cxnId="{81DAC2CB-DAEF-4769-BBD9-7BEF7713CA51}">
      <dgm:prSet/>
      <dgm:spPr/>
    </dgm:pt>
    <dgm:pt modelId="{70E662CA-49ED-429C-825F-8F0378979C30}">
      <dgm:prSet phldr="0"/>
      <dgm:spPr/>
      <dgm:t>
        <a:bodyPr/>
        <a:lstStyle/>
        <a:p>
          <a:pPr rtl="0"/>
          <a:r>
            <a:rPr lang="de-DE" dirty="0"/>
            <a:t>Generation Z</a:t>
          </a:r>
          <a:endParaRPr lang="de-DE" dirty="0">
            <a:latin typeface="Aptos Display" panose="02110004020202020204"/>
          </a:endParaRPr>
        </a:p>
      </dgm:t>
    </dgm:pt>
    <dgm:pt modelId="{2212FAE4-A09B-4808-B074-254617885D5B}" type="parTrans" cxnId="{7A48B8F7-7AD4-421C-8655-5888E8D548BE}">
      <dgm:prSet/>
      <dgm:spPr/>
    </dgm:pt>
    <dgm:pt modelId="{972B9BA6-47D7-40D5-B201-86E628EF8C82}" type="sibTrans" cxnId="{7A48B8F7-7AD4-421C-8655-5888E8D548BE}">
      <dgm:prSet/>
      <dgm:spPr/>
    </dgm:pt>
    <dgm:pt modelId="{648BF703-C526-4450-88A7-73176F07CD9F}">
      <dgm:prSet phldr="0"/>
      <dgm:spPr/>
      <dgm:t>
        <a:bodyPr/>
        <a:lstStyle/>
        <a:p>
          <a:pPr rtl="0"/>
          <a:r>
            <a:rPr lang="de-DE" dirty="0"/>
            <a:t>Generation Alpha</a:t>
          </a:r>
          <a:endParaRPr lang="de-DE" dirty="0">
            <a:latin typeface="Aptos Display" panose="02110004020202020204"/>
          </a:endParaRPr>
        </a:p>
      </dgm:t>
    </dgm:pt>
    <dgm:pt modelId="{0A0E595D-6884-45D0-8491-953997F17DD1}" type="parTrans" cxnId="{D30EA583-55AC-4C6B-AB3C-E8F7EF283290}">
      <dgm:prSet/>
      <dgm:spPr/>
    </dgm:pt>
    <dgm:pt modelId="{ACAA7923-6B2D-47AE-92BD-BD292B95DAC6}" type="sibTrans" cxnId="{D30EA583-55AC-4C6B-AB3C-E8F7EF283290}">
      <dgm:prSet/>
      <dgm:spPr/>
    </dgm:pt>
    <dgm:pt modelId="{93669C4A-DAC7-438C-AF60-5E9BAA594601}" type="pres">
      <dgm:prSet presAssocID="{541F6D96-3BEF-4D86-8F74-D0ABC66681BD}" presName="CompostProcess" presStyleCnt="0">
        <dgm:presLayoutVars>
          <dgm:dir/>
          <dgm:resizeHandles val="exact"/>
        </dgm:presLayoutVars>
      </dgm:prSet>
      <dgm:spPr/>
    </dgm:pt>
    <dgm:pt modelId="{3F08C838-ED2B-4A46-B21A-F3E007A7FF5B}" type="pres">
      <dgm:prSet presAssocID="{541F6D96-3BEF-4D86-8F74-D0ABC66681BD}" presName="arrow" presStyleLbl="bgShp" presStyleIdx="0" presStyleCnt="1"/>
      <dgm:spPr/>
    </dgm:pt>
    <dgm:pt modelId="{2E5EDA7A-F728-40F6-ACFF-CB8EEFB7B73B}" type="pres">
      <dgm:prSet presAssocID="{541F6D96-3BEF-4D86-8F74-D0ABC66681BD}" presName="linearProcess" presStyleCnt="0"/>
      <dgm:spPr/>
    </dgm:pt>
    <dgm:pt modelId="{A94C7D87-E449-4C89-BE9A-D9EBC4F37A29}" type="pres">
      <dgm:prSet presAssocID="{A22CEDD8-9507-4DC1-B9DA-547FA288F6AA}" presName="textNode" presStyleLbl="node1" presStyleIdx="0" presStyleCnt="5">
        <dgm:presLayoutVars>
          <dgm:bulletEnabled val="1"/>
        </dgm:presLayoutVars>
      </dgm:prSet>
      <dgm:spPr/>
    </dgm:pt>
    <dgm:pt modelId="{20A83158-4F1A-47BE-B7D7-8C3271A92F22}" type="pres">
      <dgm:prSet presAssocID="{2C697519-4D1B-4198-91D8-567879609BF1}" presName="sibTrans" presStyleCnt="0"/>
      <dgm:spPr/>
    </dgm:pt>
    <dgm:pt modelId="{2DFBB568-0857-4F05-BD82-EDFAD9698A93}" type="pres">
      <dgm:prSet presAssocID="{42ACEF72-8041-4CCB-8A8B-F1ECC0F8F1FB}" presName="textNode" presStyleLbl="node1" presStyleIdx="1" presStyleCnt="5">
        <dgm:presLayoutVars>
          <dgm:bulletEnabled val="1"/>
        </dgm:presLayoutVars>
      </dgm:prSet>
      <dgm:spPr/>
    </dgm:pt>
    <dgm:pt modelId="{BB146632-5BCA-4AB5-BCF0-8D3CA06504F5}" type="pres">
      <dgm:prSet presAssocID="{0C333F99-14C0-4CBB-9D9D-D45FB13F8FA9}" presName="sibTrans" presStyleCnt="0"/>
      <dgm:spPr/>
    </dgm:pt>
    <dgm:pt modelId="{888C1B27-98DD-4973-9F0A-F79A80F36605}" type="pres">
      <dgm:prSet presAssocID="{98B34CC6-59B7-4C48-A138-C63D707DBFE3}" presName="textNode" presStyleLbl="node1" presStyleIdx="2" presStyleCnt="5">
        <dgm:presLayoutVars>
          <dgm:bulletEnabled val="1"/>
        </dgm:presLayoutVars>
      </dgm:prSet>
      <dgm:spPr/>
    </dgm:pt>
    <dgm:pt modelId="{AFC5D957-3624-43ED-BCDB-6A289582EA28}" type="pres">
      <dgm:prSet presAssocID="{4CAEE410-35CD-4E3B-A3E3-914E1CBAE6BD}" presName="sibTrans" presStyleCnt="0"/>
      <dgm:spPr/>
    </dgm:pt>
    <dgm:pt modelId="{70E23B35-DA9D-4F57-AF35-2F545B799151}" type="pres">
      <dgm:prSet presAssocID="{70E662CA-49ED-429C-825F-8F0378979C30}" presName="textNode" presStyleLbl="node1" presStyleIdx="3" presStyleCnt="5">
        <dgm:presLayoutVars>
          <dgm:bulletEnabled val="1"/>
        </dgm:presLayoutVars>
      </dgm:prSet>
      <dgm:spPr/>
    </dgm:pt>
    <dgm:pt modelId="{B4189D0C-381D-4826-AC48-433589417B39}" type="pres">
      <dgm:prSet presAssocID="{972B9BA6-47D7-40D5-B201-86E628EF8C82}" presName="sibTrans" presStyleCnt="0"/>
      <dgm:spPr/>
    </dgm:pt>
    <dgm:pt modelId="{B2C1C640-C52E-4E2D-8623-3BEE48DAD7BD}" type="pres">
      <dgm:prSet presAssocID="{648BF703-C526-4450-88A7-73176F07CD9F}" presName="textNode" presStyleLbl="node1" presStyleIdx="4" presStyleCnt="5">
        <dgm:presLayoutVars>
          <dgm:bulletEnabled val="1"/>
        </dgm:presLayoutVars>
      </dgm:prSet>
      <dgm:spPr/>
    </dgm:pt>
  </dgm:ptLst>
  <dgm:cxnLst>
    <dgm:cxn modelId="{974AC73B-2E05-4EE6-9819-DC51B387DEB1}" srcId="{541F6D96-3BEF-4D86-8F74-D0ABC66681BD}" destId="{42ACEF72-8041-4CCB-8A8B-F1ECC0F8F1FB}" srcOrd="1" destOrd="0" parTransId="{BCA779D2-E4CC-4C30-9C95-506EE536D7BF}" sibTransId="{0C333F99-14C0-4CBB-9D9D-D45FB13F8FA9}"/>
    <dgm:cxn modelId="{B610614B-6E71-40DA-ABAB-77E09994B908}" type="presOf" srcId="{42ACEF72-8041-4CCB-8A8B-F1ECC0F8F1FB}" destId="{2DFBB568-0857-4F05-BD82-EDFAD9698A93}" srcOrd="0" destOrd="0" presId="urn:microsoft.com/office/officeart/2005/8/layout/hProcess9"/>
    <dgm:cxn modelId="{C6DD4056-2D61-456E-804F-4C4A22DD2BAC}" type="presOf" srcId="{A22CEDD8-9507-4DC1-B9DA-547FA288F6AA}" destId="{A94C7D87-E449-4C89-BE9A-D9EBC4F37A29}" srcOrd="0" destOrd="0" presId="urn:microsoft.com/office/officeart/2005/8/layout/hProcess9"/>
    <dgm:cxn modelId="{D30EA583-55AC-4C6B-AB3C-E8F7EF283290}" srcId="{541F6D96-3BEF-4D86-8F74-D0ABC66681BD}" destId="{648BF703-C526-4450-88A7-73176F07CD9F}" srcOrd="4" destOrd="0" parTransId="{0A0E595D-6884-45D0-8491-953997F17DD1}" sibTransId="{ACAA7923-6B2D-47AE-92BD-BD292B95DAC6}"/>
    <dgm:cxn modelId="{81DAC2CB-DAEF-4769-BBD9-7BEF7713CA51}" srcId="{541F6D96-3BEF-4D86-8F74-D0ABC66681BD}" destId="{98B34CC6-59B7-4C48-A138-C63D707DBFE3}" srcOrd="2" destOrd="0" parTransId="{CD7E90F4-7D18-4EF6-8C03-C704FFF662C9}" sibTransId="{4CAEE410-35CD-4E3B-A3E3-914E1CBAE6BD}"/>
    <dgm:cxn modelId="{9B6E04CF-A772-4872-B4AA-A8CC7BCF96E1}" type="presOf" srcId="{648BF703-C526-4450-88A7-73176F07CD9F}" destId="{B2C1C640-C52E-4E2D-8623-3BEE48DAD7BD}" srcOrd="0" destOrd="0" presId="urn:microsoft.com/office/officeart/2005/8/layout/hProcess9"/>
    <dgm:cxn modelId="{0D825CD1-34D7-4D93-A1BC-D798CF015C35}" type="presOf" srcId="{541F6D96-3BEF-4D86-8F74-D0ABC66681BD}" destId="{93669C4A-DAC7-438C-AF60-5E9BAA594601}" srcOrd="0" destOrd="0" presId="urn:microsoft.com/office/officeart/2005/8/layout/hProcess9"/>
    <dgm:cxn modelId="{29C865D6-6990-489D-A577-8554161738B9}" srcId="{541F6D96-3BEF-4D86-8F74-D0ABC66681BD}" destId="{A22CEDD8-9507-4DC1-B9DA-547FA288F6AA}" srcOrd="0" destOrd="0" parTransId="{2129075E-67DA-4D5F-A847-05882051020D}" sibTransId="{2C697519-4D1B-4198-91D8-567879609BF1}"/>
    <dgm:cxn modelId="{3B6FC6F3-8F9E-4916-AB4F-404EB9F57C02}" type="presOf" srcId="{98B34CC6-59B7-4C48-A138-C63D707DBFE3}" destId="{888C1B27-98DD-4973-9F0A-F79A80F36605}" srcOrd="0" destOrd="0" presId="urn:microsoft.com/office/officeart/2005/8/layout/hProcess9"/>
    <dgm:cxn modelId="{7A48B8F7-7AD4-421C-8655-5888E8D548BE}" srcId="{541F6D96-3BEF-4D86-8F74-D0ABC66681BD}" destId="{70E662CA-49ED-429C-825F-8F0378979C30}" srcOrd="3" destOrd="0" parTransId="{2212FAE4-A09B-4808-B074-254617885D5B}" sibTransId="{972B9BA6-47D7-40D5-B201-86E628EF8C82}"/>
    <dgm:cxn modelId="{6BF580FE-5455-4481-BB53-984746C9F7C9}" type="presOf" srcId="{70E662CA-49ED-429C-825F-8F0378979C30}" destId="{70E23B35-DA9D-4F57-AF35-2F545B799151}" srcOrd="0" destOrd="0" presId="urn:microsoft.com/office/officeart/2005/8/layout/hProcess9"/>
    <dgm:cxn modelId="{576CC63A-981F-4704-99D2-555770C906F4}" type="presParOf" srcId="{93669C4A-DAC7-438C-AF60-5E9BAA594601}" destId="{3F08C838-ED2B-4A46-B21A-F3E007A7FF5B}" srcOrd="0" destOrd="0" presId="urn:microsoft.com/office/officeart/2005/8/layout/hProcess9"/>
    <dgm:cxn modelId="{47B7B678-AB81-4783-A895-0964B7E5847A}" type="presParOf" srcId="{93669C4A-DAC7-438C-AF60-5E9BAA594601}" destId="{2E5EDA7A-F728-40F6-ACFF-CB8EEFB7B73B}" srcOrd="1" destOrd="0" presId="urn:microsoft.com/office/officeart/2005/8/layout/hProcess9"/>
    <dgm:cxn modelId="{ED8022D5-841C-4444-8FB6-1FCC29FEC724}" type="presParOf" srcId="{2E5EDA7A-F728-40F6-ACFF-CB8EEFB7B73B}" destId="{A94C7D87-E449-4C89-BE9A-D9EBC4F37A29}" srcOrd="0" destOrd="0" presId="urn:microsoft.com/office/officeart/2005/8/layout/hProcess9"/>
    <dgm:cxn modelId="{73F71E24-7EA3-4177-9F0C-97B9DD084FC4}" type="presParOf" srcId="{2E5EDA7A-F728-40F6-ACFF-CB8EEFB7B73B}" destId="{20A83158-4F1A-47BE-B7D7-8C3271A92F22}" srcOrd="1" destOrd="0" presId="urn:microsoft.com/office/officeart/2005/8/layout/hProcess9"/>
    <dgm:cxn modelId="{9FBC9FEF-6B17-4170-AB38-FAA922DD8A54}" type="presParOf" srcId="{2E5EDA7A-F728-40F6-ACFF-CB8EEFB7B73B}" destId="{2DFBB568-0857-4F05-BD82-EDFAD9698A93}" srcOrd="2" destOrd="0" presId="urn:microsoft.com/office/officeart/2005/8/layout/hProcess9"/>
    <dgm:cxn modelId="{05B1520E-D9BB-4324-8F97-A8E56F3023AE}" type="presParOf" srcId="{2E5EDA7A-F728-40F6-ACFF-CB8EEFB7B73B}" destId="{BB146632-5BCA-4AB5-BCF0-8D3CA06504F5}" srcOrd="3" destOrd="0" presId="urn:microsoft.com/office/officeart/2005/8/layout/hProcess9"/>
    <dgm:cxn modelId="{C6106886-14A8-4064-B5F2-8B2543121853}" type="presParOf" srcId="{2E5EDA7A-F728-40F6-ACFF-CB8EEFB7B73B}" destId="{888C1B27-98DD-4973-9F0A-F79A80F36605}" srcOrd="4" destOrd="0" presId="urn:microsoft.com/office/officeart/2005/8/layout/hProcess9"/>
    <dgm:cxn modelId="{7BDC64BB-54BE-4C36-848A-7A6F0893FAA3}" type="presParOf" srcId="{2E5EDA7A-F728-40F6-ACFF-CB8EEFB7B73B}" destId="{AFC5D957-3624-43ED-BCDB-6A289582EA28}" srcOrd="5" destOrd="0" presId="urn:microsoft.com/office/officeart/2005/8/layout/hProcess9"/>
    <dgm:cxn modelId="{94574252-CE92-41F0-B68B-B113D4354AA9}" type="presParOf" srcId="{2E5EDA7A-F728-40F6-ACFF-CB8EEFB7B73B}" destId="{70E23B35-DA9D-4F57-AF35-2F545B799151}" srcOrd="6" destOrd="0" presId="urn:microsoft.com/office/officeart/2005/8/layout/hProcess9"/>
    <dgm:cxn modelId="{A9120BE0-5CB3-4CDC-AB5C-384A2FD0BBD7}" type="presParOf" srcId="{2E5EDA7A-F728-40F6-ACFF-CB8EEFB7B73B}" destId="{B4189D0C-381D-4826-AC48-433589417B39}" srcOrd="7" destOrd="0" presId="urn:microsoft.com/office/officeart/2005/8/layout/hProcess9"/>
    <dgm:cxn modelId="{B47487AE-7A86-497F-9339-2A0A44FF8CD0}" type="presParOf" srcId="{2E5EDA7A-F728-40F6-ACFF-CB8EEFB7B73B}" destId="{B2C1C640-C52E-4E2D-8623-3BEE48DAD7BD}"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C0486-BE0C-40AE-9855-51EF529BF50F}" type="doc">
      <dgm:prSet loTypeId="urn:microsoft.com/office/officeart/2005/8/layout/pyramid2" loCatId="pyramid" qsTypeId="urn:microsoft.com/office/officeart/2005/8/quickstyle/simple1" qsCatId="simple" csTypeId="urn:microsoft.com/office/officeart/2005/8/colors/accent2_5" csCatId="accent2" phldr="1"/>
      <dgm:spPr/>
    </dgm:pt>
    <dgm:pt modelId="{5FFAC3A2-7C30-42AD-8F6B-2630CB40E9CF}">
      <dgm:prSet phldrT="[Text]" phldr="0"/>
      <dgm:spPr/>
      <dgm:t>
        <a:bodyPr/>
        <a:lstStyle/>
        <a:p>
          <a:r>
            <a:rPr lang="de-DE" dirty="0">
              <a:latin typeface="Aptos Display" panose="02110004020202020204"/>
            </a:rPr>
            <a:t>S</a:t>
          </a:r>
          <a:endParaRPr lang="de-DE" dirty="0"/>
        </a:p>
      </dgm:t>
    </dgm:pt>
    <dgm:pt modelId="{DCE49D0C-3046-48AE-A28E-C9D04FCD03A7}" type="parTrans" cxnId="{9EDB9676-AC18-4BF2-9A94-7E6E998D62A4}">
      <dgm:prSet/>
      <dgm:spPr/>
    </dgm:pt>
    <dgm:pt modelId="{9C5D6DDC-9B3B-4E9A-9881-7CFCC0112C56}" type="sibTrans" cxnId="{9EDB9676-AC18-4BF2-9A94-7E6E998D62A4}">
      <dgm:prSet/>
      <dgm:spPr/>
    </dgm:pt>
    <dgm:pt modelId="{B09571B0-D7B0-4567-BEE2-55F5CF4AAAF9}">
      <dgm:prSet phldrT="[Text]" phldr="0"/>
      <dgm:spPr/>
      <dgm:t>
        <a:bodyPr/>
        <a:lstStyle/>
        <a:p>
          <a:r>
            <a:rPr lang="de-DE" dirty="0">
              <a:latin typeface="Aptos Display" panose="02110004020202020204"/>
            </a:rPr>
            <a:t>M</a:t>
          </a:r>
          <a:endParaRPr lang="de-DE" dirty="0"/>
        </a:p>
      </dgm:t>
    </dgm:pt>
    <dgm:pt modelId="{87EB3F15-2C9C-4E7D-AEB6-E1781201DA5A}" type="parTrans" cxnId="{3A49A29C-5DF2-414D-B279-9EC102EF6AFB}">
      <dgm:prSet/>
      <dgm:spPr/>
    </dgm:pt>
    <dgm:pt modelId="{B7BBEB6C-6534-460B-8EC1-8719094DDF33}" type="sibTrans" cxnId="{3A49A29C-5DF2-414D-B279-9EC102EF6AFB}">
      <dgm:prSet/>
      <dgm:spPr/>
    </dgm:pt>
    <dgm:pt modelId="{73DB6D19-7F69-460C-910B-7CD45504FB5A}">
      <dgm:prSet phldrT="[Text]" phldr="0"/>
      <dgm:spPr/>
      <dgm:t>
        <a:bodyPr/>
        <a:lstStyle/>
        <a:p>
          <a:r>
            <a:rPr lang="de-DE" dirty="0">
              <a:latin typeface="Aptos Display" panose="02110004020202020204"/>
            </a:rPr>
            <a:t>A</a:t>
          </a:r>
          <a:endParaRPr lang="de-DE" dirty="0"/>
        </a:p>
      </dgm:t>
    </dgm:pt>
    <dgm:pt modelId="{DF235E9F-0DB1-4941-BC65-7E3D1D77F04E}" type="parTrans" cxnId="{877C76CF-BFEF-477D-BF24-BB6A4993AA61}">
      <dgm:prSet/>
      <dgm:spPr/>
    </dgm:pt>
    <dgm:pt modelId="{ED26CD52-0E99-4A79-83AB-B13787606B05}" type="sibTrans" cxnId="{877C76CF-BFEF-477D-BF24-BB6A4993AA61}">
      <dgm:prSet/>
      <dgm:spPr/>
    </dgm:pt>
    <dgm:pt modelId="{2D2B3020-E9CC-4049-A16F-33B8AFFA177C}">
      <dgm:prSet phldr="0"/>
      <dgm:spPr/>
      <dgm:t>
        <a:bodyPr/>
        <a:lstStyle/>
        <a:p>
          <a:r>
            <a:rPr lang="de-DE" dirty="0">
              <a:latin typeface="Aptos Display" panose="02110004020202020204"/>
            </a:rPr>
            <a:t>R</a:t>
          </a:r>
        </a:p>
      </dgm:t>
    </dgm:pt>
    <dgm:pt modelId="{80CB9295-4F6D-47CC-8543-3D90D78DA1A2}" type="parTrans" cxnId="{4C07FF66-E6C6-4B6D-8499-1599A8833165}">
      <dgm:prSet/>
      <dgm:spPr/>
    </dgm:pt>
    <dgm:pt modelId="{48D01D52-CBD2-48A3-AC3D-8C962D70631A}" type="sibTrans" cxnId="{4C07FF66-E6C6-4B6D-8499-1599A8833165}">
      <dgm:prSet/>
      <dgm:spPr/>
    </dgm:pt>
    <dgm:pt modelId="{D2CF1EE6-9D88-4DCF-8AB3-759AE768EE29}">
      <dgm:prSet phldr="0"/>
      <dgm:spPr/>
      <dgm:t>
        <a:bodyPr/>
        <a:lstStyle/>
        <a:p>
          <a:r>
            <a:rPr lang="de-DE" dirty="0">
              <a:latin typeface="Aptos Display" panose="02110004020202020204"/>
            </a:rPr>
            <a:t>T</a:t>
          </a:r>
        </a:p>
      </dgm:t>
    </dgm:pt>
    <dgm:pt modelId="{4C93B444-6AD9-4C69-BB0D-9A7A1C72B29F}" type="parTrans" cxnId="{51122963-B799-427C-8B82-F99C6EA175AD}">
      <dgm:prSet/>
      <dgm:spPr/>
    </dgm:pt>
    <dgm:pt modelId="{7F21C267-11F5-4118-ADE5-CACE22AEE01F}" type="sibTrans" cxnId="{51122963-B799-427C-8B82-F99C6EA175AD}">
      <dgm:prSet/>
      <dgm:spPr/>
    </dgm:pt>
    <dgm:pt modelId="{07C36267-A061-47C8-A7BA-2757ADEEBA1A}" type="pres">
      <dgm:prSet presAssocID="{18FC0486-BE0C-40AE-9855-51EF529BF50F}" presName="compositeShape" presStyleCnt="0">
        <dgm:presLayoutVars>
          <dgm:dir/>
          <dgm:resizeHandles/>
        </dgm:presLayoutVars>
      </dgm:prSet>
      <dgm:spPr/>
    </dgm:pt>
    <dgm:pt modelId="{0D32EF2C-1C6C-4396-917C-0764DE5966AA}" type="pres">
      <dgm:prSet presAssocID="{18FC0486-BE0C-40AE-9855-51EF529BF50F}" presName="pyramid" presStyleLbl="node1" presStyleIdx="0" presStyleCnt="1"/>
      <dgm:spPr/>
    </dgm:pt>
    <dgm:pt modelId="{39465C52-D3F8-4C57-91E5-A65DC31E0E30}" type="pres">
      <dgm:prSet presAssocID="{18FC0486-BE0C-40AE-9855-51EF529BF50F}" presName="theList" presStyleCnt="0"/>
      <dgm:spPr/>
    </dgm:pt>
    <dgm:pt modelId="{9973C039-57A8-4C13-8942-085802785948}" type="pres">
      <dgm:prSet presAssocID="{5FFAC3A2-7C30-42AD-8F6B-2630CB40E9CF}" presName="aNode" presStyleLbl="fgAcc1" presStyleIdx="0" presStyleCnt="5">
        <dgm:presLayoutVars>
          <dgm:bulletEnabled val="1"/>
        </dgm:presLayoutVars>
      </dgm:prSet>
      <dgm:spPr/>
    </dgm:pt>
    <dgm:pt modelId="{78F309FA-47A0-4143-9417-F49ECA53220C}" type="pres">
      <dgm:prSet presAssocID="{5FFAC3A2-7C30-42AD-8F6B-2630CB40E9CF}" presName="aSpace" presStyleCnt="0"/>
      <dgm:spPr/>
    </dgm:pt>
    <dgm:pt modelId="{E1AA966B-CF09-4C39-8B74-2F15A66D5A36}" type="pres">
      <dgm:prSet presAssocID="{B09571B0-D7B0-4567-BEE2-55F5CF4AAAF9}" presName="aNode" presStyleLbl="fgAcc1" presStyleIdx="1" presStyleCnt="5">
        <dgm:presLayoutVars>
          <dgm:bulletEnabled val="1"/>
        </dgm:presLayoutVars>
      </dgm:prSet>
      <dgm:spPr/>
    </dgm:pt>
    <dgm:pt modelId="{2ABA7938-73C7-4573-BACC-9C24C09023B2}" type="pres">
      <dgm:prSet presAssocID="{B09571B0-D7B0-4567-BEE2-55F5CF4AAAF9}" presName="aSpace" presStyleCnt="0"/>
      <dgm:spPr/>
    </dgm:pt>
    <dgm:pt modelId="{412EB69E-62D8-4297-A9B2-A0D2276BD530}" type="pres">
      <dgm:prSet presAssocID="{73DB6D19-7F69-460C-910B-7CD45504FB5A}" presName="aNode" presStyleLbl="fgAcc1" presStyleIdx="2" presStyleCnt="5">
        <dgm:presLayoutVars>
          <dgm:bulletEnabled val="1"/>
        </dgm:presLayoutVars>
      </dgm:prSet>
      <dgm:spPr/>
    </dgm:pt>
    <dgm:pt modelId="{E8ACC291-6CB9-4089-B0A1-18200B47DE32}" type="pres">
      <dgm:prSet presAssocID="{73DB6D19-7F69-460C-910B-7CD45504FB5A}" presName="aSpace" presStyleCnt="0"/>
      <dgm:spPr/>
    </dgm:pt>
    <dgm:pt modelId="{F8B4B1DC-A605-4ABB-B7A6-BF4F9CA49C31}" type="pres">
      <dgm:prSet presAssocID="{2D2B3020-E9CC-4049-A16F-33B8AFFA177C}" presName="aNode" presStyleLbl="fgAcc1" presStyleIdx="3" presStyleCnt="5">
        <dgm:presLayoutVars>
          <dgm:bulletEnabled val="1"/>
        </dgm:presLayoutVars>
      </dgm:prSet>
      <dgm:spPr/>
    </dgm:pt>
    <dgm:pt modelId="{63355919-2D10-4FF7-AEB5-2F4152F1D10B}" type="pres">
      <dgm:prSet presAssocID="{2D2B3020-E9CC-4049-A16F-33B8AFFA177C}" presName="aSpace" presStyleCnt="0"/>
      <dgm:spPr/>
    </dgm:pt>
    <dgm:pt modelId="{63578796-1061-497C-9D1C-3ABD01FEA5FF}" type="pres">
      <dgm:prSet presAssocID="{D2CF1EE6-9D88-4DCF-8AB3-759AE768EE29}" presName="aNode" presStyleLbl="fgAcc1" presStyleIdx="4" presStyleCnt="5">
        <dgm:presLayoutVars>
          <dgm:bulletEnabled val="1"/>
        </dgm:presLayoutVars>
      </dgm:prSet>
      <dgm:spPr/>
    </dgm:pt>
    <dgm:pt modelId="{23059683-E9C2-4E33-A353-E0897F499171}" type="pres">
      <dgm:prSet presAssocID="{D2CF1EE6-9D88-4DCF-8AB3-759AE768EE29}" presName="aSpace" presStyleCnt="0"/>
      <dgm:spPr/>
    </dgm:pt>
  </dgm:ptLst>
  <dgm:cxnLst>
    <dgm:cxn modelId="{ED3C6105-7B09-439A-98F1-FBEFF3DB27E6}" type="presOf" srcId="{18FC0486-BE0C-40AE-9855-51EF529BF50F}" destId="{07C36267-A061-47C8-A7BA-2757ADEEBA1A}" srcOrd="0" destOrd="0" presId="urn:microsoft.com/office/officeart/2005/8/layout/pyramid2"/>
    <dgm:cxn modelId="{32439A1B-A51F-4F4B-9A82-66EA2BBDC0CA}" type="presOf" srcId="{5FFAC3A2-7C30-42AD-8F6B-2630CB40E9CF}" destId="{9973C039-57A8-4C13-8942-085802785948}" srcOrd="0" destOrd="0" presId="urn:microsoft.com/office/officeart/2005/8/layout/pyramid2"/>
    <dgm:cxn modelId="{A1716F3D-9CCE-40B6-900A-B559020C2CDC}" type="presOf" srcId="{2D2B3020-E9CC-4049-A16F-33B8AFFA177C}" destId="{F8B4B1DC-A605-4ABB-B7A6-BF4F9CA49C31}" srcOrd="0" destOrd="0" presId="urn:microsoft.com/office/officeart/2005/8/layout/pyramid2"/>
    <dgm:cxn modelId="{51122963-B799-427C-8B82-F99C6EA175AD}" srcId="{18FC0486-BE0C-40AE-9855-51EF529BF50F}" destId="{D2CF1EE6-9D88-4DCF-8AB3-759AE768EE29}" srcOrd="4" destOrd="0" parTransId="{4C93B444-6AD9-4C69-BB0D-9A7A1C72B29F}" sibTransId="{7F21C267-11F5-4118-ADE5-CACE22AEE01F}"/>
    <dgm:cxn modelId="{4C07FF66-E6C6-4B6D-8499-1599A8833165}" srcId="{18FC0486-BE0C-40AE-9855-51EF529BF50F}" destId="{2D2B3020-E9CC-4049-A16F-33B8AFFA177C}" srcOrd="3" destOrd="0" parTransId="{80CB9295-4F6D-47CC-8543-3D90D78DA1A2}" sibTransId="{48D01D52-CBD2-48A3-AC3D-8C962D70631A}"/>
    <dgm:cxn modelId="{0A26756D-B7AD-4DC9-ABAF-93559F1A10A8}" type="presOf" srcId="{B09571B0-D7B0-4567-BEE2-55F5CF4AAAF9}" destId="{E1AA966B-CF09-4C39-8B74-2F15A66D5A36}" srcOrd="0" destOrd="0" presId="urn:microsoft.com/office/officeart/2005/8/layout/pyramid2"/>
    <dgm:cxn modelId="{9EDB9676-AC18-4BF2-9A94-7E6E998D62A4}" srcId="{18FC0486-BE0C-40AE-9855-51EF529BF50F}" destId="{5FFAC3A2-7C30-42AD-8F6B-2630CB40E9CF}" srcOrd="0" destOrd="0" parTransId="{DCE49D0C-3046-48AE-A28E-C9D04FCD03A7}" sibTransId="{9C5D6DDC-9B3B-4E9A-9881-7CFCC0112C56}"/>
    <dgm:cxn modelId="{B3E82858-D5DA-47E4-85F0-83FDF1819D43}" type="presOf" srcId="{73DB6D19-7F69-460C-910B-7CD45504FB5A}" destId="{412EB69E-62D8-4297-A9B2-A0D2276BD530}" srcOrd="0" destOrd="0" presId="urn:microsoft.com/office/officeart/2005/8/layout/pyramid2"/>
    <dgm:cxn modelId="{3A49A29C-5DF2-414D-B279-9EC102EF6AFB}" srcId="{18FC0486-BE0C-40AE-9855-51EF529BF50F}" destId="{B09571B0-D7B0-4567-BEE2-55F5CF4AAAF9}" srcOrd="1" destOrd="0" parTransId="{87EB3F15-2C9C-4E7D-AEB6-E1781201DA5A}" sibTransId="{B7BBEB6C-6534-460B-8EC1-8719094DDF33}"/>
    <dgm:cxn modelId="{F2F8B2C6-C2A6-45BE-B069-9CCE0F778C67}" type="presOf" srcId="{D2CF1EE6-9D88-4DCF-8AB3-759AE768EE29}" destId="{63578796-1061-497C-9D1C-3ABD01FEA5FF}" srcOrd="0" destOrd="0" presId="urn:microsoft.com/office/officeart/2005/8/layout/pyramid2"/>
    <dgm:cxn modelId="{877C76CF-BFEF-477D-BF24-BB6A4993AA61}" srcId="{18FC0486-BE0C-40AE-9855-51EF529BF50F}" destId="{73DB6D19-7F69-460C-910B-7CD45504FB5A}" srcOrd="2" destOrd="0" parTransId="{DF235E9F-0DB1-4941-BC65-7E3D1D77F04E}" sibTransId="{ED26CD52-0E99-4A79-83AB-B13787606B05}"/>
    <dgm:cxn modelId="{3B146B57-99EC-4EB7-AC4C-0FC7A9E0C1A4}" type="presParOf" srcId="{07C36267-A061-47C8-A7BA-2757ADEEBA1A}" destId="{0D32EF2C-1C6C-4396-917C-0764DE5966AA}" srcOrd="0" destOrd="0" presId="urn:microsoft.com/office/officeart/2005/8/layout/pyramid2"/>
    <dgm:cxn modelId="{B776214D-4A7F-446C-B0C7-B5A543C54AA0}" type="presParOf" srcId="{07C36267-A061-47C8-A7BA-2757ADEEBA1A}" destId="{39465C52-D3F8-4C57-91E5-A65DC31E0E30}" srcOrd="1" destOrd="0" presId="urn:microsoft.com/office/officeart/2005/8/layout/pyramid2"/>
    <dgm:cxn modelId="{707C20FB-EBF8-467E-99E4-E7ADB33803CF}" type="presParOf" srcId="{39465C52-D3F8-4C57-91E5-A65DC31E0E30}" destId="{9973C039-57A8-4C13-8942-085802785948}" srcOrd="0" destOrd="0" presId="urn:microsoft.com/office/officeart/2005/8/layout/pyramid2"/>
    <dgm:cxn modelId="{28B88FED-5B30-4D71-AEB8-FC468171E2CB}" type="presParOf" srcId="{39465C52-D3F8-4C57-91E5-A65DC31E0E30}" destId="{78F309FA-47A0-4143-9417-F49ECA53220C}" srcOrd="1" destOrd="0" presId="urn:microsoft.com/office/officeart/2005/8/layout/pyramid2"/>
    <dgm:cxn modelId="{179725AC-CB13-43B7-A501-2FC239CF6020}" type="presParOf" srcId="{39465C52-D3F8-4C57-91E5-A65DC31E0E30}" destId="{E1AA966B-CF09-4C39-8B74-2F15A66D5A36}" srcOrd="2" destOrd="0" presId="urn:microsoft.com/office/officeart/2005/8/layout/pyramid2"/>
    <dgm:cxn modelId="{A0040B6F-10B3-47AA-9DD4-4D0B4F3A9D0E}" type="presParOf" srcId="{39465C52-D3F8-4C57-91E5-A65DC31E0E30}" destId="{2ABA7938-73C7-4573-BACC-9C24C09023B2}" srcOrd="3" destOrd="0" presId="urn:microsoft.com/office/officeart/2005/8/layout/pyramid2"/>
    <dgm:cxn modelId="{8EEC3E25-4145-4A17-8187-784D754BC2A5}" type="presParOf" srcId="{39465C52-D3F8-4C57-91E5-A65DC31E0E30}" destId="{412EB69E-62D8-4297-A9B2-A0D2276BD530}" srcOrd="4" destOrd="0" presId="urn:microsoft.com/office/officeart/2005/8/layout/pyramid2"/>
    <dgm:cxn modelId="{888CBBE9-53E5-4903-AF02-B879668CF8E1}" type="presParOf" srcId="{39465C52-D3F8-4C57-91E5-A65DC31E0E30}" destId="{E8ACC291-6CB9-4089-B0A1-18200B47DE32}" srcOrd="5" destOrd="0" presId="urn:microsoft.com/office/officeart/2005/8/layout/pyramid2"/>
    <dgm:cxn modelId="{EAEFF72F-FCDF-4342-BE8E-AE71737C49E1}" type="presParOf" srcId="{39465C52-D3F8-4C57-91E5-A65DC31E0E30}" destId="{F8B4B1DC-A605-4ABB-B7A6-BF4F9CA49C31}" srcOrd="6" destOrd="0" presId="urn:microsoft.com/office/officeart/2005/8/layout/pyramid2"/>
    <dgm:cxn modelId="{B65E482B-2B09-45C2-B663-483B4CDD5E48}" type="presParOf" srcId="{39465C52-D3F8-4C57-91E5-A65DC31E0E30}" destId="{63355919-2D10-4FF7-AEB5-2F4152F1D10B}" srcOrd="7" destOrd="0" presId="urn:microsoft.com/office/officeart/2005/8/layout/pyramid2"/>
    <dgm:cxn modelId="{3994BA67-EB74-4EFC-907A-D62E5E4E8E0E}" type="presParOf" srcId="{39465C52-D3F8-4C57-91E5-A65DC31E0E30}" destId="{63578796-1061-497C-9D1C-3ABD01FEA5FF}" srcOrd="8" destOrd="0" presId="urn:microsoft.com/office/officeart/2005/8/layout/pyramid2"/>
    <dgm:cxn modelId="{72DD188D-7367-4DF7-AB2B-E0EEFCF3FC8D}" type="presParOf" srcId="{39465C52-D3F8-4C57-91E5-A65DC31E0E30}" destId="{23059683-E9C2-4E33-A353-E0897F499171}" srcOrd="9"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3F2B582-7FB8-4712-8899-7D4C491FC1C4}" type="doc">
      <dgm:prSet loTypeId="urn:microsoft.com/office/officeart/2005/8/layout/bProcess4" loCatId="process" qsTypeId="urn:microsoft.com/office/officeart/2005/8/quickstyle/simple1" qsCatId="simple" csTypeId="urn:microsoft.com/office/officeart/2005/8/colors/accent2_2" csCatId="accent2" phldr="1"/>
      <dgm:spPr/>
      <dgm:t>
        <a:bodyPr/>
        <a:lstStyle/>
        <a:p>
          <a:endParaRPr lang="de-DE"/>
        </a:p>
      </dgm:t>
    </dgm:pt>
    <dgm:pt modelId="{CB02A68E-CDC1-45AB-94FB-8150A7C96342}">
      <dgm:prSet phldrT="[Text]" phldr="0"/>
      <dgm:spPr/>
      <dgm:t>
        <a:bodyPr/>
        <a:lstStyle/>
        <a:p>
          <a:pPr rtl="0"/>
          <a:r>
            <a:rPr lang="de-DE" dirty="0">
              <a:latin typeface="Aptos Display" panose="02110004020202020204"/>
            </a:rPr>
            <a:t>Kontaktaufnahme mit dem Auftraggeber</a:t>
          </a:r>
          <a:endParaRPr lang="de-DE" dirty="0"/>
        </a:p>
      </dgm:t>
    </dgm:pt>
    <dgm:pt modelId="{0004079E-0433-43DE-AD70-7D3972E6C46C}" type="parTrans" cxnId="{FB6C7409-5C3E-4B7B-B8D5-B4560234ADFC}">
      <dgm:prSet/>
      <dgm:spPr/>
      <dgm:t>
        <a:bodyPr/>
        <a:lstStyle/>
        <a:p>
          <a:endParaRPr lang="de-DE"/>
        </a:p>
      </dgm:t>
    </dgm:pt>
    <dgm:pt modelId="{C9FF6263-1457-4120-9F73-EBFE10C5949B}" type="sibTrans" cxnId="{FB6C7409-5C3E-4B7B-B8D5-B4560234ADFC}">
      <dgm:prSet/>
      <dgm:spPr/>
      <dgm:t>
        <a:bodyPr/>
        <a:lstStyle/>
        <a:p>
          <a:endParaRPr lang="de-DE"/>
        </a:p>
      </dgm:t>
    </dgm:pt>
    <dgm:pt modelId="{8F120675-085D-40CC-9FB8-C0612FE14E13}">
      <dgm:prSet phldrT="[Text]" phldr="0"/>
      <dgm:spPr/>
      <dgm:t>
        <a:bodyPr/>
        <a:lstStyle/>
        <a:p>
          <a:pPr rtl="0"/>
          <a:r>
            <a:rPr lang="de-DE" dirty="0">
              <a:latin typeface="Aptos Display" panose="02110004020202020204"/>
            </a:rPr>
            <a:t>Ideensammlung zum Thema</a:t>
          </a:r>
          <a:endParaRPr lang="de-DE" dirty="0"/>
        </a:p>
      </dgm:t>
    </dgm:pt>
    <dgm:pt modelId="{5417AC34-74F9-4E44-9CFE-B9A70894F553}" type="parTrans" cxnId="{0D50E4B3-A39B-405A-B97F-A7356CE2A553}">
      <dgm:prSet/>
      <dgm:spPr/>
      <dgm:t>
        <a:bodyPr/>
        <a:lstStyle/>
        <a:p>
          <a:endParaRPr lang="de-DE"/>
        </a:p>
      </dgm:t>
    </dgm:pt>
    <dgm:pt modelId="{C62E1630-9E36-483E-AE90-16A6190A8F5F}" type="sibTrans" cxnId="{0D50E4B3-A39B-405A-B97F-A7356CE2A553}">
      <dgm:prSet/>
      <dgm:spPr/>
      <dgm:t>
        <a:bodyPr/>
        <a:lstStyle/>
        <a:p>
          <a:endParaRPr lang="de-DE"/>
        </a:p>
      </dgm:t>
    </dgm:pt>
    <dgm:pt modelId="{F476749C-4EE5-4675-963D-465CDDE2BB09}">
      <dgm:prSet phldrT="[Text]" phldr="0"/>
      <dgm:spPr/>
      <dgm:t>
        <a:bodyPr/>
        <a:lstStyle/>
        <a:p>
          <a:pPr rtl="0"/>
          <a:r>
            <a:rPr lang="de-DE" dirty="0">
              <a:latin typeface="Aptos Display" panose="02110004020202020204"/>
            </a:rPr>
            <a:t>Konzept der Seminargestaltung</a:t>
          </a:r>
          <a:endParaRPr lang="de-DE" dirty="0"/>
        </a:p>
      </dgm:t>
    </dgm:pt>
    <dgm:pt modelId="{F908968E-C338-468D-8702-E6419ED38FF0}" type="parTrans" cxnId="{73161E32-3A0B-4B51-973B-97C5E73DEB39}">
      <dgm:prSet/>
      <dgm:spPr/>
      <dgm:t>
        <a:bodyPr/>
        <a:lstStyle/>
        <a:p>
          <a:endParaRPr lang="de-DE"/>
        </a:p>
      </dgm:t>
    </dgm:pt>
    <dgm:pt modelId="{6593A29A-D54B-4316-9E84-206B41DD61BF}" type="sibTrans" cxnId="{73161E32-3A0B-4B51-973B-97C5E73DEB39}">
      <dgm:prSet/>
      <dgm:spPr/>
      <dgm:t>
        <a:bodyPr/>
        <a:lstStyle/>
        <a:p>
          <a:endParaRPr lang="de-DE"/>
        </a:p>
      </dgm:t>
    </dgm:pt>
    <dgm:pt modelId="{5998CFFE-46C0-4047-81F0-79E6A1CC8228}">
      <dgm:prSet phldrT="[Text]" phldr="0"/>
      <dgm:spPr/>
      <dgm:t>
        <a:bodyPr/>
        <a:lstStyle/>
        <a:p>
          <a:pPr rtl="0"/>
          <a:r>
            <a:rPr lang="de-DE" dirty="0">
              <a:latin typeface="Aptos Display" panose="02110004020202020204"/>
            </a:rPr>
            <a:t>Methoden im Training</a:t>
          </a:r>
          <a:endParaRPr lang="de-DE" dirty="0"/>
        </a:p>
      </dgm:t>
    </dgm:pt>
    <dgm:pt modelId="{17930BE2-08F3-425A-9BF2-C60BBA1037B3}" type="parTrans" cxnId="{C31F2198-5A40-4D7C-90F6-436DF97FFEE0}">
      <dgm:prSet/>
      <dgm:spPr/>
      <dgm:t>
        <a:bodyPr/>
        <a:lstStyle/>
        <a:p>
          <a:endParaRPr lang="de-DE"/>
        </a:p>
      </dgm:t>
    </dgm:pt>
    <dgm:pt modelId="{4F971C6F-8CD5-4EB5-88AA-19E00A9147A9}" type="sibTrans" cxnId="{C31F2198-5A40-4D7C-90F6-436DF97FFEE0}">
      <dgm:prSet/>
      <dgm:spPr/>
      <dgm:t>
        <a:bodyPr/>
        <a:lstStyle/>
        <a:p>
          <a:endParaRPr lang="de-DE"/>
        </a:p>
      </dgm:t>
    </dgm:pt>
    <dgm:pt modelId="{ACE82928-CF95-4056-BE7E-7B77FE4895D8}">
      <dgm:prSet phldrT="[Text]" phldr="0"/>
      <dgm:spPr/>
      <dgm:t>
        <a:bodyPr/>
        <a:lstStyle/>
        <a:p>
          <a:pPr rtl="0"/>
          <a:r>
            <a:rPr lang="de-DE" dirty="0">
              <a:latin typeface="Aptos Display" panose="02110004020202020204"/>
            </a:rPr>
            <a:t>Unterlagen, Inhalte &amp; Layout</a:t>
          </a:r>
          <a:endParaRPr lang="de-DE" dirty="0"/>
        </a:p>
      </dgm:t>
    </dgm:pt>
    <dgm:pt modelId="{8B8F95AC-AF88-410D-8802-EAF0FF63FA27}" type="parTrans" cxnId="{7B8516D2-6D14-4447-AC13-584CEB7A9F8D}">
      <dgm:prSet/>
      <dgm:spPr/>
      <dgm:t>
        <a:bodyPr/>
        <a:lstStyle/>
        <a:p>
          <a:endParaRPr lang="de-DE"/>
        </a:p>
      </dgm:t>
    </dgm:pt>
    <dgm:pt modelId="{0AC29FD1-E0DA-4B48-8C27-56C2A922851F}" type="sibTrans" cxnId="{7B8516D2-6D14-4447-AC13-584CEB7A9F8D}">
      <dgm:prSet/>
      <dgm:spPr/>
      <dgm:t>
        <a:bodyPr/>
        <a:lstStyle/>
        <a:p>
          <a:endParaRPr lang="de-DE"/>
        </a:p>
      </dgm:t>
    </dgm:pt>
    <dgm:pt modelId="{51384367-C640-4F40-BFA5-8C24DCFD8764}">
      <dgm:prSet phldrT="[Text]" phldr="0"/>
      <dgm:spPr/>
      <dgm:t>
        <a:bodyPr/>
        <a:lstStyle/>
        <a:p>
          <a:pPr rtl="0"/>
          <a:r>
            <a:rPr lang="de-DE" dirty="0">
              <a:latin typeface="Aptos Display" panose="02110004020202020204"/>
            </a:rPr>
            <a:t>Organisation des Seminars</a:t>
          </a:r>
          <a:endParaRPr lang="de-DE" dirty="0"/>
        </a:p>
      </dgm:t>
    </dgm:pt>
    <dgm:pt modelId="{F1F1FC34-0FB9-44AE-AE8C-39A5C19B2E63}" type="parTrans" cxnId="{E5A91738-5D07-4734-8CAE-FFD50FD7ACF7}">
      <dgm:prSet/>
      <dgm:spPr/>
      <dgm:t>
        <a:bodyPr/>
        <a:lstStyle/>
        <a:p>
          <a:endParaRPr lang="de-DE"/>
        </a:p>
      </dgm:t>
    </dgm:pt>
    <dgm:pt modelId="{20446B66-BA84-4404-91A4-32678EF6F360}" type="sibTrans" cxnId="{E5A91738-5D07-4734-8CAE-FFD50FD7ACF7}">
      <dgm:prSet/>
      <dgm:spPr/>
      <dgm:t>
        <a:bodyPr/>
        <a:lstStyle/>
        <a:p>
          <a:endParaRPr lang="de-DE"/>
        </a:p>
      </dgm:t>
    </dgm:pt>
    <dgm:pt modelId="{6475A9D4-AAF6-4974-8522-613BF16609F0}">
      <dgm:prSet phldrT="[Text]" phldr="0"/>
      <dgm:spPr/>
      <dgm:t>
        <a:bodyPr/>
        <a:lstStyle/>
        <a:p>
          <a:pPr rtl="0"/>
          <a:r>
            <a:rPr lang="de-DE" dirty="0">
              <a:latin typeface="Aptos Display" panose="02110004020202020204"/>
            </a:rPr>
            <a:t>Durchführung des Trainings</a:t>
          </a:r>
          <a:endParaRPr lang="de-DE" dirty="0"/>
        </a:p>
      </dgm:t>
    </dgm:pt>
    <dgm:pt modelId="{3A4EB86D-67AA-4FE7-A1A1-FEC5758533A8}" type="parTrans" cxnId="{D34EDD4C-0847-4A46-8C17-903DB3F95283}">
      <dgm:prSet/>
      <dgm:spPr/>
      <dgm:t>
        <a:bodyPr/>
        <a:lstStyle/>
        <a:p>
          <a:endParaRPr lang="de-DE"/>
        </a:p>
      </dgm:t>
    </dgm:pt>
    <dgm:pt modelId="{10FA40FC-7907-418F-A192-F8845D65C163}" type="sibTrans" cxnId="{D34EDD4C-0847-4A46-8C17-903DB3F95283}">
      <dgm:prSet/>
      <dgm:spPr/>
      <dgm:t>
        <a:bodyPr/>
        <a:lstStyle/>
        <a:p>
          <a:endParaRPr lang="de-DE"/>
        </a:p>
      </dgm:t>
    </dgm:pt>
    <dgm:pt modelId="{37046EDF-7D6E-4481-AE69-FAB391BCB6F1}">
      <dgm:prSet phldrT="[Text]" phldr="0"/>
      <dgm:spPr/>
      <dgm:t>
        <a:bodyPr/>
        <a:lstStyle/>
        <a:p>
          <a:r>
            <a:rPr lang="de-DE" dirty="0">
              <a:latin typeface="Aptos Display" panose="02110004020202020204"/>
            </a:rPr>
            <a:t>Nachbereitung</a:t>
          </a:r>
          <a:endParaRPr lang="de-DE" dirty="0"/>
        </a:p>
      </dgm:t>
    </dgm:pt>
    <dgm:pt modelId="{32C977AE-18F5-499F-9698-C0843BBE2EB7}" type="parTrans" cxnId="{7F130F87-0060-4B1D-8F99-6AF8B61FF6E4}">
      <dgm:prSet/>
      <dgm:spPr/>
      <dgm:t>
        <a:bodyPr/>
        <a:lstStyle/>
        <a:p>
          <a:endParaRPr lang="de-DE"/>
        </a:p>
      </dgm:t>
    </dgm:pt>
    <dgm:pt modelId="{3A4BEF18-2FF7-4B4F-AA8E-34F40B7E998B}" type="sibTrans" cxnId="{7F130F87-0060-4B1D-8F99-6AF8B61FF6E4}">
      <dgm:prSet/>
      <dgm:spPr/>
      <dgm:t>
        <a:bodyPr/>
        <a:lstStyle/>
        <a:p>
          <a:endParaRPr lang="de-DE"/>
        </a:p>
      </dgm:t>
    </dgm:pt>
    <dgm:pt modelId="{B800AC60-6CC6-4720-833D-054D198BD17E}" type="pres">
      <dgm:prSet presAssocID="{E3F2B582-7FB8-4712-8899-7D4C491FC1C4}" presName="Name0" presStyleCnt="0">
        <dgm:presLayoutVars>
          <dgm:dir/>
          <dgm:resizeHandles/>
        </dgm:presLayoutVars>
      </dgm:prSet>
      <dgm:spPr/>
    </dgm:pt>
    <dgm:pt modelId="{A532E1C7-314E-41E4-9552-BADDB9DC0B40}" type="pres">
      <dgm:prSet presAssocID="{CB02A68E-CDC1-45AB-94FB-8150A7C96342}" presName="compNode" presStyleCnt="0"/>
      <dgm:spPr/>
    </dgm:pt>
    <dgm:pt modelId="{53989F3E-F6B0-48CB-9D31-D8F9F35F086B}" type="pres">
      <dgm:prSet presAssocID="{CB02A68E-CDC1-45AB-94FB-8150A7C96342}" presName="dummyConnPt" presStyleCnt="0"/>
      <dgm:spPr/>
    </dgm:pt>
    <dgm:pt modelId="{F349D892-213A-4BBF-B9A8-606DE3BD78F5}" type="pres">
      <dgm:prSet presAssocID="{CB02A68E-CDC1-45AB-94FB-8150A7C96342}" presName="node" presStyleLbl="node1" presStyleIdx="0" presStyleCnt="8">
        <dgm:presLayoutVars>
          <dgm:bulletEnabled val="1"/>
        </dgm:presLayoutVars>
      </dgm:prSet>
      <dgm:spPr/>
    </dgm:pt>
    <dgm:pt modelId="{0CC8E2EB-9202-4CF9-A76F-E988CE3F7F0B}" type="pres">
      <dgm:prSet presAssocID="{C9FF6263-1457-4120-9F73-EBFE10C5949B}" presName="sibTrans" presStyleLbl="bgSibTrans2D1" presStyleIdx="0" presStyleCnt="7"/>
      <dgm:spPr/>
    </dgm:pt>
    <dgm:pt modelId="{7EF515F0-F242-4DBD-90CD-944346B0E6A6}" type="pres">
      <dgm:prSet presAssocID="{8F120675-085D-40CC-9FB8-C0612FE14E13}" presName="compNode" presStyleCnt="0"/>
      <dgm:spPr/>
    </dgm:pt>
    <dgm:pt modelId="{6C6E6DB9-0FC1-4F4E-972B-7FD297995C53}" type="pres">
      <dgm:prSet presAssocID="{8F120675-085D-40CC-9FB8-C0612FE14E13}" presName="dummyConnPt" presStyleCnt="0"/>
      <dgm:spPr/>
    </dgm:pt>
    <dgm:pt modelId="{BC5B7E12-A52C-41DD-968C-C9D9E7541096}" type="pres">
      <dgm:prSet presAssocID="{8F120675-085D-40CC-9FB8-C0612FE14E13}" presName="node" presStyleLbl="node1" presStyleIdx="1" presStyleCnt="8">
        <dgm:presLayoutVars>
          <dgm:bulletEnabled val="1"/>
        </dgm:presLayoutVars>
      </dgm:prSet>
      <dgm:spPr/>
    </dgm:pt>
    <dgm:pt modelId="{73E0540F-CBAF-4B25-A1B9-9EC872157FFD}" type="pres">
      <dgm:prSet presAssocID="{C62E1630-9E36-483E-AE90-16A6190A8F5F}" presName="sibTrans" presStyleLbl="bgSibTrans2D1" presStyleIdx="1" presStyleCnt="7"/>
      <dgm:spPr/>
    </dgm:pt>
    <dgm:pt modelId="{02A117F5-9D42-44A2-BE1B-2A9A1CA975EC}" type="pres">
      <dgm:prSet presAssocID="{F476749C-4EE5-4675-963D-465CDDE2BB09}" presName="compNode" presStyleCnt="0"/>
      <dgm:spPr/>
    </dgm:pt>
    <dgm:pt modelId="{5FADCB83-5C6F-4C5E-B8B5-61B9DE5A6C7B}" type="pres">
      <dgm:prSet presAssocID="{F476749C-4EE5-4675-963D-465CDDE2BB09}" presName="dummyConnPt" presStyleCnt="0"/>
      <dgm:spPr/>
    </dgm:pt>
    <dgm:pt modelId="{191BDF1E-1CFE-4755-9F5D-53A3FF79ECA7}" type="pres">
      <dgm:prSet presAssocID="{F476749C-4EE5-4675-963D-465CDDE2BB09}" presName="node" presStyleLbl="node1" presStyleIdx="2" presStyleCnt="8">
        <dgm:presLayoutVars>
          <dgm:bulletEnabled val="1"/>
        </dgm:presLayoutVars>
      </dgm:prSet>
      <dgm:spPr/>
    </dgm:pt>
    <dgm:pt modelId="{3FE844BD-7E6C-45EA-9F7D-E56C261D86BF}" type="pres">
      <dgm:prSet presAssocID="{6593A29A-D54B-4316-9E84-206B41DD61BF}" presName="sibTrans" presStyleLbl="bgSibTrans2D1" presStyleIdx="2" presStyleCnt="7"/>
      <dgm:spPr/>
    </dgm:pt>
    <dgm:pt modelId="{0086EBE3-FC7B-45B7-9708-3A3D186D5874}" type="pres">
      <dgm:prSet presAssocID="{5998CFFE-46C0-4047-81F0-79E6A1CC8228}" presName="compNode" presStyleCnt="0"/>
      <dgm:spPr/>
    </dgm:pt>
    <dgm:pt modelId="{64F53F2E-DCEB-4933-89D5-04E4A072CD8A}" type="pres">
      <dgm:prSet presAssocID="{5998CFFE-46C0-4047-81F0-79E6A1CC8228}" presName="dummyConnPt" presStyleCnt="0"/>
      <dgm:spPr/>
    </dgm:pt>
    <dgm:pt modelId="{0DC2410C-75FE-4305-B511-D2B0F4457933}" type="pres">
      <dgm:prSet presAssocID="{5998CFFE-46C0-4047-81F0-79E6A1CC8228}" presName="node" presStyleLbl="node1" presStyleIdx="3" presStyleCnt="8">
        <dgm:presLayoutVars>
          <dgm:bulletEnabled val="1"/>
        </dgm:presLayoutVars>
      </dgm:prSet>
      <dgm:spPr/>
    </dgm:pt>
    <dgm:pt modelId="{DF1E0593-B5AA-43AA-AD43-73DEEDAC7782}" type="pres">
      <dgm:prSet presAssocID="{4F971C6F-8CD5-4EB5-88AA-19E00A9147A9}" presName="sibTrans" presStyleLbl="bgSibTrans2D1" presStyleIdx="3" presStyleCnt="7"/>
      <dgm:spPr/>
    </dgm:pt>
    <dgm:pt modelId="{7B5DAC81-B196-4BD9-8FCB-523BCA685FD2}" type="pres">
      <dgm:prSet presAssocID="{ACE82928-CF95-4056-BE7E-7B77FE4895D8}" presName="compNode" presStyleCnt="0"/>
      <dgm:spPr/>
    </dgm:pt>
    <dgm:pt modelId="{9231B150-11AA-4A77-A212-F8DCA10A78F0}" type="pres">
      <dgm:prSet presAssocID="{ACE82928-CF95-4056-BE7E-7B77FE4895D8}" presName="dummyConnPt" presStyleCnt="0"/>
      <dgm:spPr/>
    </dgm:pt>
    <dgm:pt modelId="{24720BAB-5C28-4E0C-9CF4-8531F97A1077}" type="pres">
      <dgm:prSet presAssocID="{ACE82928-CF95-4056-BE7E-7B77FE4895D8}" presName="node" presStyleLbl="node1" presStyleIdx="4" presStyleCnt="8">
        <dgm:presLayoutVars>
          <dgm:bulletEnabled val="1"/>
        </dgm:presLayoutVars>
      </dgm:prSet>
      <dgm:spPr/>
    </dgm:pt>
    <dgm:pt modelId="{4AD8D27C-876A-4C95-BE12-F89433C0F1DD}" type="pres">
      <dgm:prSet presAssocID="{0AC29FD1-E0DA-4B48-8C27-56C2A922851F}" presName="sibTrans" presStyleLbl="bgSibTrans2D1" presStyleIdx="4" presStyleCnt="7"/>
      <dgm:spPr/>
    </dgm:pt>
    <dgm:pt modelId="{C3207628-2D94-4960-BE4C-2659AD3499B2}" type="pres">
      <dgm:prSet presAssocID="{51384367-C640-4F40-BFA5-8C24DCFD8764}" presName="compNode" presStyleCnt="0"/>
      <dgm:spPr/>
    </dgm:pt>
    <dgm:pt modelId="{BB7A501D-4B2F-4852-B577-6F6F73BCE54A}" type="pres">
      <dgm:prSet presAssocID="{51384367-C640-4F40-BFA5-8C24DCFD8764}" presName="dummyConnPt" presStyleCnt="0"/>
      <dgm:spPr/>
    </dgm:pt>
    <dgm:pt modelId="{0E6D7FF5-54E2-474E-A659-B5E6ED4F53E1}" type="pres">
      <dgm:prSet presAssocID="{51384367-C640-4F40-BFA5-8C24DCFD8764}" presName="node" presStyleLbl="node1" presStyleIdx="5" presStyleCnt="8">
        <dgm:presLayoutVars>
          <dgm:bulletEnabled val="1"/>
        </dgm:presLayoutVars>
      </dgm:prSet>
      <dgm:spPr/>
    </dgm:pt>
    <dgm:pt modelId="{83575261-DFCC-45E4-A889-DF7F0C8FEF95}" type="pres">
      <dgm:prSet presAssocID="{20446B66-BA84-4404-91A4-32678EF6F360}" presName="sibTrans" presStyleLbl="bgSibTrans2D1" presStyleIdx="5" presStyleCnt="7"/>
      <dgm:spPr/>
    </dgm:pt>
    <dgm:pt modelId="{03A91CFE-2FD3-4B2D-B10E-9D1FF5303B72}" type="pres">
      <dgm:prSet presAssocID="{6475A9D4-AAF6-4974-8522-613BF16609F0}" presName="compNode" presStyleCnt="0"/>
      <dgm:spPr/>
    </dgm:pt>
    <dgm:pt modelId="{051C1562-7528-415E-B6A3-17D16D9D25B4}" type="pres">
      <dgm:prSet presAssocID="{6475A9D4-AAF6-4974-8522-613BF16609F0}" presName="dummyConnPt" presStyleCnt="0"/>
      <dgm:spPr/>
    </dgm:pt>
    <dgm:pt modelId="{ABB4317D-4E40-4531-B599-989BBAAFA021}" type="pres">
      <dgm:prSet presAssocID="{6475A9D4-AAF6-4974-8522-613BF16609F0}" presName="node" presStyleLbl="node1" presStyleIdx="6" presStyleCnt="8">
        <dgm:presLayoutVars>
          <dgm:bulletEnabled val="1"/>
        </dgm:presLayoutVars>
      </dgm:prSet>
      <dgm:spPr/>
    </dgm:pt>
    <dgm:pt modelId="{5D3681EA-B7E1-4111-84E4-CB491130F671}" type="pres">
      <dgm:prSet presAssocID="{10FA40FC-7907-418F-A192-F8845D65C163}" presName="sibTrans" presStyleLbl="bgSibTrans2D1" presStyleIdx="6" presStyleCnt="7"/>
      <dgm:spPr/>
    </dgm:pt>
    <dgm:pt modelId="{5014C8A0-0E6A-472D-B23F-685B98A04801}" type="pres">
      <dgm:prSet presAssocID="{37046EDF-7D6E-4481-AE69-FAB391BCB6F1}" presName="compNode" presStyleCnt="0"/>
      <dgm:spPr/>
    </dgm:pt>
    <dgm:pt modelId="{FB7CA2B3-7434-4D8D-90FB-9F701BB532DF}" type="pres">
      <dgm:prSet presAssocID="{37046EDF-7D6E-4481-AE69-FAB391BCB6F1}" presName="dummyConnPt" presStyleCnt="0"/>
      <dgm:spPr/>
    </dgm:pt>
    <dgm:pt modelId="{2B9BBA72-4D41-4866-8C8A-5BF214DC6F4A}" type="pres">
      <dgm:prSet presAssocID="{37046EDF-7D6E-4481-AE69-FAB391BCB6F1}" presName="node" presStyleLbl="node1" presStyleIdx="7" presStyleCnt="8">
        <dgm:presLayoutVars>
          <dgm:bulletEnabled val="1"/>
        </dgm:presLayoutVars>
      </dgm:prSet>
      <dgm:spPr/>
    </dgm:pt>
  </dgm:ptLst>
  <dgm:cxnLst>
    <dgm:cxn modelId="{E997BF06-378E-46B2-A77F-F5A6DE5B8235}" type="presOf" srcId="{F476749C-4EE5-4675-963D-465CDDE2BB09}" destId="{191BDF1E-1CFE-4755-9F5D-53A3FF79ECA7}" srcOrd="0" destOrd="0" presId="urn:microsoft.com/office/officeart/2005/8/layout/bProcess4"/>
    <dgm:cxn modelId="{FB6C7409-5C3E-4B7B-B8D5-B4560234ADFC}" srcId="{E3F2B582-7FB8-4712-8899-7D4C491FC1C4}" destId="{CB02A68E-CDC1-45AB-94FB-8150A7C96342}" srcOrd="0" destOrd="0" parTransId="{0004079E-0433-43DE-AD70-7D3972E6C46C}" sibTransId="{C9FF6263-1457-4120-9F73-EBFE10C5949B}"/>
    <dgm:cxn modelId="{38295820-C4BF-46A1-BF43-D1D27F3C1B53}" type="presOf" srcId="{37046EDF-7D6E-4481-AE69-FAB391BCB6F1}" destId="{2B9BBA72-4D41-4866-8C8A-5BF214DC6F4A}" srcOrd="0" destOrd="0" presId="urn:microsoft.com/office/officeart/2005/8/layout/bProcess4"/>
    <dgm:cxn modelId="{BA50D625-9956-438D-8C84-6AB7DD0EA0F8}" type="presOf" srcId="{6593A29A-D54B-4316-9E84-206B41DD61BF}" destId="{3FE844BD-7E6C-45EA-9F7D-E56C261D86BF}" srcOrd="0" destOrd="0" presId="urn:microsoft.com/office/officeart/2005/8/layout/bProcess4"/>
    <dgm:cxn modelId="{73161E32-3A0B-4B51-973B-97C5E73DEB39}" srcId="{E3F2B582-7FB8-4712-8899-7D4C491FC1C4}" destId="{F476749C-4EE5-4675-963D-465CDDE2BB09}" srcOrd="2" destOrd="0" parTransId="{F908968E-C338-468D-8702-E6419ED38FF0}" sibTransId="{6593A29A-D54B-4316-9E84-206B41DD61BF}"/>
    <dgm:cxn modelId="{E5A91738-5D07-4734-8CAE-FFD50FD7ACF7}" srcId="{E3F2B582-7FB8-4712-8899-7D4C491FC1C4}" destId="{51384367-C640-4F40-BFA5-8C24DCFD8764}" srcOrd="5" destOrd="0" parTransId="{F1F1FC34-0FB9-44AE-AE8C-39A5C19B2E63}" sibTransId="{20446B66-BA84-4404-91A4-32678EF6F360}"/>
    <dgm:cxn modelId="{90BF5B48-C065-4A55-8023-41F20B2D987E}" type="presOf" srcId="{10FA40FC-7907-418F-A192-F8845D65C163}" destId="{5D3681EA-B7E1-4111-84E4-CB491130F671}" srcOrd="0" destOrd="0" presId="urn:microsoft.com/office/officeart/2005/8/layout/bProcess4"/>
    <dgm:cxn modelId="{D34EDD4C-0847-4A46-8C17-903DB3F95283}" srcId="{E3F2B582-7FB8-4712-8899-7D4C491FC1C4}" destId="{6475A9D4-AAF6-4974-8522-613BF16609F0}" srcOrd="6" destOrd="0" parTransId="{3A4EB86D-67AA-4FE7-A1A1-FEC5758533A8}" sibTransId="{10FA40FC-7907-418F-A192-F8845D65C163}"/>
    <dgm:cxn modelId="{E61DAF4D-E5AB-4D78-B1AD-B8375B9D37FE}" type="presOf" srcId="{E3F2B582-7FB8-4712-8899-7D4C491FC1C4}" destId="{B800AC60-6CC6-4720-833D-054D198BD17E}" srcOrd="0" destOrd="0" presId="urn:microsoft.com/office/officeart/2005/8/layout/bProcess4"/>
    <dgm:cxn modelId="{3119B14F-5CAB-4A1B-9466-08F8E0742E25}" type="presOf" srcId="{8F120675-085D-40CC-9FB8-C0612FE14E13}" destId="{BC5B7E12-A52C-41DD-968C-C9D9E7541096}" srcOrd="0" destOrd="0" presId="urn:microsoft.com/office/officeart/2005/8/layout/bProcess4"/>
    <dgm:cxn modelId="{9062E95A-724A-46AC-B6A5-C820CCF900F2}" type="presOf" srcId="{51384367-C640-4F40-BFA5-8C24DCFD8764}" destId="{0E6D7FF5-54E2-474E-A659-B5E6ED4F53E1}" srcOrd="0" destOrd="0" presId="urn:microsoft.com/office/officeart/2005/8/layout/bProcess4"/>
    <dgm:cxn modelId="{28A04E82-6775-4A3B-BDF2-BBF85FD9C85A}" type="presOf" srcId="{0AC29FD1-E0DA-4B48-8C27-56C2A922851F}" destId="{4AD8D27C-876A-4C95-BE12-F89433C0F1DD}" srcOrd="0" destOrd="0" presId="urn:microsoft.com/office/officeart/2005/8/layout/bProcess4"/>
    <dgm:cxn modelId="{7F130F87-0060-4B1D-8F99-6AF8B61FF6E4}" srcId="{E3F2B582-7FB8-4712-8899-7D4C491FC1C4}" destId="{37046EDF-7D6E-4481-AE69-FAB391BCB6F1}" srcOrd="7" destOrd="0" parTransId="{32C977AE-18F5-499F-9698-C0843BBE2EB7}" sibTransId="{3A4BEF18-2FF7-4B4F-AA8E-34F40B7E998B}"/>
    <dgm:cxn modelId="{8393F990-8927-4B71-89FD-F2556D7804F9}" type="presOf" srcId="{6475A9D4-AAF6-4974-8522-613BF16609F0}" destId="{ABB4317D-4E40-4531-B599-989BBAAFA021}" srcOrd="0" destOrd="0" presId="urn:microsoft.com/office/officeart/2005/8/layout/bProcess4"/>
    <dgm:cxn modelId="{C31F2198-5A40-4D7C-90F6-436DF97FFEE0}" srcId="{E3F2B582-7FB8-4712-8899-7D4C491FC1C4}" destId="{5998CFFE-46C0-4047-81F0-79E6A1CC8228}" srcOrd="3" destOrd="0" parTransId="{17930BE2-08F3-425A-9BF2-C60BBA1037B3}" sibTransId="{4F971C6F-8CD5-4EB5-88AA-19E00A9147A9}"/>
    <dgm:cxn modelId="{48EB9EB2-8382-4AF6-BEB1-659CD85D2D80}" type="presOf" srcId="{C62E1630-9E36-483E-AE90-16A6190A8F5F}" destId="{73E0540F-CBAF-4B25-A1B9-9EC872157FFD}" srcOrd="0" destOrd="0" presId="urn:microsoft.com/office/officeart/2005/8/layout/bProcess4"/>
    <dgm:cxn modelId="{3843AAB3-0DF6-4EB9-A82D-2AE4E6E01732}" type="presOf" srcId="{C9FF6263-1457-4120-9F73-EBFE10C5949B}" destId="{0CC8E2EB-9202-4CF9-A76F-E988CE3F7F0B}" srcOrd="0" destOrd="0" presId="urn:microsoft.com/office/officeart/2005/8/layout/bProcess4"/>
    <dgm:cxn modelId="{0D50E4B3-A39B-405A-B97F-A7356CE2A553}" srcId="{E3F2B582-7FB8-4712-8899-7D4C491FC1C4}" destId="{8F120675-085D-40CC-9FB8-C0612FE14E13}" srcOrd="1" destOrd="0" parTransId="{5417AC34-74F9-4E44-9CFE-B9A70894F553}" sibTransId="{C62E1630-9E36-483E-AE90-16A6190A8F5F}"/>
    <dgm:cxn modelId="{59EE55B8-F45B-451E-B5BB-41094FAB9F92}" type="presOf" srcId="{ACE82928-CF95-4056-BE7E-7B77FE4895D8}" destId="{24720BAB-5C28-4E0C-9CF4-8531F97A1077}" srcOrd="0" destOrd="0" presId="urn:microsoft.com/office/officeart/2005/8/layout/bProcess4"/>
    <dgm:cxn modelId="{317887CC-8887-46E0-9199-25E3048FAD85}" type="presOf" srcId="{5998CFFE-46C0-4047-81F0-79E6A1CC8228}" destId="{0DC2410C-75FE-4305-B511-D2B0F4457933}" srcOrd="0" destOrd="0" presId="urn:microsoft.com/office/officeart/2005/8/layout/bProcess4"/>
    <dgm:cxn modelId="{7B8516D2-6D14-4447-AC13-584CEB7A9F8D}" srcId="{E3F2B582-7FB8-4712-8899-7D4C491FC1C4}" destId="{ACE82928-CF95-4056-BE7E-7B77FE4895D8}" srcOrd="4" destOrd="0" parTransId="{8B8F95AC-AF88-410D-8802-EAF0FF63FA27}" sibTransId="{0AC29FD1-E0DA-4B48-8C27-56C2A922851F}"/>
    <dgm:cxn modelId="{EBB8DCDC-2C64-4B4D-8C77-C0B0EBCD180B}" type="presOf" srcId="{4F971C6F-8CD5-4EB5-88AA-19E00A9147A9}" destId="{DF1E0593-B5AA-43AA-AD43-73DEEDAC7782}" srcOrd="0" destOrd="0" presId="urn:microsoft.com/office/officeart/2005/8/layout/bProcess4"/>
    <dgm:cxn modelId="{D3D43BE2-15E4-4518-B3C4-291364886E9E}" type="presOf" srcId="{CB02A68E-CDC1-45AB-94FB-8150A7C96342}" destId="{F349D892-213A-4BBF-B9A8-606DE3BD78F5}" srcOrd="0" destOrd="0" presId="urn:microsoft.com/office/officeart/2005/8/layout/bProcess4"/>
    <dgm:cxn modelId="{B76A6CF4-FB5F-42C7-A39B-603B96956642}" type="presOf" srcId="{20446B66-BA84-4404-91A4-32678EF6F360}" destId="{83575261-DFCC-45E4-A889-DF7F0C8FEF95}" srcOrd="0" destOrd="0" presId="urn:microsoft.com/office/officeart/2005/8/layout/bProcess4"/>
    <dgm:cxn modelId="{831E5B8D-5ABD-4693-9EB4-938C4306228B}" type="presParOf" srcId="{B800AC60-6CC6-4720-833D-054D198BD17E}" destId="{A532E1C7-314E-41E4-9552-BADDB9DC0B40}" srcOrd="0" destOrd="0" presId="urn:microsoft.com/office/officeart/2005/8/layout/bProcess4"/>
    <dgm:cxn modelId="{E36EF5D3-B820-4045-B5FD-6D5021B5672A}" type="presParOf" srcId="{A532E1C7-314E-41E4-9552-BADDB9DC0B40}" destId="{53989F3E-F6B0-48CB-9D31-D8F9F35F086B}" srcOrd="0" destOrd="0" presId="urn:microsoft.com/office/officeart/2005/8/layout/bProcess4"/>
    <dgm:cxn modelId="{CC843CFE-A866-4086-A2C4-0CC67CF79092}" type="presParOf" srcId="{A532E1C7-314E-41E4-9552-BADDB9DC0B40}" destId="{F349D892-213A-4BBF-B9A8-606DE3BD78F5}" srcOrd="1" destOrd="0" presId="urn:microsoft.com/office/officeart/2005/8/layout/bProcess4"/>
    <dgm:cxn modelId="{70FBB82E-30D1-47F1-8342-43A7BA3B7C3B}" type="presParOf" srcId="{B800AC60-6CC6-4720-833D-054D198BD17E}" destId="{0CC8E2EB-9202-4CF9-A76F-E988CE3F7F0B}" srcOrd="1" destOrd="0" presId="urn:microsoft.com/office/officeart/2005/8/layout/bProcess4"/>
    <dgm:cxn modelId="{7B34B341-07E9-40F8-A36E-A8564F9F9E85}" type="presParOf" srcId="{B800AC60-6CC6-4720-833D-054D198BD17E}" destId="{7EF515F0-F242-4DBD-90CD-944346B0E6A6}" srcOrd="2" destOrd="0" presId="urn:microsoft.com/office/officeart/2005/8/layout/bProcess4"/>
    <dgm:cxn modelId="{D8FA2503-AF98-44EF-8696-6AB431DF9023}" type="presParOf" srcId="{7EF515F0-F242-4DBD-90CD-944346B0E6A6}" destId="{6C6E6DB9-0FC1-4F4E-972B-7FD297995C53}" srcOrd="0" destOrd="0" presId="urn:microsoft.com/office/officeart/2005/8/layout/bProcess4"/>
    <dgm:cxn modelId="{3117516C-CFD8-410C-9515-3B5BE152E3F2}" type="presParOf" srcId="{7EF515F0-F242-4DBD-90CD-944346B0E6A6}" destId="{BC5B7E12-A52C-41DD-968C-C9D9E7541096}" srcOrd="1" destOrd="0" presId="urn:microsoft.com/office/officeart/2005/8/layout/bProcess4"/>
    <dgm:cxn modelId="{24442AEB-E335-4A37-A4B6-2D99F89B9A5E}" type="presParOf" srcId="{B800AC60-6CC6-4720-833D-054D198BD17E}" destId="{73E0540F-CBAF-4B25-A1B9-9EC872157FFD}" srcOrd="3" destOrd="0" presId="urn:microsoft.com/office/officeart/2005/8/layout/bProcess4"/>
    <dgm:cxn modelId="{38FD6F48-16FD-4EEC-9792-B9E41E96BF25}" type="presParOf" srcId="{B800AC60-6CC6-4720-833D-054D198BD17E}" destId="{02A117F5-9D42-44A2-BE1B-2A9A1CA975EC}" srcOrd="4" destOrd="0" presId="urn:microsoft.com/office/officeart/2005/8/layout/bProcess4"/>
    <dgm:cxn modelId="{F657CE01-E93B-4A2C-9144-6E9DF4CCA74E}" type="presParOf" srcId="{02A117F5-9D42-44A2-BE1B-2A9A1CA975EC}" destId="{5FADCB83-5C6F-4C5E-B8B5-61B9DE5A6C7B}" srcOrd="0" destOrd="0" presId="urn:microsoft.com/office/officeart/2005/8/layout/bProcess4"/>
    <dgm:cxn modelId="{2850447B-8BB2-434E-B018-9BAD508277C8}" type="presParOf" srcId="{02A117F5-9D42-44A2-BE1B-2A9A1CA975EC}" destId="{191BDF1E-1CFE-4755-9F5D-53A3FF79ECA7}" srcOrd="1" destOrd="0" presId="urn:microsoft.com/office/officeart/2005/8/layout/bProcess4"/>
    <dgm:cxn modelId="{C7B4E7A2-C0C6-426A-B6C9-3EDD999A5D82}" type="presParOf" srcId="{B800AC60-6CC6-4720-833D-054D198BD17E}" destId="{3FE844BD-7E6C-45EA-9F7D-E56C261D86BF}" srcOrd="5" destOrd="0" presId="urn:microsoft.com/office/officeart/2005/8/layout/bProcess4"/>
    <dgm:cxn modelId="{0118A389-F37B-41E6-A557-3A1F1574A115}" type="presParOf" srcId="{B800AC60-6CC6-4720-833D-054D198BD17E}" destId="{0086EBE3-FC7B-45B7-9708-3A3D186D5874}" srcOrd="6" destOrd="0" presId="urn:microsoft.com/office/officeart/2005/8/layout/bProcess4"/>
    <dgm:cxn modelId="{B34897B7-9F9F-4FCB-8A3F-68F6C4C25A3A}" type="presParOf" srcId="{0086EBE3-FC7B-45B7-9708-3A3D186D5874}" destId="{64F53F2E-DCEB-4933-89D5-04E4A072CD8A}" srcOrd="0" destOrd="0" presId="urn:microsoft.com/office/officeart/2005/8/layout/bProcess4"/>
    <dgm:cxn modelId="{3EAE81C1-1726-4591-97CA-6F64C51E3D59}" type="presParOf" srcId="{0086EBE3-FC7B-45B7-9708-3A3D186D5874}" destId="{0DC2410C-75FE-4305-B511-D2B0F4457933}" srcOrd="1" destOrd="0" presId="urn:microsoft.com/office/officeart/2005/8/layout/bProcess4"/>
    <dgm:cxn modelId="{58288932-4093-41F7-99C1-FDB103B16A5F}" type="presParOf" srcId="{B800AC60-6CC6-4720-833D-054D198BD17E}" destId="{DF1E0593-B5AA-43AA-AD43-73DEEDAC7782}" srcOrd="7" destOrd="0" presId="urn:microsoft.com/office/officeart/2005/8/layout/bProcess4"/>
    <dgm:cxn modelId="{F3070C8F-E59C-46DE-9EDC-F356F23484BD}" type="presParOf" srcId="{B800AC60-6CC6-4720-833D-054D198BD17E}" destId="{7B5DAC81-B196-4BD9-8FCB-523BCA685FD2}" srcOrd="8" destOrd="0" presId="urn:microsoft.com/office/officeart/2005/8/layout/bProcess4"/>
    <dgm:cxn modelId="{323EC0C0-EFEE-4980-9E4C-0349679461C1}" type="presParOf" srcId="{7B5DAC81-B196-4BD9-8FCB-523BCA685FD2}" destId="{9231B150-11AA-4A77-A212-F8DCA10A78F0}" srcOrd="0" destOrd="0" presId="urn:microsoft.com/office/officeart/2005/8/layout/bProcess4"/>
    <dgm:cxn modelId="{6CF659CF-C5CE-406C-958C-CD605D3073CD}" type="presParOf" srcId="{7B5DAC81-B196-4BD9-8FCB-523BCA685FD2}" destId="{24720BAB-5C28-4E0C-9CF4-8531F97A1077}" srcOrd="1" destOrd="0" presId="urn:microsoft.com/office/officeart/2005/8/layout/bProcess4"/>
    <dgm:cxn modelId="{BC67BCD1-E361-4867-A592-0DC60FC6BEDD}" type="presParOf" srcId="{B800AC60-6CC6-4720-833D-054D198BD17E}" destId="{4AD8D27C-876A-4C95-BE12-F89433C0F1DD}" srcOrd="9" destOrd="0" presId="urn:microsoft.com/office/officeart/2005/8/layout/bProcess4"/>
    <dgm:cxn modelId="{5AC2510E-2958-473C-AF2A-7663A155F38C}" type="presParOf" srcId="{B800AC60-6CC6-4720-833D-054D198BD17E}" destId="{C3207628-2D94-4960-BE4C-2659AD3499B2}" srcOrd="10" destOrd="0" presId="urn:microsoft.com/office/officeart/2005/8/layout/bProcess4"/>
    <dgm:cxn modelId="{14459A94-C168-498C-A531-E0B55343547A}" type="presParOf" srcId="{C3207628-2D94-4960-BE4C-2659AD3499B2}" destId="{BB7A501D-4B2F-4852-B577-6F6F73BCE54A}" srcOrd="0" destOrd="0" presId="urn:microsoft.com/office/officeart/2005/8/layout/bProcess4"/>
    <dgm:cxn modelId="{C0C300D9-34AA-483C-AEAF-635D801C8E98}" type="presParOf" srcId="{C3207628-2D94-4960-BE4C-2659AD3499B2}" destId="{0E6D7FF5-54E2-474E-A659-B5E6ED4F53E1}" srcOrd="1" destOrd="0" presId="urn:microsoft.com/office/officeart/2005/8/layout/bProcess4"/>
    <dgm:cxn modelId="{671DD4EB-C174-4A43-B69B-2C8903E691E9}" type="presParOf" srcId="{B800AC60-6CC6-4720-833D-054D198BD17E}" destId="{83575261-DFCC-45E4-A889-DF7F0C8FEF95}" srcOrd="11" destOrd="0" presId="urn:microsoft.com/office/officeart/2005/8/layout/bProcess4"/>
    <dgm:cxn modelId="{F8575273-5987-403A-BC00-64514C8A2081}" type="presParOf" srcId="{B800AC60-6CC6-4720-833D-054D198BD17E}" destId="{03A91CFE-2FD3-4B2D-B10E-9D1FF5303B72}" srcOrd="12" destOrd="0" presId="urn:microsoft.com/office/officeart/2005/8/layout/bProcess4"/>
    <dgm:cxn modelId="{3EE3FDD0-301A-4346-B855-0EB2D3B24548}" type="presParOf" srcId="{03A91CFE-2FD3-4B2D-B10E-9D1FF5303B72}" destId="{051C1562-7528-415E-B6A3-17D16D9D25B4}" srcOrd="0" destOrd="0" presId="urn:microsoft.com/office/officeart/2005/8/layout/bProcess4"/>
    <dgm:cxn modelId="{C44B0159-58C7-4310-977D-066F4CECE7FB}" type="presParOf" srcId="{03A91CFE-2FD3-4B2D-B10E-9D1FF5303B72}" destId="{ABB4317D-4E40-4531-B599-989BBAAFA021}" srcOrd="1" destOrd="0" presId="urn:microsoft.com/office/officeart/2005/8/layout/bProcess4"/>
    <dgm:cxn modelId="{FA6A9989-AE12-46A2-9060-94A661C1173F}" type="presParOf" srcId="{B800AC60-6CC6-4720-833D-054D198BD17E}" destId="{5D3681EA-B7E1-4111-84E4-CB491130F671}" srcOrd="13" destOrd="0" presId="urn:microsoft.com/office/officeart/2005/8/layout/bProcess4"/>
    <dgm:cxn modelId="{3069E29A-8CC6-4D1D-A2A7-FC0FC02BA131}" type="presParOf" srcId="{B800AC60-6CC6-4720-833D-054D198BD17E}" destId="{5014C8A0-0E6A-472D-B23F-685B98A04801}" srcOrd="14" destOrd="0" presId="urn:microsoft.com/office/officeart/2005/8/layout/bProcess4"/>
    <dgm:cxn modelId="{86D69F4E-5BC2-4710-AB12-F0B93394BC1C}" type="presParOf" srcId="{5014C8A0-0E6A-472D-B23F-685B98A04801}" destId="{FB7CA2B3-7434-4D8D-90FB-9F701BB532DF}" srcOrd="0" destOrd="0" presId="urn:microsoft.com/office/officeart/2005/8/layout/bProcess4"/>
    <dgm:cxn modelId="{59EC159E-CF22-446A-BE2D-1318C0FC6DD2}" type="presParOf" srcId="{5014C8A0-0E6A-472D-B23F-685B98A04801}" destId="{2B9BBA72-4D41-4866-8C8A-5BF214DC6F4A}" srcOrd="1" destOrd="0" presId="urn:microsoft.com/office/officeart/2005/8/layout/b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5FE2D03-FFD9-4B0A-8B01-40B297901978}" type="doc">
      <dgm:prSet loTypeId="urn:microsoft.com/office/officeart/2005/8/layout/cycle5" loCatId="cycle" qsTypeId="urn:microsoft.com/office/officeart/2005/8/quickstyle/simple1" qsCatId="simple" csTypeId="urn:microsoft.com/office/officeart/2005/8/colors/accent2_3" csCatId="accent2" phldr="1"/>
      <dgm:spPr/>
      <dgm:t>
        <a:bodyPr/>
        <a:lstStyle/>
        <a:p>
          <a:endParaRPr lang="de-DE"/>
        </a:p>
      </dgm:t>
    </dgm:pt>
    <dgm:pt modelId="{46F38338-74F7-43E9-9012-9A3A21D75129}">
      <dgm:prSet phldrT="[Text]" phldr="0"/>
      <dgm:spPr/>
      <dgm:t>
        <a:bodyPr/>
        <a:lstStyle/>
        <a:p>
          <a:r>
            <a:rPr lang="de-DE" dirty="0" err="1">
              <a:latin typeface="Calibri"/>
              <a:ea typeface="Calibri"/>
              <a:cs typeface="Calibri"/>
            </a:rPr>
            <a:t>Adjourning</a:t>
          </a:r>
          <a:r>
            <a:rPr lang="de-DE" dirty="0">
              <a:latin typeface="Calibri"/>
              <a:ea typeface="Calibri"/>
              <a:cs typeface="Calibri"/>
            </a:rPr>
            <a:t> (Auflösungsphase)</a:t>
          </a:r>
          <a:endParaRPr lang="de-DE" dirty="0"/>
        </a:p>
      </dgm:t>
    </dgm:pt>
    <dgm:pt modelId="{1E089DE9-0BDF-44A7-9475-27ACD7C3B58A}" type="parTrans" cxnId="{DA394F32-C33E-43F2-83D3-1F08E3BEFEBD}">
      <dgm:prSet/>
      <dgm:spPr/>
      <dgm:t>
        <a:bodyPr/>
        <a:lstStyle/>
        <a:p>
          <a:endParaRPr lang="de-DE"/>
        </a:p>
      </dgm:t>
    </dgm:pt>
    <dgm:pt modelId="{730199D3-D097-41BB-92E9-2E3F32C68013}" type="sibTrans" cxnId="{DA394F32-C33E-43F2-83D3-1F08E3BEFEBD}">
      <dgm:prSet/>
      <dgm:spPr/>
      <dgm:t>
        <a:bodyPr/>
        <a:lstStyle/>
        <a:p>
          <a:endParaRPr lang="de-DE"/>
        </a:p>
      </dgm:t>
    </dgm:pt>
    <dgm:pt modelId="{917ACF0F-9895-43F1-8CE3-DF4B668C5C50}">
      <dgm:prSet phldr="0"/>
      <dgm:spPr/>
      <dgm:t>
        <a:bodyPr/>
        <a:lstStyle/>
        <a:p>
          <a:pPr rtl="0"/>
          <a:r>
            <a:rPr lang="de-DE" dirty="0" err="1">
              <a:latin typeface="Calibri"/>
              <a:ea typeface="Calibri"/>
              <a:cs typeface="Calibri"/>
            </a:rPr>
            <a:t>Forming</a:t>
          </a:r>
          <a:r>
            <a:rPr lang="de-DE" dirty="0">
              <a:latin typeface="Calibri"/>
              <a:ea typeface="Calibri"/>
              <a:cs typeface="Calibri"/>
            </a:rPr>
            <a:t> (Orientierungsphase)</a:t>
          </a:r>
        </a:p>
      </dgm:t>
    </dgm:pt>
    <dgm:pt modelId="{CBC1F8EE-A5D4-4433-8A4C-A0E0B2760321}" type="parTrans" cxnId="{8443000B-C398-4698-A7A2-9DE3C2D73AF2}">
      <dgm:prSet/>
      <dgm:spPr/>
    </dgm:pt>
    <dgm:pt modelId="{16370118-7D82-4262-8691-C35DB1CDDAEB}" type="sibTrans" cxnId="{8443000B-C398-4698-A7A2-9DE3C2D73AF2}">
      <dgm:prSet/>
      <dgm:spPr/>
    </dgm:pt>
    <dgm:pt modelId="{31BCAB2A-05A9-4066-B0F9-015FD26D126E}">
      <dgm:prSet phldr="0"/>
      <dgm:spPr/>
      <dgm:t>
        <a:bodyPr/>
        <a:lstStyle/>
        <a:p>
          <a:r>
            <a:rPr lang="de-DE" dirty="0" err="1">
              <a:latin typeface="Calibri"/>
              <a:ea typeface="Calibri"/>
              <a:cs typeface="Calibri"/>
            </a:rPr>
            <a:t>Storming</a:t>
          </a:r>
          <a:r>
            <a:rPr lang="de-DE" dirty="0">
              <a:latin typeface="Calibri"/>
              <a:ea typeface="Calibri"/>
              <a:cs typeface="Calibri"/>
            </a:rPr>
            <a:t> (Konfliktphase)</a:t>
          </a:r>
        </a:p>
      </dgm:t>
    </dgm:pt>
    <dgm:pt modelId="{F5E47D61-D296-4881-B56F-F183F25CCB34}" type="parTrans" cxnId="{4BEDE380-9675-4B26-AF2E-EECA6411509D}">
      <dgm:prSet/>
      <dgm:spPr/>
    </dgm:pt>
    <dgm:pt modelId="{4C428F7E-8F3A-484E-88C6-398DC072560A}" type="sibTrans" cxnId="{4BEDE380-9675-4B26-AF2E-EECA6411509D}">
      <dgm:prSet/>
      <dgm:spPr/>
    </dgm:pt>
    <dgm:pt modelId="{1E0C1C2F-BB96-49F7-9CDC-0233BCE5CD2B}">
      <dgm:prSet phldr="0"/>
      <dgm:spPr/>
      <dgm:t>
        <a:bodyPr/>
        <a:lstStyle/>
        <a:p>
          <a:r>
            <a:rPr lang="de-DE" dirty="0" err="1">
              <a:latin typeface="Calibri"/>
              <a:ea typeface="Calibri"/>
              <a:cs typeface="Calibri"/>
            </a:rPr>
            <a:t>Norming</a:t>
          </a:r>
          <a:r>
            <a:rPr lang="de-DE" dirty="0">
              <a:latin typeface="Calibri"/>
              <a:ea typeface="Calibri"/>
              <a:cs typeface="Calibri"/>
            </a:rPr>
            <a:t> (Organisationsphase)</a:t>
          </a:r>
        </a:p>
      </dgm:t>
    </dgm:pt>
    <dgm:pt modelId="{55ED97FC-08CC-4895-96AC-C1BA137BB907}" type="parTrans" cxnId="{3F3A934F-8612-4798-A7D2-E6D7073E68AE}">
      <dgm:prSet/>
      <dgm:spPr/>
    </dgm:pt>
    <dgm:pt modelId="{816F8A32-9077-42D6-84EC-EB1D36391E6F}" type="sibTrans" cxnId="{3F3A934F-8612-4798-A7D2-E6D7073E68AE}">
      <dgm:prSet/>
      <dgm:spPr/>
    </dgm:pt>
    <dgm:pt modelId="{8DA77566-D38E-45BB-A458-5753A2FA83B1}">
      <dgm:prSet phldr="0"/>
      <dgm:spPr/>
      <dgm:t>
        <a:bodyPr/>
        <a:lstStyle/>
        <a:p>
          <a:r>
            <a:rPr lang="de-DE" dirty="0">
              <a:latin typeface="Calibri"/>
              <a:ea typeface="Calibri"/>
              <a:cs typeface="Calibri"/>
            </a:rPr>
            <a:t>Performing (Arbeitsphase)</a:t>
          </a:r>
        </a:p>
      </dgm:t>
    </dgm:pt>
    <dgm:pt modelId="{5A6CF706-2CBF-470C-B558-C0C028C1C002}" type="parTrans" cxnId="{6EE4AC33-034C-4663-A288-457B4D5DD4CF}">
      <dgm:prSet/>
      <dgm:spPr/>
    </dgm:pt>
    <dgm:pt modelId="{17FD7F48-1D00-44E6-BB17-3111F6B52A56}" type="sibTrans" cxnId="{6EE4AC33-034C-4663-A288-457B4D5DD4CF}">
      <dgm:prSet/>
      <dgm:spPr/>
    </dgm:pt>
    <dgm:pt modelId="{4ACC2830-BC07-4AE7-BED2-06577410E512}" type="pres">
      <dgm:prSet presAssocID="{B5FE2D03-FFD9-4B0A-8B01-40B297901978}" presName="cycle" presStyleCnt="0">
        <dgm:presLayoutVars>
          <dgm:dir/>
          <dgm:resizeHandles val="exact"/>
        </dgm:presLayoutVars>
      </dgm:prSet>
      <dgm:spPr/>
    </dgm:pt>
    <dgm:pt modelId="{976B8E02-B2A4-4656-AE6B-934586D8B676}" type="pres">
      <dgm:prSet presAssocID="{917ACF0F-9895-43F1-8CE3-DF4B668C5C50}" presName="node" presStyleLbl="node1" presStyleIdx="0" presStyleCnt="5">
        <dgm:presLayoutVars>
          <dgm:bulletEnabled val="1"/>
        </dgm:presLayoutVars>
      </dgm:prSet>
      <dgm:spPr/>
    </dgm:pt>
    <dgm:pt modelId="{9CA152CE-41F4-402F-A622-9D18569C6E69}" type="pres">
      <dgm:prSet presAssocID="{917ACF0F-9895-43F1-8CE3-DF4B668C5C50}" presName="spNode" presStyleCnt="0"/>
      <dgm:spPr/>
    </dgm:pt>
    <dgm:pt modelId="{72D03AD0-B828-4BAE-BEE3-2D69F348755A}" type="pres">
      <dgm:prSet presAssocID="{16370118-7D82-4262-8691-C35DB1CDDAEB}" presName="sibTrans" presStyleLbl="sibTrans1D1" presStyleIdx="0" presStyleCnt="5"/>
      <dgm:spPr/>
    </dgm:pt>
    <dgm:pt modelId="{912A0324-0675-4590-9491-A229696A1996}" type="pres">
      <dgm:prSet presAssocID="{31BCAB2A-05A9-4066-B0F9-015FD26D126E}" presName="node" presStyleLbl="node1" presStyleIdx="1" presStyleCnt="5">
        <dgm:presLayoutVars>
          <dgm:bulletEnabled val="1"/>
        </dgm:presLayoutVars>
      </dgm:prSet>
      <dgm:spPr/>
    </dgm:pt>
    <dgm:pt modelId="{98301F52-F048-41A9-A0E5-01327CEB1427}" type="pres">
      <dgm:prSet presAssocID="{31BCAB2A-05A9-4066-B0F9-015FD26D126E}" presName="spNode" presStyleCnt="0"/>
      <dgm:spPr/>
    </dgm:pt>
    <dgm:pt modelId="{39563A79-366A-45AB-9D38-EEB2D9C0FA6B}" type="pres">
      <dgm:prSet presAssocID="{4C428F7E-8F3A-484E-88C6-398DC072560A}" presName="sibTrans" presStyleLbl="sibTrans1D1" presStyleIdx="1" presStyleCnt="5"/>
      <dgm:spPr/>
    </dgm:pt>
    <dgm:pt modelId="{B28CF8BB-091F-49E9-AA20-172243757178}" type="pres">
      <dgm:prSet presAssocID="{1E0C1C2F-BB96-49F7-9CDC-0233BCE5CD2B}" presName="node" presStyleLbl="node1" presStyleIdx="2" presStyleCnt="5">
        <dgm:presLayoutVars>
          <dgm:bulletEnabled val="1"/>
        </dgm:presLayoutVars>
      </dgm:prSet>
      <dgm:spPr/>
    </dgm:pt>
    <dgm:pt modelId="{668CFD34-4D81-475C-8ED6-4791FF5CD74E}" type="pres">
      <dgm:prSet presAssocID="{1E0C1C2F-BB96-49F7-9CDC-0233BCE5CD2B}" presName="spNode" presStyleCnt="0"/>
      <dgm:spPr/>
    </dgm:pt>
    <dgm:pt modelId="{07D256C8-070C-437A-9F4E-D02FEA55BBE1}" type="pres">
      <dgm:prSet presAssocID="{816F8A32-9077-42D6-84EC-EB1D36391E6F}" presName="sibTrans" presStyleLbl="sibTrans1D1" presStyleIdx="2" presStyleCnt="5"/>
      <dgm:spPr/>
    </dgm:pt>
    <dgm:pt modelId="{8BDC4C9F-3FA4-434C-B8F8-28D7E0825107}" type="pres">
      <dgm:prSet presAssocID="{8DA77566-D38E-45BB-A458-5753A2FA83B1}" presName="node" presStyleLbl="node1" presStyleIdx="3" presStyleCnt="5">
        <dgm:presLayoutVars>
          <dgm:bulletEnabled val="1"/>
        </dgm:presLayoutVars>
      </dgm:prSet>
      <dgm:spPr/>
    </dgm:pt>
    <dgm:pt modelId="{E82BF515-18BB-476A-8762-85D6994A77A2}" type="pres">
      <dgm:prSet presAssocID="{8DA77566-D38E-45BB-A458-5753A2FA83B1}" presName="spNode" presStyleCnt="0"/>
      <dgm:spPr/>
    </dgm:pt>
    <dgm:pt modelId="{70998C1C-FF5B-4BF6-BF9A-46B9B824653E}" type="pres">
      <dgm:prSet presAssocID="{17FD7F48-1D00-44E6-BB17-3111F6B52A56}" presName="sibTrans" presStyleLbl="sibTrans1D1" presStyleIdx="3" presStyleCnt="5"/>
      <dgm:spPr/>
    </dgm:pt>
    <dgm:pt modelId="{A511276C-0037-4CE3-B371-95763D2E531E}" type="pres">
      <dgm:prSet presAssocID="{46F38338-74F7-43E9-9012-9A3A21D75129}" presName="node" presStyleLbl="node1" presStyleIdx="4" presStyleCnt="5">
        <dgm:presLayoutVars>
          <dgm:bulletEnabled val="1"/>
        </dgm:presLayoutVars>
      </dgm:prSet>
      <dgm:spPr/>
    </dgm:pt>
    <dgm:pt modelId="{E2813523-6D1F-4A99-B976-A3745AD8DA87}" type="pres">
      <dgm:prSet presAssocID="{46F38338-74F7-43E9-9012-9A3A21D75129}" presName="spNode" presStyleCnt="0"/>
      <dgm:spPr/>
    </dgm:pt>
    <dgm:pt modelId="{2B7A8607-5935-4DD6-BD44-23090C9800EB}" type="pres">
      <dgm:prSet presAssocID="{730199D3-D097-41BB-92E9-2E3F32C68013}" presName="sibTrans" presStyleLbl="sibTrans1D1" presStyleIdx="4" presStyleCnt="5"/>
      <dgm:spPr/>
    </dgm:pt>
  </dgm:ptLst>
  <dgm:cxnLst>
    <dgm:cxn modelId="{CAE01707-6519-4566-8CC0-468CAF3D0E8F}" type="presOf" srcId="{46F38338-74F7-43E9-9012-9A3A21D75129}" destId="{A511276C-0037-4CE3-B371-95763D2E531E}" srcOrd="0" destOrd="0" presId="urn:microsoft.com/office/officeart/2005/8/layout/cycle5"/>
    <dgm:cxn modelId="{8443000B-C398-4698-A7A2-9DE3C2D73AF2}" srcId="{B5FE2D03-FFD9-4B0A-8B01-40B297901978}" destId="{917ACF0F-9895-43F1-8CE3-DF4B668C5C50}" srcOrd="0" destOrd="0" parTransId="{CBC1F8EE-A5D4-4433-8A4C-A0E0B2760321}" sibTransId="{16370118-7D82-4262-8691-C35DB1CDDAEB}"/>
    <dgm:cxn modelId="{5D077117-836F-4566-89BA-F513FC012104}" type="presOf" srcId="{16370118-7D82-4262-8691-C35DB1CDDAEB}" destId="{72D03AD0-B828-4BAE-BEE3-2D69F348755A}" srcOrd="0" destOrd="0" presId="urn:microsoft.com/office/officeart/2005/8/layout/cycle5"/>
    <dgm:cxn modelId="{DA394F32-C33E-43F2-83D3-1F08E3BEFEBD}" srcId="{B5FE2D03-FFD9-4B0A-8B01-40B297901978}" destId="{46F38338-74F7-43E9-9012-9A3A21D75129}" srcOrd="4" destOrd="0" parTransId="{1E089DE9-0BDF-44A7-9475-27ACD7C3B58A}" sibTransId="{730199D3-D097-41BB-92E9-2E3F32C68013}"/>
    <dgm:cxn modelId="{6EE4AC33-034C-4663-A288-457B4D5DD4CF}" srcId="{B5FE2D03-FFD9-4B0A-8B01-40B297901978}" destId="{8DA77566-D38E-45BB-A458-5753A2FA83B1}" srcOrd="3" destOrd="0" parTransId="{5A6CF706-2CBF-470C-B558-C0C028C1C002}" sibTransId="{17FD7F48-1D00-44E6-BB17-3111F6B52A56}"/>
    <dgm:cxn modelId="{B13E753A-D062-4C46-843D-1DAB0B7CBC7A}" type="presOf" srcId="{B5FE2D03-FFD9-4B0A-8B01-40B297901978}" destId="{4ACC2830-BC07-4AE7-BED2-06577410E512}" srcOrd="0" destOrd="0" presId="urn:microsoft.com/office/officeart/2005/8/layout/cycle5"/>
    <dgm:cxn modelId="{80C70C46-4641-4C6B-8742-AC15C65EC267}" type="presOf" srcId="{31BCAB2A-05A9-4066-B0F9-015FD26D126E}" destId="{912A0324-0675-4590-9491-A229696A1996}" srcOrd="0" destOrd="0" presId="urn:microsoft.com/office/officeart/2005/8/layout/cycle5"/>
    <dgm:cxn modelId="{3F3A934F-8612-4798-A7D2-E6D7073E68AE}" srcId="{B5FE2D03-FFD9-4B0A-8B01-40B297901978}" destId="{1E0C1C2F-BB96-49F7-9CDC-0233BCE5CD2B}" srcOrd="2" destOrd="0" parTransId="{55ED97FC-08CC-4895-96AC-C1BA137BB907}" sibTransId="{816F8A32-9077-42D6-84EC-EB1D36391E6F}"/>
    <dgm:cxn modelId="{8CB9B778-B7C4-4144-8E2C-A3CC538BC045}" type="presOf" srcId="{17FD7F48-1D00-44E6-BB17-3111F6B52A56}" destId="{70998C1C-FF5B-4BF6-BF9A-46B9B824653E}" srcOrd="0" destOrd="0" presId="urn:microsoft.com/office/officeart/2005/8/layout/cycle5"/>
    <dgm:cxn modelId="{4BEDE380-9675-4B26-AF2E-EECA6411509D}" srcId="{B5FE2D03-FFD9-4B0A-8B01-40B297901978}" destId="{31BCAB2A-05A9-4066-B0F9-015FD26D126E}" srcOrd="1" destOrd="0" parTransId="{F5E47D61-D296-4881-B56F-F183F25CCB34}" sibTransId="{4C428F7E-8F3A-484E-88C6-398DC072560A}"/>
    <dgm:cxn modelId="{63162494-7169-4ACF-A002-FA2884EF1095}" type="presOf" srcId="{8DA77566-D38E-45BB-A458-5753A2FA83B1}" destId="{8BDC4C9F-3FA4-434C-B8F8-28D7E0825107}" srcOrd="0" destOrd="0" presId="urn:microsoft.com/office/officeart/2005/8/layout/cycle5"/>
    <dgm:cxn modelId="{20249FC0-46D0-40A1-A1E2-1B8D001F2F09}" type="presOf" srcId="{816F8A32-9077-42D6-84EC-EB1D36391E6F}" destId="{07D256C8-070C-437A-9F4E-D02FEA55BBE1}" srcOrd="0" destOrd="0" presId="urn:microsoft.com/office/officeart/2005/8/layout/cycle5"/>
    <dgm:cxn modelId="{D380A6CA-DC4C-4829-8EBC-B03710F85C2D}" type="presOf" srcId="{917ACF0F-9895-43F1-8CE3-DF4B668C5C50}" destId="{976B8E02-B2A4-4656-AE6B-934586D8B676}" srcOrd="0" destOrd="0" presId="urn:microsoft.com/office/officeart/2005/8/layout/cycle5"/>
    <dgm:cxn modelId="{95C1C5D8-808B-4655-8AC8-DFA259D3F48B}" type="presOf" srcId="{730199D3-D097-41BB-92E9-2E3F32C68013}" destId="{2B7A8607-5935-4DD6-BD44-23090C9800EB}" srcOrd="0" destOrd="0" presId="urn:microsoft.com/office/officeart/2005/8/layout/cycle5"/>
    <dgm:cxn modelId="{37BB06E0-96D7-428F-9CA1-379602EF9B66}" type="presOf" srcId="{4C428F7E-8F3A-484E-88C6-398DC072560A}" destId="{39563A79-366A-45AB-9D38-EEB2D9C0FA6B}" srcOrd="0" destOrd="0" presId="urn:microsoft.com/office/officeart/2005/8/layout/cycle5"/>
    <dgm:cxn modelId="{D2CED9F1-8FA8-4A76-9817-24BD87368DDB}" type="presOf" srcId="{1E0C1C2F-BB96-49F7-9CDC-0233BCE5CD2B}" destId="{B28CF8BB-091F-49E9-AA20-172243757178}" srcOrd="0" destOrd="0" presId="urn:microsoft.com/office/officeart/2005/8/layout/cycle5"/>
    <dgm:cxn modelId="{56CE034C-46EC-4FC7-8549-FFABD68B460F}" type="presParOf" srcId="{4ACC2830-BC07-4AE7-BED2-06577410E512}" destId="{976B8E02-B2A4-4656-AE6B-934586D8B676}" srcOrd="0" destOrd="0" presId="urn:microsoft.com/office/officeart/2005/8/layout/cycle5"/>
    <dgm:cxn modelId="{F7A140DE-08F4-43AC-92D0-A158FEA7FFBF}" type="presParOf" srcId="{4ACC2830-BC07-4AE7-BED2-06577410E512}" destId="{9CA152CE-41F4-402F-A622-9D18569C6E69}" srcOrd="1" destOrd="0" presId="urn:microsoft.com/office/officeart/2005/8/layout/cycle5"/>
    <dgm:cxn modelId="{07972040-0713-4589-8B24-580875957FA4}" type="presParOf" srcId="{4ACC2830-BC07-4AE7-BED2-06577410E512}" destId="{72D03AD0-B828-4BAE-BEE3-2D69F348755A}" srcOrd="2" destOrd="0" presId="urn:microsoft.com/office/officeart/2005/8/layout/cycle5"/>
    <dgm:cxn modelId="{2B09E1B3-3B40-4836-9F53-861E4BCF905C}" type="presParOf" srcId="{4ACC2830-BC07-4AE7-BED2-06577410E512}" destId="{912A0324-0675-4590-9491-A229696A1996}" srcOrd="3" destOrd="0" presId="urn:microsoft.com/office/officeart/2005/8/layout/cycle5"/>
    <dgm:cxn modelId="{69D5ABA9-BD65-4D02-85D3-A292FE45C8A2}" type="presParOf" srcId="{4ACC2830-BC07-4AE7-BED2-06577410E512}" destId="{98301F52-F048-41A9-A0E5-01327CEB1427}" srcOrd="4" destOrd="0" presId="urn:microsoft.com/office/officeart/2005/8/layout/cycle5"/>
    <dgm:cxn modelId="{DEA0041C-F7F9-44EE-97A4-3AD42BE308AF}" type="presParOf" srcId="{4ACC2830-BC07-4AE7-BED2-06577410E512}" destId="{39563A79-366A-45AB-9D38-EEB2D9C0FA6B}" srcOrd="5" destOrd="0" presId="urn:microsoft.com/office/officeart/2005/8/layout/cycle5"/>
    <dgm:cxn modelId="{794F8293-E108-4EEB-B500-D338924BB562}" type="presParOf" srcId="{4ACC2830-BC07-4AE7-BED2-06577410E512}" destId="{B28CF8BB-091F-49E9-AA20-172243757178}" srcOrd="6" destOrd="0" presId="urn:microsoft.com/office/officeart/2005/8/layout/cycle5"/>
    <dgm:cxn modelId="{E4761953-1216-4ECB-9F78-30E70DA1F9C4}" type="presParOf" srcId="{4ACC2830-BC07-4AE7-BED2-06577410E512}" destId="{668CFD34-4D81-475C-8ED6-4791FF5CD74E}" srcOrd="7" destOrd="0" presId="urn:microsoft.com/office/officeart/2005/8/layout/cycle5"/>
    <dgm:cxn modelId="{6C30F48A-8035-45D8-972C-030E157319EC}" type="presParOf" srcId="{4ACC2830-BC07-4AE7-BED2-06577410E512}" destId="{07D256C8-070C-437A-9F4E-D02FEA55BBE1}" srcOrd="8" destOrd="0" presId="urn:microsoft.com/office/officeart/2005/8/layout/cycle5"/>
    <dgm:cxn modelId="{A2D697EA-C367-4F24-B770-E5D2099614AF}" type="presParOf" srcId="{4ACC2830-BC07-4AE7-BED2-06577410E512}" destId="{8BDC4C9F-3FA4-434C-B8F8-28D7E0825107}" srcOrd="9" destOrd="0" presId="urn:microsoft.com/office/officeart/2005/8/layout/cycle5"/>
    <dgm:cxn modelId="{605B2F65-334D-45A2-B589-D228344C27A4}" type="presParOf" srcId="{4ACC2830-BC07-4AE7-BED2-06577410E512}" destId="{E82BF515-18BB-476A-8762-85D6994A77A2}" srcOrd="10" destOrd="0" presId="urn:microsoft.com/office/officeart/2005/8/layout/cycle5"/>
    <dgm:cxn modelId="{7B5A30B3-7E6C-4A38-B964-7C81F2FBA9AA}" type="presParOf" srcId="{4ACC2830-BC07-4AE7-BED2-06577410E512}" destId="{70998C1C-FF5B-4BF6-BF9A-46B9B824653E}" srcOrd="11" destOrd="0" presId="urn:microsoft.com/office/officeart/2005/8/layout/cycle5"/>
    <dgm:cxn modelId="{FD263CD6-4662-435F-AA2B-F25B269BE560}" type="presParOf" srcId="{4ACC2830-BC07-4AE7-BED2-06577410E512}" destId="{A511276C-0037-4CE3-B371-95763D2E531E}" srcOrd="12" destOrd="0" presId="urn:microsoft.com/office/officeart/2005/8/layout/cycle5"/>
    <dgm:cxn modelId="{D53894A1-6305-4353-90A8-E1F36A3B55DC}" type="presParOf" srcId="{4ACC2830-BC07-4AE7-BED2-06577410E512}" destId="{E2813523-6D1F-4A99-B976-A3745AD8DA87}" srcOrd="13" destOrd="0" presId="urn:microsoft.com/office/officeart/2005/8/layout/cycle5"/>
    <dgm:cxn modelId="{E778DE95-EA3E-462D-AD22-BF600BACC51D}" type="presParOf" srcId="{4ACC2830-BC07-4AE7-BED2-06577410E512}" destId="{2B7A8607-5935-4DD6-BD44-23090C9800EB}"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7DD7A8-0D75-4EF6-B183-D403044E8008}">
      <dsp:nvSpPr>
        <dsp:cNvPr id="0" name=""/>
        <dsp:cNvSpPr/>
      </dsp:nvSpPr>
      <dsp:spPr>
        <a:xfrm>
          <a:off x="3257973" y="0"/>
          <a:ext cx="4886960" cy="1024654"/>
        </a:xfrm>
        <a:prstGeom prst="rightArrow">
          <a:avLst>
            <a:gd name="adj1" fmla="val 75000"/>
            <a:gd name="adj2" fmla="val 50000"/>
          </a:avLst>
        </a:prstGeom>
        <a:solidFill>
          <a:schemeClr val="lt1">
            <a:alpha val="90000"/>
            <a:tint val="40000"/>
            <a:hueOff val="0"/>
            <a:satOff val="0"/>
            <a:lumOff val="0"/>
            <a:alphaOff val="0"/>
          </a:schemeClr>
        </a:solidFill>
        <a:ln w="19050" cap="flat" cmpd="sng" algn="ctr">
          <a:solidFill>
            <a:schemeClr val="accent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t" anchorCtr="0">
          <a:noAutofit/>
        </a:bodyPr>
        <a:lstStyle/>
        <a:p>
          <a:pPr marL="228600" lvl="1" indent="-228600" algn="l" defTabSz="933450" rtl="0">
            <a:lnSpc>
              <a:spcPct val="90000"/>
            </a:lnSpc>
            <a:spcBef>
              <a:spcPct val="0"/>
            </a:spcBef>
            <a:spcAft>
              <a:spcPct val="15000"/>
            </a:spcAft>
            <a:buChar char="•"/>
          </a:pPr>
          <a:r>
            <a:rPr lang="de-DE" sz="2100" kern="1200" dirty="0">
              <a:latin typeface="Aptos Display" panose="02110004020202020204"/>
            </a:rPr>
            <a:t>Austausch, Beziehung </a:t>
          </a:r>
          <a:r>
            <a:rPr lang="de-DE" sz="2100" kern="1200" dirty="0"/>
            <a:t>und</a:t>
          </a:r>
          <a:r>
            <a:rPr lang="de-DE" sz="2100" kern="1200" dirty="0">
              <a:latin typeface="Aptos Display" panose="02110004020202020204"/>
            </a:rPr>
            <a:t> </a:t>
          </a:r>
          <a:r>
            <a:rPr lang="de-DE" sz="2100" kern="1200" dirty="0"/>
            <a:t>Gegenseitigkeit</a:t>
          </a:r>
        </a:p>
      </dsp:txBody>
      <dsp:txXfrm>
        <a:off x="3257973" y="128082"/>
        <a:ext cx="4502715" cy="768490"/>
      </dsp:txXfrm>
    </dsp:sp>
    <dsp:sp modelId="{349ADDDD-4EC6-4563-8940-152E551A3D90}">
      <dsp:nvSpPr>
        <dsp:cNvPr id="0" name=""/>
        <dsp:cNvSpPr/>
      </dsp:nvSpPr>
      <dsp:spPr>
        <a:xfrm>
          <a:off x="0" y="0"/>
          <a:ext cx="3257973" cy="1024654"/>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de-DE" sz="2200" kern="1200" dirty="0" err="1">
              <a:latin typeface="Aptos Display" panose="02110004020202020204"/>
            </a:rPr>
            <a:t>inter</a:t>
          </a:r>
          <a:endParaRPr lang="de-DE" sz="2200" kern="1200" dirty="0"/>
        </a:p>
      </dsp:txBody>
      <dsp:txXfrm>
        <a:off x="50019" y="50019"/>
        <a:ext cx="3157935" cy="924616"/>
      </dsp:txXfrm>
    </dsp:sp>
    <dsp:sp modelId="{A9E4332E-5F60-4B50-8231-DFEC97ED44B4}">
      <dsp:nvSpPr>
        <dsp:cNvPr id="0" name=""/>
        <dsp:cNvSpPr/>
      </dsp:nvSpPr>
      <dsp:spPr>
        <a:xfrm>
          <a:off x="3257973" y="1127119"/>
          <a:ext cx="4886960" cy="1024654"/>
        </a:xfrm>
        <a:prstGeom prst="rightArrow">
          <a:avLst>
            <a:gd name="adj1" fmla="val 75000"/>
            <a:gd name="adj2" fmla="val 50000"/>
          </a:avLst>
        </a:prstGeom>
        <a:solidFill>
          <a:schemeClr val="lt1">
            <a:alpha val="90000"/>
            <a:tint val="40000"/>
            <a:hueOff val="0"/>
            <a:satOff val="0"/>
            <a:lumOff val="0"/>
            <a:alphaOff val="0"/>
          </a:schemeClr>
        </a:solidFill>
        <a:ln w="19050" cap="flat" cmpd="sng" algn="ctr">
          <a:solidFill>
            <a:schemeClr val="accent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t" anchorCtr="0">
          <a:noAutofit/>
        </a:bodyPr>
        <a:lstStyle/>
        <a:p>
          <a:pPr marL="228600" lvl="1" indent="-228600" algn="l" defTabSz="933450" rtl="0">
            <a:lnSpc>
              <a:spcPct val="90000"/>
            </a:lnSpc>
            <a:spcBef>
              <a:spcPct val="0"/>
            </a:spcBef>
            <a:spcAft>
              <a:spcPct val="15000"/>
            </a:spcAft>
            <a:buChar char="•"/>
          </a:pPr>
          <a:r>
            <a:rPr lang="de-DE" sz="2100" kern="1200" dirty="0">
              <a:latin typeface="Aptos Display" panose="02110004020202020204"/>
            </a:rPr>
            <a:t>unterschiedliche</a:t>
          </a:r>
          <a:r>
            <a:rPr lang="de-DE" sz="2100" kern="1200" dirty="0"/>
            <a:t> Erfahrungsbereiche und Mentalitäten</a:t>
          </a:r>
          <a:r>
            <a:rPr lang="de-DE" sz="2100" kern="1200" dirty="0">
              <a:latin typeface="Aptos Display" panose="02110004020202020204"/>
            </a:rPr>
            <a:t> der Generationen</a:t>
          </a:r>
          <a:endParaRPr lang="de-DE" sz="2100" kern="1200" dirty="0"/>
        </a:p>
      </dsp:txBody>
      <dsp:txXfrm>
        <a:off x="3257973" y="1255201"/>
        <a:ext cx="4502715" cy="768490"/>
      </dsp:txXfrm>
    </dsp:sp>
    <dsp:sp modelId="{F5687D98-2A6F-41A7-8DDE-3CA01CAD7F2D}">
      <dsp:nvSpPr>
        <dsp:cNvPr id="0" name=""/>
        <dsp:cNvSpPr/>
      </dsp:nvSpPr>
      <dsp:spPr>
        <a:xfrm>
          <a:off x="0" y="1127119"/>
          <a:ext cx="3257973" cy="1024654"/>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de-DE" sz="2200" kern="1200" dirty="0">
              <a:latin typeface="Aptos Display" panose="02110004020202020204"/>
            </a:rPr>
            <a:t>generationsübergreifend</a:t>
          </a:r>
          <a:endParaRPr lang="de-DE" sz="2200" kern="1200" dirty="0"/>
        </a:p>
      </dsp:txBody>
      <dsp:txXfrm>
        <a:off x="50019" y="1177138"/>
        <a:ext cx="3157935" cy="924616"/>
      </dsp:txXfrm>
    </dsp:sp>
    <dsp:sp modelId="{4793B5BA-FDBF-4A1E-93D8-FCB614F77F64}">
      <dsp:nvSpPr>
        <dsp:cNvPr id="0" name=""/>
        <dsp:cNvSpPr/>
      </dsp:nvSpPr>
      <dsp:spPr>
        <a:xfrm>
          <a:off x="3257973" y="2254239"/>
          <a:ext cx="4886960" cy="1024654"/>
        </a:xfrm>
        <a:prstGeom prst="rightArrow">
          <a:avLst>
            <a:gd name="adj1" fmla="val 75000"/>
            <a:gd name="adj2" fmla="val 50000"/>
          </a:avLst>
        </a:prstGeom>
        <a:solidFill>
          <a:schemeClr val="lt1">
            <a:alpha val="90000"/>
            <a:tint val="40000"/>
            <a:hueOff val="0"/>
            <a:satOff val="0"/>
            <a:lumOff val="0"/>
            <a:alphaOff val="0"/>
          </a:schemeClr>
        </a:solidFill>
        <a:ln w="19050" cap="flat" cmpd="sng" algn="ctr">
          <a:solidFill>
            <a:schemeClr val="accent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t" anchorCtr="0">
          <a:noAutofit/>
        </a:bodyPr>
        <a:lstStyle/>
        <a:p>
          <a:pPr marL="228600" lvl="1" indent="-228600" algn="l" defTabSz="933450" rtl="0">
            <a:lnSpc>
              <a:spcPct val="90000"/>
            </a:lnSpc>
            <a:spcBef>
              <a:spcPct val="0"/>
            </a:spcBef>
            <a:spcAft>
              <a:spcPct val="15000"/>
            </a:spcAft>
            <a:buChar char="•"/>
          </a:pPr>
          <a:r>
            <a:rPr lang="de-DE" sz="2100" kern="1200" dirty="0"/>
            <a:t>Ergebnis des Austauschs von Erfahrunge</a:t>
          </a:r>
        </a:p>
      </dsp:txBody>
      <dsp:txXfrm>
        <a:off x="3257973" y="2382321"/>
        <a:ext cx="4502715" cy="768490"/>
      </dsp:txXfrm>
    </dsp:sp>
    <dsp:sp modelId="{F9E5019C-9B3F-4C71-9A00-193E355910B8}">
      <dsp:nvSpPr>
        <dsp:cNvPr id="0" name=""/>
        <dsp:cNvSpPr/>
      </dsp:nvSpPr>
      <dsp:spPr>
        <a:xfrm>
          <a:off x="0" y="2254239"/>
          <a:ext cx="3257973" cy="1024654"/>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de-DE" sz="2200" kern="1200" dirty="0">
              <a:latin typeface="Aptos Display" panose="02110004020202020204"/>
            </a:rPr>
            <a:t>Lernen</a:t>
          </a:r>
        </a:p>
      </dsp:txBody>
      <dsp:txXfrm>
        <a:off x="50019" y="2304258"/>
        <a:ext cx="3157935" cy="9246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08C838-ED2B-4A46-B21A-F3E007A7FF5B}">
      <dsp:nvSpPr>
        <dsp:cNvPr id="0" name=""/>
        <dsp:cNvSpPr/>
      </dsp:nvSpPr>
      <dsp:spPr>
        <a:xfrm>
          <a:off x="793044" y="0"/>
          <a:ext cx="8987836" cy="3347155"/>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4C7D87-E449-4C89-BE9A-D9EBC4F37A29}">
      <dsp:nvSpPr>
        <dsp:cNvPr id="0" name=""/>
        <dsp:cNvSpPr/>
      </dsp:nvSpPr>
      <dsp:spPr>
        <a:xfrm>
          <a:off x="129" y="1004146"/>
          <a:ext cx="1979254" cy="1338862"/>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de-DE" sz="2000" kern="1200" dirty="0"/>
            <a:t>Traditionalisten</a:t>
          </a:r>
        </a:p>
      </dsp:txBody>
      <dsp:txXfrm>
        <a:off x="65487" y="1069504"/>
        <a:ext cx="1848538" cy="1208146"/>
      </dsp:txXfrm>
    </dsp:sp>
    <dsp:sp modelId="{2DFBB568-0857-4F05-BD82-EDFAD9698A93}">
      <dsp:nvSpPr>
        <dsp:cNvPr id="0" name=""/>
        <dsp:cNvSpPr/>
      </dsp:nvSpPr>
      <dsp:spPr>
        <a:xfrm>
          <a:off x="2148732" y="1004146"/>
          <a:ext cx="1979254" cy="1338862"/>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de-DE" sz="2000" kern="1200" dirty="0"/>
            <a:t>Babyboomer </a:t>
          </a:r>
        </a:p>
      </dsp:txBody>
      <dsp:txXfrm>
        <a:off x="2214090" y="1069504"/>
        <a:ext cx="1848538" cy="1208146"/>
      </dsp:txXfrm>
    </dsp:sp>
    <dsp:sp modelId="{888C1B27-98DD-4973-9F0A-F79A80F36605}">
      <dsp:nvSpPr>
        <dsp:cNvPr id="0" name=""/>
        <dsp:cNvSpPr/>
      </dsp:nvSpPr>
      <dsp:spPr>
        <a:xfrm>
          <a:off x="4297335" y="1004146"/>
          <a:ext cx="1979254" cy="1338862"/>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de-DE" sz="2000" kern="1200" dirty="0"/>
            <a:t>Generation Y </a:t>
          </a:r>
        </a:p>
      </dsp:txBody>
      <dsp:txXfrm>
        <a:off x="4362693" y="1069504"/>
        <a:ext cx="1848538" cy="1208146"/>
      </dsp:txXfrm>
    </dsp:sp>
    <dsp:sp modelId="{70E23B35-DA9D-4F57-AF35-2F545B799151}">
      <dsp:nvSpPr>
        <dsp:cNvPr id="0" name=""/>
        <dsp:cNvSpPr/>
      </dsp:nvSpPr>
      <dsp:spPr>
        <a:xfrm>
          <a:off x="6445937" y="1004146"/>
          <a:ext cx="1979254" cy="1338862"/>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de-DE" sz="2000" kern="1200" dirty="0"/>
            <a:t>Generation Z</a:t>
          </a:r>
          <a:endParaRPr lang="de-DE" sz="2000" kern="1200" dirty="0">
            <a:latin typeface="Aptos Display" panose="02110004020202020204"/>
          </a:endParaRPr>
        </a:p>
      </dsp:txBody>
      <dsp:txXfrm>
        <a:off x="6511295" y="1069504"/>
        <a:ext cx="1848538" cy="1208146"/>
      </dsp:txXfrm>
    </dsp:sp>
    <dsp:sp modelId="{B2C1C640-C52E-4E2D-8623-3BEE48DAD7BD}">
      <dsp:nvSpPr>
        <dsp:cNvPr id="0" name=""/>
        <dsp:cNvSpPr/>
      </dsp:nvSpPr>
      <dsp:spPr>
        <a:xfrm>
          <a:off x="8594540" y="1004146"/>
          <a:ext cx="1979254" cy="1338862"/>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de-DE" sz="2000" kern="1200" dirty="0"/>
            <a:t>Generation Alpha</a:t>
          </a:r>
          <a:endParaRPr lang="de-DE" sz="2000" kern="1200" dirty="0">
            <a:latin typeface="Aptos Display" panose="02110004020202020204"/>
          </a:endParaRPr>
        </a:p>
      </dsp:txBody>
      <dsp:txXfrm>
        <a:off x="8659898" y="1069504"/>
        <a:ext cx="1848538" cy="12081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C8E2EB-9202-4CF9-A76F-E988CE3F7F0B}">
      <dsp:nvSpPr>
        <dsp:cNvPr id="0" name=""/>
        <dsp:cNvSpPr/>
      </dsp:nvSpPr>
      <dsp:spPr>
        <a:xfrm rot="5400000">
          <a:off x="-369235" y="1202271"/>
          <a:ext cx="1632012" cy="197020"/>
        </a:xfrm>
        <a:prstGeom prst="rect">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349D892-213A-4BBF-B9A8-606DE3BD78F5}">
      <dsp:nvSpPr>
        <dsp:cNvPr id="0" name=""/>
        <dsp:cNvSpPr/>
      </dsp:nvSpPr>
      <dsp:spPr>
        <a:xfrm>
          <a:off x="4033" y="157526"/>
          <a:ext cx="2189118" cy="131347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de-DE" sz="2000" kern="1200" dirty="0">
              <a:latin typeface="Aptos Display" panose="02110004020202020204"/>
            </a:rPr>
            <a:t>Kontaktaufnahme mit dem Auftraggeber</a:t>
          </a:r>
          <a:endParaRPr lang="de-DE" sz="2000" kern="1200" dirty="0"/>
        </a:p>
      </dsp:txBody>
      <dsp:txXfrm>
        <a:off x="42503" y="195996"/>
        <a:ext cx="2112178" cy="1236531"/>
      </dsp:txXfrm>
    </dsp:sp>
    <dsp:sp modelId="{73E0540F-CBAF-4B25-A1B9-9EC872157FFD}">
      <dsp:nvSpPr>
        <dsp:cNvPr id="0" name=""/>
        <dsp:cNvSpPr/>
      </dsp:nvSpPr>
      <dsp:spPr>
        <a:xfrm rot="5400000">
          <a:off x="-369235" y="2844110"/>
          <a:ext cx="1632012" cy="197020"/>
        </a:xfrm>
        <a:prstGeom prst="rect">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C5B7E12-A52C-41DD-968C-C9D9E7541096}">
      <dsp:nvSpPr>
        <dsp:cNvPr id="0" name=""/>
        <dsp:cNvSpPr/>
      </dsp:nvSpPr>
      <dsp:spPr>
        <a:xfrm>
          <a:off x="4033" y="1799365"/>
          <a:ext cx="2189118" cy="131347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de-DE" sz="2000" kern="1200" dirty="0">
              <a:latin typeface="Aptos Display" panose="02110004020202020204"/>
            </a:rPr>
            <a:t>Ideensammlung zum Thema</a:t>
          </a:r>
          <a:endParaRPr lang="de-DE" sz="2000" kern="1200" dirty="0"/>
        </a:p>
      </dsp:txBody>
      <dsp:txXfrm>
        <a:off x="42503" y="1837835"/>
        <a:ext cx="2112178" cy="1236531"/>
      </dsp:txXfrm>
    </dsp:sp>
    <dsp:sp modelId="{3FE844BD-7E6C-45EA-9F7D-E56C261D86BF}">
      <dsp:nvSpPr>
        <dsp:cNvPr id="0" name=""/>
        <dsp:cNvSpPr/>
      </dsp:nvSpPr>
      <dsp:spPr>
        <a:xfrm>
          <a:off x="451683" y="3665029"/>
          <a:ext cx="2901701" cy="197020"/>
        </a:xfrm>
        <a:prstGeom prst="rect">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91BDF1E-1CFE-4755-9F5D-53A3FF79ECA7}">
      <dsp:nvSpPr>
        <dsp:cNvPr id="0" name=""/>
        <dsp:cNvSpPr/>
      </dsp:nvSpPr>
      <dsp:spPr>
        <a:xfrm>
          <a:off x="4033" y="3441204"/>
          <a:ext cx="2189118" cy="131347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de-DE" sz="2000" kern="1200" dirty="0">
              <a:latin typeface="Aptos Display" panose="02110004020202020204"/>
            </a:rPr>
            <a:t>Konzept der Seminargestaltung</a:t>
          </a:r>
          <a:endParaRPr lang="de-DE" sz="2000" kern="1200" dirty="0"/>
        </a:p>
      </dsp:txBody>
      <dsp:txXfrm>
        <a:off x="42503" y="3479674"/>
        <a:ext cx="2112178" cy="1236531"/>
      </dsp:txXfrm>
    </dsp:sp>
    <dsp:sp modelId="{DF1E0593-B5AA-43AA-AD43-73DEEDAC7782}">
      <dsp:nvSpPr>
        <dsp:cNvPr id="0" name=""/>
        <dsp:cNvSpPr/>
      </dsp:nvSpPr>
      <dsp:spPr>
        <a:xfrm rot="16200000">
          <a:off x="2542291" y="2844110"/>
          <a:ext cx="1632012" cy="197020"/>
        </a:xfrm>
        <a:prstGeom prst="rect">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DC2410C-75FE-4305-B511-D2B0F4457933}">
      <dsp:nvSpPr>
        <dsp:cNvPr id="0" name=""/>
        <dsp:cNvSpPr/>
      </dsp:nvSpPr>
      <dsp:spPr>
        <a:xfrm>
          <a:off x="2915561" y="3441204"/>
          <a:ext cx="2189118" cy="131347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de-DE" sz="2000" kern="1200" dirty="0">
              <a:latin typeface="Aptos Display" panose="02110004020202020204"/>
            </a:rPr>
            <a:t>Methoden im Training</a:t>
          </a:r>
          <a:endParaRPr lang="de-DE" sz="2000" kern="1200" dirty="0"/>
        </a:p>
      </dsp:txBody>
      <dsp:txXfrm>
        <a:off x="2954031" y="3479674"/>
        <a:ext cx="2112178" cy="1236531"/>
      </dsp:txXfrm>
    </dsp:sp>
    <dsp:sp modelId="{4AD8D27C-876A-4C95-BE12-F89433C0F1DD}">
      <dsp:nvSpPr>
        <dsp:cNvPr id="0" name=""/>
        <dsp:cNvSpPr/>
      </dsp:nvSpPr>
      <dsp:spPr>
        <a:xfrm rot="16200000">
          <a:off x="2542291" y="1202271"/>
          <a:ext cx="1632012" cy="197020"/>
        </a:xfrm>
        <a:prstGeom prst="rect">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4720BAB-5C28-4E0C-9CF4-8531F97A1077}">
      <dsp:nvSpPr>
        <dsp:cNvPr id="0" name=""/>
        <dsp:cNvSpPr/>
      </dsp:nvSpPr>
      <dsp:spPr>
        <a:xfrm>
          <a:off x="2915561" y="1799365"/>
          <a:ext cx="2189118" cy="131347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de-DE" sz="2000" kern="1200" dirty="0">
              <a:latin typeface="Aptos Display" panose="02110004020202020204"/>
            </a:rPr>
            <a:t>Unterlagen, Inhalte &amp; Layout</a:t>
          </a:r>
          <a:endParaRPr lang="de-DE" sz="2000" kern="1200" dirty="0"/>
        </a:p>
      </dsp:txBody>
      <dsp:txXfrm>
        <a:off x="2954031" y="1837835"/>
        <a:ext cx="2112178" cy="1236531"/>
      </dsp:txXfrm>
    </dsp:sp>
    <dsp:sp modelId="{83575261-DFCC-45E4-A889-DF7F0C8FEF95}">
      <dsp:nvSpPr>
        <dsp:cNvPr id="0" name=""/>
        <dsp:cNvSpPr/>
      </dsp:nvSpPr>
      <dsp:spPr>
        <a:xfrm>
          <a:off x="3363211" y="381351"/>
          <a:ext cx="2901701" cy="197020"/>
        </a:xfrm>
        <a:prstGeom prst="rect">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E6D7FF5-54E2-474E-A659-B5E6ED4F53E1}">
      <dsp:nvSpPr>
        <dsp:cNvPr id="0" name=""/>
        <dsp:cNvSpPr/>
      </dsp:nvSpPr>
      <dsp:spPr>
        <a:xfrm>
          <a:off x="2915561" y="157526"/>
          <a:ext cx="2189118" cy="131347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de-DE" sz="2000" kern="1200" dirty="0">
              <a:latin typeface="Aptos Display" panose="02110004020202020204"/>
            </a:rPr>
            <a:t>Organisation des Seminars</a:t>
          </a:r>
          <a:endParaRPr lang="de-DE" sz="2000" kern="1200" dirty="0"/>
        </a:p>
      </dsp:txBody>
      <dsp:txXfrm>
        <a:off x="2954031" y="195996"/>
        <a:ext cx="2112178" cy="1236531"/>
      </dsp:txXfrm>
    </dsp:sp>
    <dsp:sp modelId="{5D3681EA-B7E1-4111-84E4-CB491130F671}">
      <dsp:nvSpPr>
        <dsp:cNvPr id="0" name=""/>
        <dsp:cNvSpPr/>
      </dsp:nvSpPr>
      <dsp:spPr>
        <a:xfrm rot="5400000">
          <a:off x="5453819" y="1202271"/>
          <a:ext cx="1632012" cy="197020"/>
        </a:xfrm>
        <a:prstGeom prst="rect">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BB4317D-4E40-4531-B599-989BBAAFA021}">
      <dsp:nvSpPr>
        <dsp:cNvPr id="0" name=""/>
        <dsp:cNvSpPr/>
      </dsp:nvSpPr>
      <dsp:spPr>
        <a:xfrm>
          <a:off x="5827089" y="157526"/>
          <a:ext cx="2189118" cy="131347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de-DE" sz="2000" kern="1200" dirty="0">
              <a:latin typeface="Aptos Display" panose="02110004020202020204"/>
            </a:rPr>
            <a:t>Durchführung des Trainings</a:t>
          </a:r>
          <a:endParaRPr lang="de-DE" sz="2000" kern="1200" dirty="0"/>
        </a:p>
      </dsp:txBody>
      <dsp:txXfrm>
        <a:off x="5865559" y="195996"/>
        <a:ext cx="2112178" cy="1236531"/>
      </dsp:txXfrm>
    </dsp:sp>
    <dsp:sp modelId="{2B9BBA72-4D41-4866-8C8A-5BF214DC6F4A}">
      <dsp:nvSpPr>
        <dsp:cNvPr id="0" name=""/>
        <dsp:cNvSpPr/>
      </dsp:nvSpPr>
      <dsp:spPr>
        <a:xfrm>
          <a:off x="5827089" y="1799365"/>
          <a:ext cx="2189118" cy="131347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de-DE" sz="2000" kern="1200" dirty="0">
              <a:latin typeface="Aptos Display" panose="02110004020202020204"/>
            </a:rPr>
            <a:t>Nachbereitung</a:t>
          </a:r>
          <a:endParaRPr lang="de-DE" sz="2000" kern="1200" dirty="0"/>
        </a:p>
      </dsp:txBody>
      <dsp:txXfrm>
        <a:off x="5865559" y="1837835"/>
        <a:ext cx="2112178" cy="12365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32EF2C-1C6C-4396-917C-0764DE5966AA}">
      <dsp:nvSpPr>
        <dsp:cNvPr id="0" name=""/>
        <dsp:cNvSpPr/>
      </dsp:nvSpPr>
      <dsp:spPr>
        <a:xfrm>
          <a:off x="182879" y="0"/>
          <a:ext cx="3657600" cy="3657600"/>
        </a:xfrm>
        <a:prstGeom prst="triangle">
          <a:avLst/>
        </a:prstGeom>
        <a:solidFill>
          <a:schemeClr val="accent2">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73C039-57A8-4C13-8942-085802785948}">
      <dsp:nvSpPr>
        <dsp:cNvPr id="0" name=""/>
        <dsp:cNvSpPr/>
      </dsp:nvSpPr>
      <dsp:spPr>
        <a:xfrm>
          <a:off x="2011680" y="366117"/>
          <a:ext cx="2377440" cy="520065"/>
        </a:xfrm>
        <a:prstGeom prst="roundRect">
          <a:avLst/>
        </a:prstGeom>
        <a:solidFill>
          <a:schemeClr val="lt1">
            <a:alpha val="90000"/>
            <a:hueOff val="0"/>
            <a:satOff val="0"/>
            <a:lumOff val="0"/>
            <a:alphaOff val="0"/>
          </a:schemeClr>
        </a:solidFill>
        <a:ln w="19050" cap="flat" cmpd="sng" algn="ctr">
          <a:solidFill>
            <a:schemeClr val="accent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de-DE" sz="2100" kern="1200" dirty="0">
              <a:latin typeface="Aptos Display" panose="02110004020202020204"/>
            </a:rPr>
            <a:t>S</a:t>
          </a:r>
          <a:endParaRPr lang="de-DE" sz="2100" kern="1200" dirty="0"/>
        </a:p>
      </dsp:txBody>
      <dsp:txXfrm>
        <a:off x="2037067" y="391504"/>
        <a:ext cx="2326666" cy="469291"/>
      </dsp:txXfrm>
    </dsp:sp>
    <dsp:sp modelId="{E1AA966B-CF09-4C39-8B74-2F15A66D5A36}">
      <dsp:nvSpPr>
        <dsp:cNvPr id="0" name=""/>
        <dsp:cNvSpPr/>
      </dsp:nvSpPr>
      <dsp:spPr>
        <a:xfrm>
          <a:off x="2011680" y="951190"/>
          <a:ext cx="2377440" cy="520065"/>
        </a:xfrm>
        <a:prstGeom prst="roundRect">
          <a:avLst/>
        </a:prstGeom>
        <a:solidFill>
          <a:schemeClr val="lt1">
            <a:alpha val="90000"/>
            <a:hueOff val="0"/>
            <a:satOff val="0"/>
            <a:lumOff val="0"/>
            <a:alphaOff val="0"/>
          </a:schemeClr>
        </a:solidFill>
        <a:ln w="19050" cap="flat" cmpd="sng" algn="ctr">
          <a:solidFill>
            <a:schemeClr val="accent2">
              <a:alpha val="90000"/>
              <a:hueOff val="0"/>
              <a:satOff val="0"/>
              <a:lumOff val="0"/>
              <a:alphaOff val="-1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de-DE" sz="2100" kern="1200" dirty="0">
              <a:latin typeface="Aptos Display" panose="02110004020202020204"/>
            </a:rPr>
            <a:t>M</a:t>
          </a:r>
          <a:endParaRPr lang="de-DE" sz="2100" kern="1200" dirty="0"/>
        </a:p>
      </dsp:txBody>
      <dsp:txXfrm>
        <a:off x="2037067" y="976577"/>
        <a:ext cx="2326666" cy="469291"/>
      </dsp:txXfrm>
    </dsp:sp>
    <dsp:sp modelId="{412EB69E-62D8-4297-A9B2-A0D2276BD530}">
      <dsp:nvSpPr>
        <dsp:cNvPr id="0" name=""/>
        <dsp:cNvSpPr/>
      </dsp:nvSpPr>
      <dsp:spPr>
        <a:xfrm>
          <a:off x="2011680" y="1536263"/>
          <a:ext cx="2377440" cy="520065"/>
        </a:xfrm>
        <a:prstGeom prst="roundRect">
          <a:avLst/>
        </a:prstGeom>
        <a:solidFill>
          <a:schemeClr val="lt1">
            <a:alpha val="90000"/>
            <a:hueOff val="0"/>
            <a:satOff val="0"/>
            <a:lumOff val="0"/>
            <a:alphaOff val="0"/>
          </a:schemeClr>
        </a:solidFill>
        <a:ln w="19050" cap="flat" cmpd="sng" algn="ctr">
          <a:solidFill>
            <a:schemeClr val="accent2">
              <a:alpha val="90000"/>
              <a:hueOff val="0"/>
              <a:satOff val="0"/>
              <a:lumOff val="0"/>
              <a:alphaOff val="-2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de-DE" sz="2100" kern="1200" dirty="0">
              <a:latin typeface="Aptos Display" panose="02110004020202020204"/>
            </a:rPr>
            <a:t>A</a:t>
          </a:r>
          <a:endParaRPr lang="de-DE" sz="2100" kern="1200" dirty="0"/>
        </a:p>
      </dsp:txBody>
      <dsp:txXfrm>
        <a:off x="2037067" y="1561650"/>
        <a:ext cx="2326666" cy="469291"/>
      </dsp:txXfrm>
    </dsp:sp>
    <dsp:sp modelId="{F8B4B1DC-A605-4ABB-B7A6-BF4F9CA49C31}">
      <dsp:nvSpPr>
        <dsp:cNvPr id="0" name=""/>
        <dsp:cNvSpPr/>
      </dsp:nvSpPr>
      <dsp:spPr>
        <a:xfrm>
          <a:off x="2011680" y="2121336"/>
          <a:ext cx="2377440" cy="520065"/>
        </a:xfrm>
        <a:prstGeom prst="roundRect">
          <a:avLst/>
        </a:prstGeom>
        <a:solidFill>
          <a:schemeClr val="lt1">
            <a:alpha val="90000"/>
            <a:hueOff val="0"/>
            <a:satOff val="0"/>
            <a:lumOff val="0"/>
            <a:alphaOff val="0"/>
          </a:schemeClr>
        </a:solidFill>
        <a:ln w="19050" cap="flat" cmpd="sng" algn="ctr">
          <a:solidFill>
            <a:schemeClr val="accent2">
              <a:alpha val="90000"/>
              <a:hueOff val="0"/>
              <a:satOff val="0"/>
              <a:lumOff val="0"/>
              <a:alphaOff val="-3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de-DE" sz="2100" kern="1200" dirty="0">
              <a:latin typeface="Aptos Display" panose="02110004020202020204"/>
            </a:rPr>
            <a:t>R</a:t>
          </a:r>
        </a:p>
      </dsp:txBody>
      <dsp:txXfrm>
        <a:off x="2037067" y="2146723"/>
        <a:ext cx="2326666" cy="469291"/>
      </dsp:txXfrm>
    </dsp:sp>
    <dsp:sp modelId="{63578796-1061-497C-9D1C-3ABD01FEA5FF}">
      <dsp:nvSpPr>
        <dsp:cNvPr id="0" name=""/>
        <dsp:cNvSpPr/>
      </dsp:nvSpPr>
      <dsp:spPr>
        <a:xfrm>
          <a:off x="2011680" y="2706409"/>
          <a:ext cx="2377440" cy="520065"/>
        </a:xfrm>
        <a:prstGeom prst="roundRect">
          <a:avLst/>
        </a:prstGeom>
        <a:solidFill>
          <a:schemeClr val="lt1">
            <a:alpha val="90000"/>
            <a:hueOff val="0"/>
            <a:satOff val="0"/>
            <a:lumOff val="0"/>
            <a:alphaOff val="0"/>
          </a:schemeClr>
        </a:solidFill>
        <a:ln w="19050" cap="flat" cmpd="sng" algn="ctr">
          <a:solidFill>
            <a:schemeClr val="accent2">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de-DE" sz="2100" kern="1200" dirty="0">
              <a:latin typeface="Aptos Display" panose="02110004020202020204"/>
            </a:rPr>
            <a:t>T</a:t>
          </a:r>
        </a:p>
      </dsp:txBody>
      <dsp:txXfrm>
        <a:off x="2037067" y="2731796"/>
        <a:ext cx="2326666" cy="46929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6B8E02-B2A4-4656-AE6B-934586D8B676}">
      <dsp:nvSpPr>
        <dsp:cNvPr id="0" name=""/>
        <dsp:cNvSpPr/>
      </dsp:nvSpPr>
      <dsp:spPr>
        <a:xfrm>
          <a:off x="4995941" y="2630"/>
          <a:ext cx="1704816" cy="1108130"/>
        </a:xfrm>
        <a:prstGeom prst="roundRect">
          <a:avLst/>
        </a:prstGeom>
        <a:solidFill>
          <a:schemeClr val="accent2">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de-DE" sz="1300" kern="1200" dirty="0" err="1">
              <a:latin typeface="Calibri"/>
              <a:ea typeface="Calibri"/>
              <a:cs typeface="Calibri"/>
            </a:rPr>
            <a:t>Forming</a:t>
          </a:r>
          <a:r>
            <a:rPr lang="de-DE" sz="1300" kern="1200" dirty="0">
              <a:latin typeface="Calibri"/>
              <a:ea typeface="Calibri"/>
              <a:cs typeface="Calibri"/>
            </a:rPr>
            <a:t> (Orientierungsphase)</a:t>
          </a:r>
        </a:p>
      </dsp:txBody>
      <dsp:txXfrm>
        <a:off x="5050035" y="56724"/>
        <a:ext cx="1596628" cy="999942"/>
      </dsp:txXfrm>
    </dsp:sp>
    <dsp:sp modelId="{72D03AD0-B828-4BAE-BEE3-2D69F348755A}">
      <dsp:nvSpPr>
        <dsp:cNvPr id="0" name=""/>
        <dsp:cNvSpPr/>
      </dsp:nvSpPr>
      <dsp:spPr>
        <a:xfrm>
          <a:off x="3635533" y="556696"/>
          <a:ext cx="4425632" cy="4425632"/>
        </a:xfrm>
        <a:custGeom>
          <a:avLst/>
          <a:gdLst/>
          <a:ahLst/>
          <a:cxnLst/>
          <a:rect l="0" t="0" r="0" b="0"/>
          <a:pathLst>
            <a:path>
              <a:moveTo>
                <a:pt x="3293341" y="281748"/>
              </a:moveTo>
              <a:arcTo wR="2212816" hR="2212816" stAng="17953746" swAng="1211045"/>
            </a:path>
          </a:pathLst>
        </a:custGeom>
        <a:noFill/>
        <a:ln w="12700" cap="flat" cmpd="sng" algn="ctr">
          <a:solidFill>
            <a:schemeClr val="accent2">
              <a:shade val="90000"/>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912A0324-0675-4590-9491-A229696A1996}">
      <dsp:nvSpPr>
        <dsp:cNvPr id="0" name=""/>
        <dsp:cNvSpPr/>
      </dsp:nvSpPr>
      <dsp:spPr>
        <a:xfrm>
          <a:off x="7100455" y="1531649"/>
          <a:ext cx="1704816" cy="1108130"/>
        </a:xfrm>
        <a:prstGeom prst="roundRect">
          <a:avLst/>
        </a:prstGeom>
        <a:solidFill>
          <a:schemeClr val="accent2">
            <a:shade val="80000"/>
            <a:hueOff val="-113751"/>
            <a:satOff val="2127"/>
            <a:lumOff val="678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kern="1200" dirty="0" err="1">
              <a:latin typeface="Calibri"/>
              <a:ea typeface="Calibri"/>
              <a:cs typeface="Calibri"/>
            </a:rPr>
            <a:t>Storming</a:t>
          </a:r>
          <a:r>
            <a:rPr lang="de-DE" sz="1300" kern="1200" dirty="0">
              <a:latin typeface="Calibri"/>
              <a:ea typeface="Calibri"/>
              <a:cs typeface="Calibri"/>
            </a:rPr>
            <a:t> (Konfliktphase)</a:t>
          </a:r>
        </a:p>
      </dsp:txBody>
      <dsp:txXfrm>
        <a:off x="7154549" y="1585743"/>
        <a:ext cx="1596628" cy="999942"/>
      </dsp:txXfrm>
    </dsp:sp>
    <dsp:sp modelId="{39563A79-366A-45AB-9D38-EEB2D9C0FA6B}">
      <dsp:nvSpPr>
        <dsp:cNvPr id="0" name=""/>
        <dsp:cNvSpPr/>
      </dsp:nvSpPr>
      <dsp:spPr>
        <a:xfrm>
          <a:off x="3635533" y="556696"/>
          <a:ext cx="4425632" cy="4425632"/>
        </a:xfrm>
        <a:custGeom>
          <a:avLst/>
          <a:gdLst/>
          <a:ahLst/>
          <a:cxnLst/>
          <a:rect l="0" t="0" r="0" b="0"/>
          <a:pathLst>
            <a:path>
              <a:moveTo>
                <a:pt x="4420317" y="2366099"/>
              </a:moveTo>
              <a:arcTo wR="2212816" hR="2212816" stAng="21838325" swAng="1359344"/>
            </a:path>
          </a:pathLst>
        </a:custGeom>
        <a:noFill/>
        <a:ln w="12700" cap="flat" cmpd="sng" algn="ctr">
          <a:solidFill>
            <a:schemeClr val="accent2">
              <a:shade val="90000"/>
              <a:hueOff val="-113765"/>
              <a:satOff val="284"/>
              <a:lumOff val="608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B28CF8BB-091F-49E9-AA20-172243757178}">
      <dsp:nvSpPr>
        <dsp:cNvPr id="0" name=""/>
        <dsp:cNvSpPr/>
      </dsp:nvSpPr>
      <dsp:spPr>
        <a:xfrm>
          <a:off x="6296602" y="4005653"/>
          <a:ext cx="1704816" cy="1108130"/>
        </a:xfrm>
        <a:prstGeom prst="roundRect">
          <a:avLst/>
        </a:prstGeom>
        <a:solidFill>
          <a:schemeClr val="accent2">
            <a:shade val="80000"/>
            <a:hueOff val="-227502"/>
            <a:satOff val="4255"/>
            <a:lumOff val="1356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kern="1200" dirty="0" err="1">
              <a:latin typeface="Calibri"/>
              <a:ea typeface="Calibri"/>
              <a:cs typeface="Calibri"/>
            </a:rPr>
            <a:t>Norming</a:t>
          </a:r>
          <a:r>
            <a:rPr lang="de-DE" sz="1300" kern="1200" dirty="0">
              <a:latin typeface="Calibri"/>
              <a:ea typeface="Calibri"/>
              <a:cs typeface="Calibri"/>
            </a:rPr>
            <a:t> (Organisationsphase)</a:t>
          </a:r>
        </a:p>
      </dsp:txBody>
      <dsp:txXfrm>
        <a:off x="6350696" y="4059747"/>
        <a:ext cx="1596628" cy="999942"/>
      </dsp:txXfrm>
    </dsp:sp>
    <dsp:sp modelId="{07D256C8-070C-437A-9F4E-D02FEA55BBE1}">
      <dsp:nvSpPr>
        <dsp:cNvPr id="0" name=""/>
        <dsp:cNvSpPr/>
      </dsp:nvSpPr>
      <dsp:spPr>
        <a:xfrm>
          <a:off x="3635533" y="556696"/>
          <a:ext cx="4425632" cy="4425632"/>
        </a:xfrm>
        <a:custGeom>
          <a:avLst/>
          <a:gdLst/>
          <a:ahLst/>
          <a:cxnLst/>
          <a:rect l="0" t="0" r="0" b="0"/>
          <a:pathLst>
            <a:path>
              <a:moveTo>
                <a:pt x="2484206" y="4408927"/>
              </a:moveTo>
              <a:arcTo wR="2212816" hR="2212816" stAng="4977314" swAng="845371"/>
            </a:path>
          </a:pathLst>
        </a:custGeom>
        <a:noFill/>
        <a:ln w="12700" cap="flat" cmpd="sng" algn="ctr">
          <a:solidFill>
            <a:schemeClr val="accent2">
              <a:shade val="90000"/>
              <a:hueOff val="-227530"/>
              <a:satOff val="568"/>
              <a:lumOff val="1216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8BDC4C9F-3FA4-434C-B8F8-28D7E0825107}">
      <dsp:nvSpPr>
        <dsp:cNvPr id="0" name=""/>
        <dsp:cNvSpPr/>
      </dsp:nvSpPr>
      <dsp:spPr>
        <a:xfrm>
          <a:off x="3695280" y="4005653"/>
          <a:ext cx="1704816" cy="1108130"/>
        </a:xfrm>
        <a:prstGeom prst="roundRect">
          <a:avLst/>
        </a:prstGeom>
        <a:solidFill>
          <a:schemeClr val="accent2">
            <a:shade val="80000"/>
            <a:hueOff val="-341253"/>
            <a:satOff val="6382"/>
            <a:lumOff val="2034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kern="1200" dirty="0">
              <a:latin typeface="Calibri"/>
              <a:ea typeface="Calibri"/>
              <a:cs typeface="Calibri"/>
            </a:rPr>
            <a:t>Performing (Arbeitsphase)</a:t>
          </a:r>
        </a:p>
      </dsp:txBody>
      <dsp:txXfrm>
        <a:off x="3749374" y="4059747"/>
        <a:ext cx="1596628" cy="999942"/>
      </dsp:txXfrm>
    </dsp:sp>
    <dsp:sp modelId="{70998C1C-FF5B-4BF6-BF9A-46B9B824653E}">
      <dsp:nvSpPr>
        <dsp:cNvPr id="0" name=""/>
        <dsp:cNvSpPr/>
      </dsp:nvSpPr>
      <dsp:spPr>
        <a:xfrm>
          <a:off x="3635533" y="556696"/>
          <a:ext cx="4425632" cy="4425632"/>
        </a:xfrm>
        <a:custGeom>
          <a:avLst/>
          <a:gdLst/>
          <a:ahLst/>
          <a:cxnLst/>
          <a:rect l="0" t="0" r="0" b="0"/>
          <a:pathLst>
            <a:path>
              <a:moveTo>
                <a:pt x="234698" y="3204585"/>
              </a:moveTo>
              <a:arcTo wR="2212816" hR="2212816" stAng="9202331" swAng="1359344"/>
            </a:path>
          </a:pathLst>
        </a:custGeom>
        <a:noFill/>
        <a:ln w="12700" cap="flat" cmpd="sng" algn="ctr">
          <a:solidFill>
            <a:schemeClr val="accent2">
              <a:shade val="90000"/>
              <a:hueOff val="-341296"/>
              <a:satOff val="852"/>
              <a:lumOff val="1824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A511276C-0037-4CE3-B371-95763D2E531E}">
      <dsp:nvSpPr>
        <dsp:cNvPr id="0" name=""/>
        <dsp:cNvSpPr/>
      </dsp:nvSpPr>
      <dsp:spPr>
        <a:xfrm>
          <a:off x="2891428" y="1531649"/>
          <a:ext cx="1704816" cy="1108130"/>
        </a:xfrm>
        <a:prstGeom prst="roundRect">
          <a:avLst/>
        </a:prstGeom>
        <a:solidFill>
          <a:schemeClr val="accent2">
            <a:shade val="80000"/>
            <a:hueOff val="-455004"/>
            <a:satOff val="8510"/>
            <a:lumOff val="2712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kern="1200" dirty="0" err="1">
              <a:latin typeface="Calibri"/>
              <a:ea typeface="Calibri"/>
              <a:cs typeface="Calibri"/>
            </a:rPr>
            <a:t>Adjourning</a:t>
          </a:r>
          <a:r>
            <a:rPr lang="de-DE" sz="1300" kern="1200" dirty="0">
              <a:latin typeface="Calibri"/>
              <a:ea typeface="Calibri"/>
              <a:cs typeface="Calibri"/>
            </a:rPr>
            <a:t> (Auflösungsphase)</a:t>
          </a:r>
          <a:endParaRPr lang="de-DE" sz="1300" kern="1200" dirty="0"/>
        </a:p>
      </dsp:txBody>
      <dsp:txXfrm>
        <a:off x="2945522" y="1585743"/>
        <a:ext cx="1596628" cy="999942"/>
      </dsp:txXfrm>
    </dsp:sp>
    <dsp:sp modelId="{2B7A8607-5935-4DD6-BD44-23090C9800EB}">
      <dsp:nvSpPr>
        <dsp:cNvPr id="0" name=""/>
        <dsp:cNvSpPr/>
      </dsp:nvSpPr>
      <dsp:spPr>
        <a:xfrm>
          <a:off x="3635533" y="556696"/>
          <a:ext cx="4425632" cy="4425632"/>
        </a:xfrm>
        <a:custGeom>
          <a:avLst/>
          <a:gdLst/>
          <a:ahLst/>
          <a:cxnLst/>
          <a:rect l="0" t="0" r="0" b="0"/>
          <a:pathLst>
            <a:path>
              <a:moveTo>
                <a:pt x="532356" y="773159"/>
              </a:moveTo>
              <a:arcTo wR="2212816" hR="2212816" stAng="13235209" swAng="1211045"/>
            </a:path>
          </a:pathLst>
        </a:custGeom>
        <a:noFill/>
        <a:ln w="12700" cap="flat" cmpd="sng" algn="ctr">
          <a:solidFill>
            <a:schemeClr val="accent2">
              <a:shade val="90000"/>
              <a:hueOff val="-455061"/>
              <a:satOff val="1136"/>
              <a:lumOff val="2432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1A421A-3712-4F21-B2A8-7876D380F110}" type="datetimeFigureOut">
              <a:t>28.07.2026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266143-948A-48F4-93E9-B37237C5A795}" type="slidenum">
              <a:t>‹Nr.›</a:t>
            </a:fld>
            <a:endParaRPr lang="de-DE"/>
          </a:p>
        </p:txBody>
      </p:sp>
    </p:spTree>
    <p:extLst>
      <p:ext uri="{BB962C8B-B14F-4D97-AF65-F5344CB8AC3E}">
        <p14:creationId xmlns:p14="http://schemas.microsoft.com/office/powerpoint/2010/main" val="3728603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ea typeface="Calibri"/>
                <a:cs typeface="Calibri"/>
              </a:rPr>
              <a:t>Herzlich</a:t>
            </a:r>
            <a:r>
              <a:rPr lang="en-US" dirty="0">
                <a:ea typeface="Calibri"/>
                <a:cs typeface="Calibri"/>
              </a:rPr>
              <a:t> </a:t>
            </a:r>
            <a:r>
              <a:rPr lang="en-US" dirty="0" err="1">
                <a:ea typeface="Calibri"/>
                <a:cs typeface="Calibri"/>
              </a:rPr>
              <a:t>Willkommen</a:t>
            </a:r>
            <a:r>
              <a:rPr lang="en-US" dirty="0">
                <a:ea typeface="Calibri"/>
                <a:cs typeface="Calibri"/>
              </a:rPr>
              <a:t> </a:t>
            </a:r>
            <a:r>
              <a:rPr lang="en-US" dirty="0" err="1">
                <a:ea typeface="Calibri"/>
                <a:cs typeface="Calibri"/>
              </a:rPr>
              <a:t>zum</a:t>
            </a:r>
            <a:r>
              <a:rPr lang="en-US" dirty="0">
                <a:ea typeface="Calibri"/>
                <a:cs typeface="Calibri"/>
              </a:rPr>
              <a:t> Projekt Wissen. </a:t>
            </a:r>
            <a:r>
              <a:rPr lang="en-US" dirty="0" err="1">
                <a:ea typeface="Calibri"/>
                <a:cs typeface="Calibri"/>
              </a:rPr>
              <a:t>Weitergeben</a:t>
            </a:r>
            <a:r>
              <a:rPr lang="en-US" dirty="0">
                <a:ea typeface="Calibri"/>
                <a:cs typeface="Calibri"/>
              </a:rPr>
              <a:t>. Wirken. </a:t>
            </a:r>
            <a:r>
              <a:rPr lang="en-US" dirty="0" err="1">
                <a:ea typeface="Calibri"/>
                <a:cs typeface="Calibri"/>
              </a:rPr>
              <a:t>Erfahrungen</a:t>
            </a:r>
            <a:r>
              <a:rPr lang="en-US" dirty="0">
                <a:ea typeface="Calibri"/>
                <a:cs typeface="Calibri"/>
              </a:rPr>
              <a:t> </a:t>
            </a:r>
            <a:r>
              <a:rPr lang="en-US" dirty="0" err="1">
                <a:ea typeface="Calibri"/>
                <a:cs typeface="Calibri"/>
              </a:rPr>
              <a:t>teilen</a:t>
            </a:r>
            <a:r>
              <a:rPr lang="en-US" dirty="0">
                <a:ea typeface="Calibri"/>
                <a:cs typeface="Calibri"/>
              </a:rPr>
              <a:t>. Zukunft gestalten.</a:t>
            </a:r>
          </a:p>
        </p:txBody>
      </p:sp>
      <p:sp>
        <p:nvSpPr>
          <p:cNvPr id="4" name="Foliennummernplatzhalter 3"/>
          <p:cNvSpPr>
            <a:spLocks noGrp="1"/>
          </p:cNvSpPr>
          <p:nvPr>
            <p:ph type="sldNum" sz="quarter" idx="5"/>
          </p:nvPr>
        </p:nvSpPr>
        <p:spPr/>
        <p:txBody>
          <a:bodyPr/>
          <a:lstStyle/>
          <a:p>
            <a:fld id="{D1266143-948A-48F4-93E9-B37237C5A795}" type="slidenum">
              <a:rPr lang="de-DE"/>
              <a:t>1</a:t>
            </a:fld>
            <a:endParaRPr lang="de-DE"/>
          </a:p>
        </p:txBody>
      </p:sp>
    </p:spTree>
    <p:extLst>
      <p:ext uri="{BB962C8B-B14F-4D97-AF65-F5344CB8AC3E}">
        <p14:creationId xmlns:p14="http://schemas.microsoft.com/office/powerpoint/2010/main" val="1203225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Das Ziel der </a:t>
            </a:r>
            <a:r>
              <a:rPr lang="en-US" dirty="0" err="1">
                <a:ea typeface="Calibri"/>
                <a:cs typeface="Calibri"/>
              </a:rPr>
              <a:t>nächsten</a:t>
            </a:r>
            <a:r>
              <a:rPr lang="en-US" dirty="0">
                <a:ea typeface="Calibri"/>
                <a:cs typeface="Calibri"/>
              </a:rPr>
              <a:t> 5 </a:t>
            </a:r>
            <a:r>
              <a:rPr lang="en-US" dirty="0" err="1">
                <a:ea typeface="Calibri"/>
                <a:cs typeface="Calibri"/>
              </a:rPr>
              <a:t>Workshoptage</a:t>
            </a:r>
            <a:r>
              <a:rPr lang="en-US" dirty="0">
                <a:ea typeface="Calibri"/>
                <a:cs typeface="Calibri"/>
              </a:rPr>
              <a:t> </a:t>
            </a:r>
            <a:r>
              <a:rPr lang="en-US" dirty="0" err="1">
                <a:ea typeface="Calibri"/>
                <a:cs typeface="Calibri"/>
              </a:rPr>
              <a:t>ist</a:t>
            </a:r>
            <a:r>
              <a:rPr lang="en-US" dirty="0">
                <a:ea typeface="Calibri"/>
                <a:cs typeface="Calibri"/>
              </a:rPr>
              <a:t>, auf Basis der </a:t>
            </a:r>
            <a:r>
              <a:rPr lang="en-US" dirty="0" err="1">
                <a:ea typeface="Calibri"/>
                <a:cs typeface="Calibri"/>
              </a:rPr>
              <a:t>Kompetenzen</a:t>
            </a:r>
            <a:r>
              <a:rPr lang="en-US" dirty="0">
                <a:ea typeface="Calibri"/>
                <a:cs typeface="Calibri"/>
              </a:rPr>
              <a:t> von den </a:t>
            </a:r>
            <a:r>
              <a:rPr lang="en-US" dirty="0" err="1">
                <a:ea typeface="Calibri"/>
                <a:cs typeface="Calibri"/>
              </a:rPr>
              <a:t>Teilnehmenden</a:t>
            </a:r>
            <a:r>
              <a:rPr lang="en-US" dirty="0">
                <a:ea typeface="Calibri"/>
                <a:cs typeface="Calibri"/>
              </a:rPr>
              <a:t> </a:t>
            </a:r>
            <a:r>
              <a:rPr lang="en-US" dirty="0" err="1">
                <a:ea typeface="Calibri"/>
                <a:cs typeface="Calibri"/>
              </a:rPr>
              <a:t>geeignete</a:t>
            </a:r>
            <a:r>
              <a:rPr lang="en-US" dirty="0">
                <a:ea typeface="Calibri"/>
                <a:cs typeface="Calibri"/>
              </a:rPr>
              <a:t> </a:t>
            </a:r>
            <a:r>
              <a:rPr lang="en-US" dirty="0" err="1">
                <a:ea typeface="Calibri"/>
                <a:cs typeface="Calibri"/>
              </a:rPr>
              <a:t>Lehreinheiten</a:t>
            </a:r>
            <a:r>
              <a:rPr lang="en-US" dirty="0">
                <a:ea typeface="Calibri"/>
                <a:cs typeface="Calibri"/>
              </a:rPr>
              <a:t> </a:t>
            </a:r>
            <a:r>
              <a:rPr lang="en-US" dirty="0" err="1">
                <a:ea typeface="Calibri"/>
                <a:cs typeface="Calibri"/>
              </a:rPr>
              <a:t>zu</a:t>
            </a:r>
            <a:r>
              <a:rPr lang="en-US" dirty="0">
                <a:ea typeface="Calibri"/>
                <a:cs typeface="Calibri"/>
              </a:rPr>
              <a:t> gestalten. Die </a:t>
            </a:r>
            <a:r>
              <a:rPr lang="en-US" dirty="0" err="1">
                <a:ea typeface="Calibri"/>
                <a:cs typeface="Calibri"/>
              </a:rPr>
              <a:t>Workshopleitung</a:t>
            </a:r>
            <a:r>
              <a:rPr lang="en-US" dirty="0">
                <a:ea typeface="Calibri"/>
                <a:cs typeface="Calibri"/>
              </a:rPr>
              <a:t> </a:t>
            </a:r>
            <a:r>
              <a:rPr lang="en-US" dirty="0" err="1">
                <a:ea typeface="Calibri"/>
                <a:cs typeface="Calibri"/>
              </a:rPr>
              <a:t>soll</a:t>
            </a:r>
            <a:r>
              <a:rPr lang="en-US" dirty="0">
                <a:ea typeface="Calibri"/>
                <a:cs typeface="Calibri"/>
              </a:rPr>
              <a:t> </a:t>
            </a:r>
            <a:r>
              <a:rPr lang="en-US" dirty="0" err="1">
                <a:ea typeface="Calibri"/>
                <a:cs typeface="Calibri"/>
              </a:rPr>
              <a:t>dabei</a:t>
            </a:r>
            <a:r>
              <a:rPr lang="en-US" dirty="0">
                <a:ea typeface="Calibri"/>
                <a:cs typeface="Calibri"/>
              </a:rPr>
              <a:t> </a:t>
            </a:r>
            <a:r>
              <a:rPr lang="en-US" dirty="0" err="1">
                <a:ea typeface="Calibri"/>
                <a:cs typeface="Calibri"/>
              </a:rPr>
              <a:t>unterstützend</a:t>
            </a:r>
            <a:r>
              <a:rPr lang="en-US" dirty="0">
                <a:ea typeface="Calibri"/>
                <a:cs typeface="Calibri"/>
              </a:rPr>
              <a:t> </a:t>
            </a:r>
            <a:r>
              <a:rPr lang="en-US" dirty="0" err="1">
                <a:ea typeface="Calibri"/>
                <a:cs typeface="Calibri"/>
              </a:rPr>
              <a:t>mitwirken</a:t>
            </a:r>
            <a:r>
              <a:rPr lang="en-US" dirty="0">
                <a:ea typeface="Calibri"/>
                <a:cs typeface="Calibri"/>
              </a:rPr>
              <a:t>.</a:t>
            </a:r>
          </a:p>
        </p:txBody>
      </p:sp>
      <p:sp>
        <p:nvSpPr>
          <p:cNvPr id="4" name="Foliennummernplatzhalter 3"/>
          <p:cNvSpPr>
            <a:spLocks noGrp="1"/>
          </p:cNvSpPr>
          <p:nvPr>
            <p:ph type="sldNum" sz="quarter" idx="5"/>
          </p:nvPr>
        </p:nvSpPr>
        <p:spPr/>
        <p:txBody>
          <a:bodyPr/>
          <a:lstStyle/>
          <a:p>
            <a:fld id="{D1266143-948A-48F4-93E9-B37237C5A795}" type="slidenum">
              <a:rPr lang="de-DE"/>
              <a:t>2</a:t>
            </a:fld>
            <a:endParaRPr lang="de-DE"/>
          </a:p>
        </p:txBody>
      </p:sp>
    </p:spTree>
    <p:extLst>
      <p:ext uri="{BB962C8B-B14F-4D97-AF65-F5344CB8AC3E}">
        <p14:creationId xmlns:p14="http://schemas.microsoft.com/office/powerpoint/2010/main" val="2435750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Die Workshops </a:t>
            </a:r>
            <a:r>
              <a:rPr lang="en-US" dirty="0" err="1">
                <a:ea typeface="Calibri"/>
                <a:cs typeface="Calibri"/>
              </a:rPr>
              <a:t>finden</a:t>
            </a:r>
            <a:r>
              <a:rPr lang="en-US" dirty="0">
                <a:ea typeface="Calibri"/>
                <a:cs typeface="Calibri"/>
              </a:rPr>
              <a:t> an 5 </a:t>
            </a:r>
            <a:r>
              <a:rPr lang="en-US" dirty="0" err="1">
                <a:ea typeface="Calibri"/>
                <a:cs typeface="Calibri"/>
              </a:rPr>
              <a:t>verschiedenen</a:t>
            </a:r>
            <a:r>
              <a:rPr lang="en-US" dirty="0">
                <a:ea typeface="Calibri"/>
                <a:cs typeface="Calibri"/>
              </a:rPr>
              <a:t> Tagen </a:t>
            </a:r>
            <a:r>
              <a:rPr lang="en-US" dirty="0" err="1">
                <a:ea typeface="Calibri"/>
                <a:cs typeface="Calibri"/>
              </a:rPr>
              <a:t>statt</a:t>
            </a:r>
            <a:r>
              <a:rPr lang="en-US" dirty="0">
                <a:ea typeface="Calibri"/>
                <a:cs typeface="Calibri"/>
              </a:rPr>
              <a:t>. Die </a:t>
            </a:r>
            <a:r>
              <a:rPr lang="en-US" dirty="0" err="1">
                <a:ea typeface="Calibri"/>
                <a:cs typeface="Calibri"/>
              </a:rPr>
              <a:t>ersten</a:t>
            </a:r>
            <a:r>
              <a:rPr lang="en-US" dirty="0">
                <a:ea typeface="Calibri"/>
                <a:cs typeface="Calibri"/>
              </a:rPr>
              <a:t> </a:t>
            </a:r>
            <a:r>
              <a:rPr lang="en-US" dirty="0" err="1">
                <a:ea typeface="Calibri"/>
                <a:cs typeface="Calibri"/>
              </a:rPr>
              <a:t>drei</a:t>
            </a:r>
            <a:r>
              <a:rPr lang="en-US" dirty="0">
                <a:ea typeface="Calibri"/>
                <a:cs typeface="Calibri"/>
              </a:rPr>
              <a:t> Tage </a:t>
            </a:r>
            <a:r>
              <a:rPr lang="en-US" dirty="0" err="1">
                <a:ea typeface="Calibri"/>
                <a:cs typeface="Calibri"/>
              </a:rPr>
              <a:t>finden</a:t>
            </a:r>
            <a:r>
              <a:rPr lang="en-US" dirty="0">
                <a:ea typeface="Calibri"/>
                <a:cs typeface="Calibri"/>
              </a:rPr>
              <a:t> in </a:t>
            </a:r>
            <a:r>
              <a:rPr lang="en-US" dirty="0" err="1">
                <a:ea typeface="Calibri"/>
                <a:cs typeface="Calibri"/>
              </a:rPr>
              <a:t>Präsenz</a:t>
            </a:r>
            <a:r>
              <a:rPr lang="en-US" dirty="0">
                <a:ea typeface="Calibri"/>
                <a:cs typeface="Calibri"/>
              </a:rPr>
              <a:t> </a:t>
            </a:r>
            <a:r>
              <a:rPr lang="en-US" dirty="0" err="1">
                <a:ea typeface="Calibri"/>
                <a:cs typeface="Calibri"/>
              </a:rPr>
              <a:t>statt</a:t>
            </a:r>
            <a:r>
              <a:rPr lang="en-US" dirty="0">
                <a:ea typeface="Calibri"/>
                <a:cs typeface="Calibri"/>
              </a:rPr>
              <a:t>, </a:t>
            </a:r>
            <a:r>
              <a:rPr lang="en-US" dirty="0" err="1">
                <a:ea typeface="Calibri"/>
                <a:cs typeface="Calibri"/>
              </a:rPr>
              <a:t>wobei</a:t>
            </a:r>
            <a:r>
              <a:rPr lang="en-US" dirty="0">
                <a:ea typeface="Calibri"/>
                <a:cs typeface="Calibri"/>
              </a:rPr>
              <a:t> am 3. Tag Laptops </a:t>
            </a:r>
            <a:r>
              <a:rPr lang="en-US" dirty="0" err="1">
                <a:ea typeface="Calibri"/>
                <a:cs typeface="Calibri"/>
              </a:rPr>
              <a:t>mitzubringen</a:t>
            </a:r>
            <a:r>
              <a:rPr lang="en-US" dirty="0">
                <a:ea typeface="Calibri"/>
                <a:cs typeface="Calibri"/>
              </a:rPr>
              <a:t> </a:t>
            </a:r>
            <a:r>
              <a:rPr lang="en-US" dirty="0" err="1">
                <a:ea typeface="Calibri"/>
                <a:cs typeface="Calibri"/>
              </a:rPr>
              <a:t>sind</a:t>
            </a:r>
            <a:r>
              <a:rPr lang="en-US" dirty="0">
                <a:ea typeface="Calibri"/>
                <a:cs typeface="Calibri"/>
              </a:rPr>
              <a:t> </a:t>
            </a:r>
            <a:r>
              <a:rPr lang="en-US" dirty="0" err="1">
                <a:ea typeface="Calibri"/>
                <a:cs typeface="Calibri"/>
              </a:rPr>
              <a:t>bzw</a:t>
            </a:r>
            <a:r>
              <a:rPr lang="en-US" dirty="0">
                <a:ea typeface="Calibri"/>
                <a:cs typeface="Calibri"/>
              </a:rPr>
              <a:t>. </a:t>
            </a:r>
            <a:r>
              <a:rPr lang="en-US" dirty="0" err="1">
                <a:ea typeface="Calibri"/>
                <a:cs typeface="Calibri"/>
              </a:rPr>
              <a:t>diese</a:t>
            </a:r>
            <a:r>
              <a:rPr lang="en-US" dirty="0">
                <a:ea typeface="Calibri"/>
                <a:cs typeface="Calibri"/>
              </a:rPr>
              <a:t> </a:t>
            </a:r>
            <a:r>
              <a:rPr lang="en-US" dirty="0" err="1">
                <a:ea typeface="Calibri"/>
                <a:cs typeface="Calibri"/>
              </a:rPr>
              <a:t>sollten</a:t>
            </a:r>
            <a:r>
              <a:rPr lang="en-US" dirty="0">
                <a:ea typeface="Calibri"/>
                <a:cs typeface="Calibri"/>
              </a:rPr>
              <a:t> </a:t>
            </a:r>
            <a:r>
              <a:rPr lang="en-US" dirty="0" err="1">
                <a:ea typeface="Calibri"/>
                <a:cs typeface="Calibri"/>
              </a:rPr>
              <a:t>ansonsten</a:t>
            </a:r>
            <a:r>
              <a:rPr lang="en-US" dirty="0">
                <a:ea typeface="Calibri"/>
                <a:cs typeface="Calibri"/>
              </a:rPr>
              <a:t> </a:t>
            </a:r>
            <a:r>
              <a:rPr lang="en-US" dirty="0" err="1">
                <a:ea typeface="Calibri"/>
                <a:cs typeface="Calibri"/>
              </a:rPr>
              <a:t>vom</a:t>
            </a:r>
            <a:r>
              <a:rPr lang="en-US" dirty="0">
                <a:ea typeface="Calibri"/>
                <a:cs typeface="Calibri"/>
              </a:rPr>
              <a:t> Auftraggeber </a:t>
            </a:r>
            <a:r>
              <a:rPr lang="en-US" dirty="0" err="1">
                <a:ea typeface="Calibri"/>
                <a:cs typeface="Calibri"/>
              </a:rPr>
              <a:t>bereit</a:t>
            </a:r>
            <a:r>
              <a:rPr lang="en-US" dirty="0">
                <a:ea typeface="Calibri"/>
                <a:cs typeface="Calibri"/>
              </a:rPr>
              <a:t> </a:t>
            </a:r>
            <a:r>
              <a:rPr lang="en-US" dirty="0" err="1">
                <a:ea typeface="Calibri"/>
                <a:cs typeface="Calibri"/>
              </a:rPr>
              <a:t>gestellt</a:t>
            </a:r>
            <a:r>
              <a:rPr lang="en-US" dirty="0">
                <a:ea typeface="Calibri"/>
                <a:cs typeface="Calibri"/>
              </a:rPr>
              <a:t> </a:t>
            </a:r>
            <a:r>
              <a:rPr lang="en-US" dirty="0" err="1">
                <a:ea typeface="Calibri"/>
                <a:cs typeface="Calibri"/>
              </a:rPr>
              <a:t>werden</a:t>
            </a:r>
            <a:r>
              <a:rPr lang="en-US" dirty="0">
                <a:ea typeface="Calibri"/>
                <a:cs typeface="Calibri"/>
              </a:rPr>
              <a:t>. Der </a:t>
            </a:r>
            <a:r>
              <a:rPr lang="en-US" dirty="0" err="1">
                <a:ea typeface="Calibri"/>
                <a:cs typeface="Calibri"/>
              </a:rPr>
              <a:t>vierte</a:t>
            </a:r>
            <a:r>
              <a:rPr lang="en-US" dirty="0">
                <a:ea typeface="Calibri"/>
                <a:cs typeface="Calibri"/>
              </a:rPr>
              <a:t> Tag </a:t>
            </a:r>
            <a:r>
              <a:rPr lang="en-US" dirty="0" err="1">
                <a:ea typeface="Calibri"/>
                <a:cs typeface="Calibri"/>
              </a:rPr>
              <a:t>wird</a:t>
            </a:r>
            <a:r>
              <a:rPr lang="en-US" dirty="0">
                <a:ea typeface="Calibri"/>
                <a:cs typeface="Calibri"/>
              </a:rPr>
              <a:t> online </a:t>
            </a:r>
            <a:r>
              <a:rPr lang="en-US" dirty="0" err="1">
                <a:ea typeface="Calibri"/>
                <a:cs typeface="Calibri"/>
              </a:rPr>
              <a:t>durchgeführt</a:t>
            </a:r>
            <a:r>
              <a:rPr lang="en-US" dirty="0">
                <a:ea typeface="Calibri"/>
                <a:cs typeface="Calibri"/>
              </a:rPr>
              <a:t>. Hier bitte </a:t>
            </a:r>
            <a:r>
              <a:rPr lang="en-US" dirty="0" err="1">
                <a:ea typeface="Calibri"/>
                <a:cs typeface="Calibri"/>
              </a:rPr>
              <a:t>nachfragen</a:t>
            </a:r>
            <a:r>
              <a:rPr lang="en-US" dirty="0">
                <a:ea typeface="Calibri"/>
                <a:cs typeface="Calibri"/>
              </a:rPr>
              <a:t>, </a:t>
            </a:r>
            <a:r>
              <a:rPr lang="en-US" dirty="0" err="1">
                <a:ea typeface="Calibri"/>
                <a:cs typeface="Calibri"/>
              </a:rPr>
              <a:t>ob</a:t>
            </a:r>
            <a:r>
              <a:rPr lang="en-US" dirty="0">
                <a:ea typeface="Calibri"/>
                <a:cs typeface="Calibri"/>
              </a:rPr>
              <a:t> </a:t>
            </a:r>
            <a:r>
              <a:rPr lang="en-US" dirty="0" err="1">
                <a:ea typeface="Calibri"/>
                <a:cs typeface="Calibri"/>
              </a:rPr>
              <a:t>jeder</a:t>
            </a:r>
            <a:r>
              <a:rPr lang="en-US" dirty="0">
                <a:ea typeface="Calibri"/>
                <a:cs typeface="Calibri"/>
              </a:rPr>
              <a:t> </a:t>
            </a:r>
            <a:r>
              <a:rPr lang="en-US" dirty="0" err="1">
                <a:ea typeface="Calibri"/>
                <a:cs typeface="Calibri"/>
              </a:rPr>
              <a:t>Teilnehmende</a:t>
            </a:r>
            <a:r>
              <a:rPr lang="en-US" dirty="0">
                <a:ea typeface="Calibri"/>
                <a:cs typeface="Calibri"/>
              </a:rPr>
              <a:t> </a:t>
            </a:r>
            <a:r>
              <a:rPr lang="en-US" dirty="0" err="1">
                <a:ea typeface="Calibri"/>
                <a:cs typeface="Calibri"/>
              </a:rPr>
              <a:t>Zugang</a:t>
            </a:r>
            <a:r>
              <a:rPr lang="en-US" dirty="0">
                <a:ea typeface="Calibri"/>
                <a:cs typeface="Calibri"/>
              </a:rPr>
              <a:t> </a:t>
            </a:r>
            <a:r>
              <a:rPr lang="en-US" dirty="0" err="1">
                <a:ea typeface="Calibri"/>
                <a:cs typeface="Calibri"/>
              </a:rPr>
              <a:t>zu</a:t>
            </a:r>
            <a:r>
              <a:rPr lang="en-US" dirty="0">
                <a:ea typeface="Calibri"/>
                <a:cs typeface="Calibri"/>
              </a:rPr>
              <a:t> </a:t>
            </a:r>
            <a:r>
              <a:rPr lang="en-US" dirty="0" err="1">
                <a:ea typeface="Calibri"/>
                <a:cs typeface="Calibri"/>
              </a:rPr>
              <a:t>einem</a:t>
            </a:r>
            <a:r>
              <a:rPr lang="en-US" dirty="0">
                <a:ea typeface="Calibri"/>
                <a:cs typeface="Calibri"/>
              </a:rPr>
              <a:t> Computer hat. Am </a:t>
            </a:r>
            <a:r>
              <a:rPr lang="en-US" dirty="0" err="1">
                <a:ea typeface="Calibri"/>
                <a:cs typeface="Calibri"/>
              </a:rPr>
              <a:t>letzten</a:t>
            </a:r>
            <a:r>
              <a:rPr lang="en-US" dirty="0">
                <a:ea typeface="Calibri"/>
                <a:cs typeface="Calibri"/>
              </a:rPr>
              <a:t> Tag </a:t>
            </a:r>
            <a:r>
              <a:rPr lang="en-US" dirty="0" err="1">
                <a:ea typeface="Calibri"/>
                <a:cs typeface="Calibri"/>
              </a:rPr>
              <a:t>werden</a:t>
            </a:r>
            <a:r>
              <a:rPr lang="en-US" dirty="0">
                <a:ea typeface="Calibri"/>
                <a:cs typeface="Calibri"/>
              </a:rPr>
              <a:t> die </a:t>
            </a:r>
            <a:r>
              <a:rPr lang="en-US" dirty="0" err="1">
                <a:ea typeface="Calibri"/>
                <a:cs typeface="Calibri"/>
              </a:rPr>
              <a:t>erstellten</a:t>
            </a:r>
            <a:r>
              <a:rPr lang="en-US" dirty="0">
                <a:ea typeface="Calibri"/>
                <a:cs typeface="Calibri"/>
              </a:rPr>
              <a:t> </a:t>
            </a:r>
            <a:r>
              <a:rPr lang="en-US" dirty="0" err="1">
                <a:ea typeface="Calibri"/>
                <a:cs typeface="Calibri"/>
              </a:rPr>
              <a:t>Pläne</a:t>
            </a:r>
            <a:r>
              <a:rPr lang="en-US" dirty="0">
                <a:ea typeface="Calibri"/>
                <a:cs typeface="Calibri"/>
              </a:rPr>
              <a:t> von den </a:t>
            </a:r>
            <a:r>
              <a:rPr lang="en-US" dirty="0" err="1">
                <a:ea typeface="Calibri"/>
                <a:cs typeface="Calibri"/>
              </a:rPr>
              <a:t>Teilnehmenden</a:t>
            </a:r>
            <a:r>
              <a:rPr lang="en-US" dirty="0">
                <a:ea typeface="Calibri"/>
                <a:cs typeface="Calibri"/>
              </a:rPr>
              <a:t> </a:t>
            </a:r>
            <a:r>
              <a:rPr lang="en-US" dirty="0" err="1">
                <a:ea typeface="Calibri"/>
                <a:cs typeface="Calibri"/>
              </a:rPr>
              <a:t>präsentiert</a:t>
            </a:r>
            <a:r>
              <a:rPr lang="en-US" dirty="0">
                <a:ea typeface="Calibri"/>
                <a:cs typeface="Calibri"/>
              </a:rPr>
              <a:t> und </a:t>
            </a:r>
            <a:r>
              <a:rPr lang="en-US" dirty="0" err="1">
                <a:ea typeface="Calibri"/>
                <a:cs typeface="Calibri"/>
              </a:rPr>
              <a:t>evaluiert</a:t>
            </a:r>
            <a:r>
              <a:rPr lang="en-US" dirty="0">
                <a:ea typeface="Calibri"/>
                <a:cs typeface="Calibri"/>
              </a:rPr>
              <a:t>.</a:t>
            </a:r>
          </a:p>
        </p:txBody>
      </p:sp>
      <p:sp>
        <p:nvSpPr>
          <p:cNvPr id="4" name="Foliennummernplatzhalter 3"/>
          <p:cNvSpPr>
            <a:spLocks noGrp="1"/>
          </p:cNvSpPr>
          <p:nvPr>
            <p:ph type="sldNum" sz="quarter" idx="5"/>
          </p:nvPr>
        </p:nvSpPr>
        <p:spPr/>
        <p:txBody>
          <a:bodyPr/>
          <a:lstStyle/>
          <a:p>
            <a:fld id="{D1266143-948A-48F4-93E9-B37237C5A795}" type="slidenum">
              <a:rPr lang="de-DE"/>
              <a:t>3</a:t>
            </a:fld>
            <a:endParaRPr lang="de-DE"/>
          </a:p>
        </p:txBody>
      </p:sp>
    </p:spTree>
    <p:extLst>
      <p:ext uri="{BB962C8B-B14F-4D97-AF65-F5344CB8AC3E}">
        <p14:creationId xmlns:p14="http://schemas.microsoft.com/office/powerpoint/2010/main" val="2798825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Die </a:t>
            </a:r>
            <a:r>
              <a:rPr lang="en-US" dirty="0" err="1">
                <a:ea typeface="Calibri"/>
                <a:cs typeface="Calibri"/>
              </a:rPr>
              <a:t>Workshopleitung</a:t>
            </a:r>
            <a:r>
              <a:rPr lang="en-US" dirty="0">
                <a:ea typeface="Calibri"/>
                <a:cs typeface="Calibri"/>
              </a:rPr>
              <a:t> </a:t>
            </a:r>
            <a:r>
              <a:rPr lang="en-US" dirty="0" err="1">
                <a:ea typeface="Calibri"/>
                <a:cs typeface="Calibri"/>
              </a:rPr>
              <a:t>bespricht</a:t>
            </a:r>
            <a:r>
              <a:rPr lang="en-US" dirty="0">
                <a:ea typeface="Calibri"/>
                <a:cs typeface="Calibri"/>
              </a:rPr>
              <a:t> </a:t>
            </a:r>
            <a:r>
              <a:rPr lang="en-US" dirty="0" err="1">
                <a:ea typeface="Calibri"/>
                <a:cs typeface="Calibri"/>
              </a:rPr>
              <a:t>mit</a:t>
            </a:r>
            <a:r>
              <a:rPr lang="en-US" dirty="0">
                <a:ea typeface="Calibri"/>
                <a:cs typeface="Calibri"/>
              </a:rPr>
              <a:t> den </a:t>
            </a:r>
            <a:r>
              <a:rPr lang="en-US" dirty="0" err="1">
                <a:ea typeface="Calibri"/>
                <a:cs typeface="Calibri"/>
              </a:rPr>
              <a:t>Teilnehmenden</a:t>
            </a:r>
            <a:r>
              <a:rPr lang="en-US" dirty="0">
                <a:ea typeface="Calibri"/>
                <a:cs typeface="Calibri"/>
              </a:rPr>
              <a:t> die </a:t>
            </a:r>
            <a:r>
              <a:rPr lang="en-US" dirty="0" err="1">
                <a:ea typeface="Calibri"/>
                <a:cs typeface="Calibri"/>
              </a:rPr>
              <a:t>Pausengestaltung</a:t>
            </a:r>
            <a:r>
              <a:rPr lang="en-US" dirty="0">
                <a:ea typeface="Calibri"/>
                <a:cs typeface="Calibri"/>
              </a:rPr>
              <a:t> und die </a:t>
            </a:r>
            <a:r>
              <a:rPr lang="en-US" dirty="0" err="1">
                <a:ea typeface="Calibri"/>
                <a:cs typeface="Calibri"/>
              </a:rPr>
              <a:t>Handhabung</a:t>
            </a:r>
            <a:r>
              <a:rPr lang="en-US" dirty="0">
                <a:ea typeface="Calibri"/>
                <a:cs typeface="Calibri"/>
              </a:rPr>
              <a:t> der </a:t>
            </a:r>
            <a:r>
              <a:rPr lang="en-US" dirty="0" err="1">
                <a:ea typeface="Calibri"/>
                <a:cs typeface="Calibri"/>
              </a:rPr>
              <a:t>Hausaufgaben</a:t>
            </a:r>
            <a:r>
              <a:rPr lang="en-US" dirty="0">
                <a:ea typeface="Calibri"/>
                <a:cs typeface="Calibri"/>
              </a:rPr>
              <a:t>. </a:t>
            </a:r>
            <a:r>
              <a:rPr lang="en-US" dirty="0" err="1">
                <a:ea typeface="Calibri"/>
                <a:cs typeface="Calibri"/>
              </a:rPr>
              <a:t>Telefonieren</a:t>
            </a:r>
            <a:r>
              <a:rPr lang="en-US" dirty="0">
                <a:ea typeface="Calibri"/>
                <a:cs typeface="Calibri"/>
              </a:rPr>
              <a:t> </a:t>
            </a:r>
            <a:r>
              <a:rPr lang="en-US" dirty="0" err="1">
                <a:ea typeface="Calibri"/>
                <a:cs typeface="Calibri"/>
              </a:rPr>
              <a:t>ist</a:t>
            </a:r>
            <a:r>
              <a:rPr lang="en-US" dirty="0">
                <a:ea typeface="Calibri"/>
                <a:cs typeface="Calibri"/>
              </a:rPr>
              <a:t> </a:t>
            </a:r>
            <a:r>
              <a:rPr lang="en-US" dirty="0" err="1">
                <a:ea typeface="Calibri"/>
                <a:cs typeface="Calibri"/>
              </a:rPr>
              <a:t>nur</a:t>
            </a:r>
            <a:r>
              <a:rPr lang="en-US" dirty="0">
                <a:ea typeface="Calibri"/>
                <a:cs typeface="Calibri"/>
              </a:rPr>
              <a:t> in den </a:t>
            </a:r>
            <a:r>
              <a:rPr lang="en-US" dirty="0" err="1">
                <a:ea typeface="Calibri"/>
                <a:cs typeface="Calibri"/>
              </a:rPr>
              <a:t>Pausen</a:t>
            </a:r>
            <a:r>
              <a:rPr lang="en-US" dirty="0">
                <a:ea typeface="Calibri"/>
                <a:cs typeface="Calibri"/>
              </a:rPr>
              <a:t> </a:t>
            </a:r>
            <a:r>
              <a:rPr lang="en-US" dirty="0" err="1">
                <a:ea typeface="Calibri"/>
                <a:cs typeface="Calibri"/>
              </a:rPr>
              <a:t>erwünscht</a:t>
            </a:r>
            <a:r>
              <a:rPr lang="en-US" dirty="0">
                <a:ea typeface="Calibri"/>
                <a:cs typeface="Calibri"/>
              </a:rPr>
              <a:t>. </a:t>
            </a:r>
            <a:r>
              <a:rPr lang="en-US" dirty="0" err="1">
                <a:ea typeface="Calibri"/>
                <a:cs typeface="Calibri"/>
              </a:rPr>
              <a:t>Generell</a:t>
            </a:r>
            <a:r>
              <a:rPr lang="en-US" dirty="0">
                <a:ea typeface="Calibri"/>
                <a:cs typeface="Calibri"/>
              </a:rPr>
              <a:t> </a:t>
            </a:r>
            <a:r>
              <a:rPr lang="en-US" dirty="0" err="1">
                <a:ea typeface="Calibri"/>
                <a:cs typeface="Calibri"/>
              </a:rPr>
              <a:t>sollte</a:t>
            </a:r>
            <a:r>
              <a:rPr lang="en-US" dirty="0">
                <a:ea typeface="Calibri"/>
                <a:cs typeface="Calibri"/>
              </a:rPr>
              <a:t> </a:t>
            </a:r>
            <a:r>
              <a:rPr lang="en-US" dirty="0" err="1">
                <a:ea typeface="Calibri"/>
                <a:cs typeface="Calibri"/>
              </a:rPr>
              <a:t>ein</a:t>
            </a:r>
            <a:r>
              <a:rPr lang="en-US" dirty="0">
                <a:ea typeface="Calibri"/>
                <a:cs typeface="Calibri"/>
              </a:rPr>
              <a:t> </a:t>
            </a:r>
            <a:r>
              <a:rPr lang="en-US" dirty="0" err="1">
                <a:ea typeface="Calibri"/>
                <a:cs typeface="Calibri"/>
              </a:rPr>
              <a:t>wertschätzender</a:t>
            </a:r>
            <a:r>
              <a:rPr lang="en-US" dirty="0">
                <a:ea typeface="Calibri"/>
                <a:cs typeface="Calibri"/>
              </a:rPr>
              <a:t> </a:t>
            </a:r>
            <a:r>
              <a:rPr lang="en-US" dirty="0" err="1">
                <a:ea typeface="Calibri"/>
                <a:cs typeface="Calibri"/>
              </a:rPr>
              <a:t>Umgang</a:t>
            </a:r>
            <a:r>
              <a:rPr lang="en-US" dirty="0">
                <a:ea typeface="Calibri"/>
                <a:cs typeface="Calibri"/>
              </a:rPr>
              <a:t> </a:t>
            </a:r>
            <a:r>
              <a:rPr lang="en-US" dirty="0" err="1">
                <a:ea typeface="Calibri"/>
                <a:cs typeface="Calibri"/>
              </a:rPr>
              <a:t>mit</a:t>
            </a:r>
            <a:r>
              <a:rPr lang="en-US" dirty="0">
                <a:ea typeface="Calibri"/>
                <a:cs typeface="Calibri"/>
              </a:rPr>
              <a:t> </a:t>
            </a:r>
            <a:r>
              <a:rPr lang="en-US" dirty="0" err="1">
                <a:ea typeface="Calibri"/>
                <a:cs typeface="Calibri"/>
              </a:rPr>
              <a:t>einander</a:t>
            </a:r>
            <a:r>
              <a:rPr lang="en-US" dirty="0">
                <a:ea typeface="Calibri"/>
                <a:cs typeface="Calibri"/>
              </a:rPr>
              <a:t> sein. </a:t>
            </a:r>
            <a:r>
              <a:rPr lang="en-US" dirty="0" err="1">
                <a:ea typeface="Calibri"/>
                <a:cs typeface="Calibri"/>
              </a:rPr>
              <a:t>Fragen</a:t>
            </a:r>
            <a:r>
              <a:rPr lang="en-US" dirty="0">
                <a:ea typeface="Calibri"/>
                <a:cs typeface="Calibri"/>
              </a:rPr>
              <a:t> </a:t>
            </a:r>
            <a:r>
              <a:rPr lang="en-US" dirty="0" err="1">
                <a:ea typeface="Calibri"/>
                <a:cs typeface="Calibri"/>
              </a:rPr>
              <a:t>sind</a:t>
            </a:r>
            <a:r>
              <a:rPr lang="en-US" dirty="0">
                <a:ea typeface="Calibri"/>
                <a:cs typeface="Calibri"/>
              </a:rPr>
              <a:t> </a:t>
            </a:r>
            <a:r>
              <a:rPr lang="en-US" dirty="0" err="1">
                <a:ea typeface="Calibri"/>
                <a:cs typeface="Calibri"/>
              </a:rPr>
              <a:t>erwünscht</a:t>
            </a:r>
            <a:r>
              <a:rPr lang="en-US" dirty="0">
                <a:ea typeface="Calibri"/>
                <a:cs typeface="Calibri"/>
              </a:rPr>
              <a:t>. Alle </a:t>
            </a:r>
            <a:r>
              <a:rPr lang="en-US" dirty="0" err="1">
                <a:ea typeface="Calibri"/>
                <a:cs typeface="Calibri"/>
              </a:rPr>
              <a:t>sollten</a:t>
            </a:r>
            <a:r>
              <a:rPr lang="en-US" dirty="0">
                <a:ea typeface="Calibri"/>
                <a:cs typeface="Calibri"/>
              </a:rPr>
              <a:t> </a:t>
            </a:r>
            <a:r>
              <a:rPr lang="en-US" dirty="0" err="1">
                <a:ea typeface="Calibri"/>
                <a:cs typeface="Calibri"/>
              </a:rPr>
              <a:t>einander</a:t>
            </a:r>
            <a:r>
              <a:rPr lang="en-US" dirty="0">
                <a:ea typeface="Calibri"/>
                <a:cs typeface="Calibri"/>
              </a:rPr>
              <a:t> </a:t>
            </a:r>
            <a:r>
              <a:rPr lang="en-US" dirty="0" err="1">
                <a:ea typeface="Calibri"/>
                <a:cs typeface="Calibri"/>
              </a:rPr>
              <a:t>ausreden</a:t>
            </a:r>
            <a:r>
              <a:rPr lang="en-US" dirty="0">
                <a:ea typeface="Calibri"/>
                <a:cs typeface="Calibri"/>
              </a:rPr>
              <a:t> </a:t>
            </a:r>
            <a:r>
              <a:rPr lang="en-US" dirty="0" err="1">
                <a:ea typeface="Calibri"/>
                <a:cs typeface="Calibri"/>
              </a:rPr>
              <a:t>lassen</a:t>
            </a:r>
            <a:r>
              <a:rPr lang="en-US" dirty="0">
                <a:ea typeface="Calibri"/>
                <a:cs typeface="Calibri"/>
              </a:rPr>
              <a:t>.</a:t>
            </a:r>
          </a:p>
        </p:txBody>
      </p:sp>
      <p:sp>
        <p:nvSpPr>
          <p:cNvPr id="4" name="Foliennummernplatzhalter 3"/>
          <p:cNvSpPr>
            <a:spLocks noGrp="1"/>
          </p:cNvSpPr>
          <p:nvPr>
            <p:ph type="sldNum" sz="quarter" idx="5"/>
          </p:nvPr>
        </p:nvSpPr>
        <p:spPr/>
        <p:txBody>
          <a:bodyPr/>
          <a:lstStyle/>
          <a:p>
            <a:fld id="{D1266143-948A-48F4-93E9-B37237C5A795}" type="slidenum">
              <a:rPr lang="de-DE"/>
              <a:t>6</a:t>
            </a:fld>
            <a:endParaRPr lang="de-DE"/>
          </a:p>
        </p:txBody>
      </p:sp>
    </p:spTree>
    <p:extLst>
      <p:ext uri="{BB962C8B-B14F-4D97-AF65-F5344CB8AC3E}">
        <p14:creationId xmlns:p14="http://schemas.microsoft.com/office/powerpoint/2010/main" val="2546003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ea typeface="Calibri"/>
                <a:cs typeface="Calibri"/>
              </a:rPr>
              <a:t>Früher</a:t>
            </a:r>
            <a:r>
              <a:rPr lang="en-US" dirty="0">
                <a:ea typeface="Calibri"/>
                <a:cs typeface="Calibri"/>
              </a:rPr>
              <a:t> war es normal, </a:t>
            </a:r>
            <a:r>
              <a:rPr lang="en-US" dirty="0" err="1">
                <a:ea typeface="Calibri"/>
                <a:cs typeface="Calibri"/>
              </a:rPr>
              <a:t>dass</a:t>
            </a:r>
            <a:r>
              <a:rPr lang="en-US" dirty="0">
                <a:ea typeface="Calibri"/>
                <a:cs typeface="Calibri"/>
              </a:rPr>
              <a:t> die Kinder </a:t>
            </a:r>
            <a:r>
              <a:rPr lang="en-US" dirty="0" err="1">
                <a:ea typeface="Calibri"/>
                <a:cs typeface="Calibri"/>
              </a:rPr>
              <a:t>bei</a:t>
            </a:r>
            <a:r>
              <a:rPr lang="en-US" dirty="0">
                <a:ea typeface="Calibri"/>
                <a:cs typeface="Calibri"/>
              </a:rPr>
              <a:t> den </a:t>
            </a:r>
            <a:r>
              <a:rPr lang="en-US" dirty="0" err="1">
                <a:ea typeface="Calibri"/>
                <a:cs typeface="Calibri"/>
              </a:rPr>
              <a:t>Goßeltern</a:t>
            </a:r>
            <a:r>
              <a:rPr lang="en-US" dirty="0">
                <a:ea typeface="Calibri"/>
                <a:cs typeface="Calibri"/>
              </a:rPr>
              <a:t> </a:t>
            </a:r>
            <a:r>
              <a:rPr lang="en-US" dirty="0" err="1">
                <a:ea typeface="Calibri"/>
                <a:cs typeface="Calibri"/>
              </a:rPr>
              <a:t>aufwuchsen</a:t>
            </a:r>
            <a:r>
              <a:rPr lang="en-US" dirty="0">
                <a:ea typeface="Calibri"/>
                <a:cs typeface="Calibri"/>
              </a:rPr>
              <a:t> </a:t>
            </a:r>
            <a:r>
              <a:rPr lang="en-US" dirty="0" err="1">
                <a:ea typeface="Calibri"/>
                <a:cs typeface="Calibri"/>
              </a:rPr>
              <a:t>oder</a:t>
            </a:r>
            <a:r>
              <a:rPr lang="en-US" dirty="0">
                <a:ea typeface="Calibri"/>
                <a:cs typeface="Calibri"/>
              </a:rPr>
              <a:t> </a:t>
            </a:r>
            <a:r>
              <a:rPr lang="en-US" dirty="0" err="1">
                <a:ea typeface="Calibri"/>
                <a:cs typeface="Calibri"/>
              </a:rPr>
              <a:t>zumindest</a:t>
            </a:r>
            <a:r>
              <a:rPr lang="en-US" dirty="0">
                <a:ea typeface="Calibri"/>
                <a:cs typeface="Calibri"/>
              </a:rPr>
              <a:t> </a:t>
            </a:r>
            <a:r>
              <a:rPr lang="en-US" dirty="0" err="1">
                <a:ea typeface="Calibri"/>
                <a:cs typeface="Calibri"/>
              </a:rPr>
              <a:t>eine</a:t>
            </a:r>
            <a:r>
              <a:rPr lang="en-US" dirty="0">
                <a:ea typeface="Calibri"/>
                <a:cs typeface="Calibri"/>
              </a:rPr>
              <a:t> Teil der Zeit </a:t>
            </a:r>
            <a:r>
              <a:rPr lang="en-US" dirty="0" err="1">
                <a:ea typeface="Calibri"/>
                <a:cs typeface="Calibri"/>
              </a:rPr>
              <a:t>bei</a:t>
            </a:r>
            <a:r>
              <a:rPr lang="en-US" dirty="0">
                <a:ea typeface="Calibri"/>
                <a:cs typeface="Calibri"/>
              </a:rPr>
              <a:t> </a:t>
            </a:r>
            <a:r>
              <a:rPr lang="en-US" dirty="0" err="1">
                <a:ea typeface="Calibri"/>
                <a:cs typeface="Calibri"/>
              </a:rPr>
              <a:t>ihnen</a:t>
            </a:r>
            <a:r>
              <a:rPr lang="en-US" dirty="0">
                <a:ea typeface="Calibri"/>
                <a:cs typeface="Calibri"/>
              </a:rPr>
              <a:t> </a:t>
            </a:r>
            <a:r>
              <a:rPr lang="en-US" dirty="0" err="1">
                <a:ea typeface="Calibri"/>
                <a:cs typeface="Calibri"/>
              </a:rPr>
              <a:t>verbrachten</a:t>
            </a:r>
            <a:r>
              <a:rPr lang="en-US" dirty="0">
                <a:ea typeface="Calibri"/>
                <a:cs typeface="Calibri"/>
              </a:rPr>
              <a:t>.</a:t>
            </a:r>
          </a:p>
        </p:txBody>
      </p:sp>
      <p:sp>
        <p:nvSpPr>
          <p:cNvPr id="4" name="Foliennummernplatzhalter 3"/>
          <p:cNvSpPr>
            <a:spLocks noGrp="1"/>
          </p:cNvSpPr>
          <p:nvPr>
            <p:ph type="sldNum" sz="quarter" idx="5"/>
          </p:nvPr>
        </p:nvSpPr>
        <p:spPr/>
        <p:txBody>
          <a:bodyPr/>
          <a:lstStyle/>
          <a:p>
            <a:fld id="{D1266143-948A-48F4-93E9-B37237C5A795}" type="slidenum">
              <a:rPr lang="de-DE"/>
              <a:t>10</a:t>
            </a:fld>
            <a:endParaRPr lang="de-DE"/>
          </a:p>
        </p:txBody>
      </p:sp>
    </p:spTree>
    <p:extLst>
      <p:ext uri="{BB962C8B-B14F-4D97-AF65-F5344CB8AC3E}">
        <p14:creationId xmlns:p14="http://schemas.microsoft.com/office/powerpoint/2010/main" val="3373120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a:t>
            </a:r>
            <a:r>
              <a:rPr lang="en-US" dirty="0" err="1"/>
              <a:t>Während</a:t>
            </a:r>
            <a:r>
              <a:rPr lang="en-US" dirty="0"/>
              <a:t> </a:t>
            </a:r>
            <a:r>
              <a:rPr lang="en-US" dirty="0" err="1"/>
              <a:t>Familienmitglieder</a:t>
            </a:r>
            <a:r>
              <a:rPr lang="en-US" dirty="0"/>
              <a:t> </a:t>
            </a:r>
            <a:r>
              <a:rPr lang="en-US" dirty="0" err="1"/>
              <a:t>sich</a:t>
            </a:r>
            <a:r>
              <a:rPr lang="en-US" dirty="0"/>
              <a:t> </a:t>
            </a:r>
            <a:r>
              <a:rPr lang="en-US" dirty="0" err="1"/>
              <a:t>früher</a:t>
            </a:r>
            <a:r>
              <a:rPr lang="en-US" dirty="0"/>
              <a:t> </a:t>
            </a:r>
            <a:r>
              <a:rPr lang="en-US" dirty="0" err="1"/>
              <a:t>eher</a:t>
            </a:r>
            <a:r>
              <a:rPr lang="en-US" dirty="0"/>
              <a:t> in </a:t>
            </a:r>
            <a:r>
              <a:rPr lang="en-US" dirty="0" err="1"/>
              <a:t>räumlicher</a:t>
            </a:r>
            <a:r>
              <a:rPr lang="en-US" dirty="0"/>
              <a:t> </a:t>
            </a:r>
            <a:r>
              <a:rPr lang="en-US" dirty="0" err="1"/>
              <a:t>Nähe</a:t>
            </a:r>
            <a:r>
              <a:rPr lang="en-US" dirty="0"/>
              <a:t> </a:t>
            </a:r>
            <a:r>
              <a:rPr lang="en-US" dirty="0" err="1"/>
              <a:t>zu</a:t>
            </a:r>
            <a:r>
              <a:rPr lang="en-US" dirty="0"/>
              <a:t> </a:t>
            </a:r>
            <a:r>
              <a:rPr lang="en-US" dirty="0" err="1"/>
              <a:t>ihrem</a:t>
            </a:r>
            <a:r>
              <a:rPr lang="en-US" dirty="0"/>
              <a:t> </a:t>
            </a:r>
            <a:r>
              <a:rPr lang="en-US" dirty="0" err="1"/>
              <a:t>Heimatort</a:t>
            </a:r>
            <a:r>
              <a:rPr lang="en-US" dirty="0"/>
              <a:t> </a:t>
            </a:r>
            <a:r>
              <a:rPr lang="en-US" dirty="0" err="1"/>
              <a:t>niederließen</a:t>
            </a:r>
            <a:r>
              <a:rPr lang="en-US" dirty="0"/>
              <a:t>, </a:t>
            </a:r>
            <a:r>
              <a:rPr lang="en-US" dirty="0" err="1"/>
              <a:t>wird</a:t>
            </a:r>
            <a:r>
              <a:rPr lang="en-US" dirty="0"/>
              <a:t> </a:t>
            </a:r>
            <a:r>
              <a:rPr lang="en-US" dirty="0" err="1"/>
              <a:t>diese</a:t>
            </a:r>
            <a:r>
              <a:rPr lang="en-US" dirty="0"/>
              <a:t> </a:t>
            </a:r>
            <a:r>
              <a:rPr lang="en-US" dirty="0" err="1"/>
              <a:t>Verwurzelung</a:t>
            </a:r>
            <a:r>
              <a:rPr lang="en-US" dirty="0"/>
              <a:t> </a:t>
            </a:r>
            <a:r>
              <a:rPr lang="en-US" dirty="0" err="1"/>
              <a:t>zunehmend</a:t>
            </a:r>
            <a:r>
              <a:rPr lang="en-US" dirty="0"/>
              <a:t> </a:t>
            </a:r>
            <a:r>
              <a:rPr lang="en-US" dirty="0" err="1"/>
              <a:t>lockerer</a:t>
            </a:r>
            <a:r>
              <a:rPr lang="en-US" dirty="0"/>
              <a:t>. </a:t>
            </a:r>
            <a:r>
              <a:rPr lang="en-US" dirty="0" err="1"/>
              <a:t>Jüngere</a:t>
            </a:r>
            <a:r>
              <a:rPr lang="en-US" dirty="0"/>
              <a:t> </a:t>
            </a:r>
            <a:r>
              <a:rPr lang="en-US" dirty="0" err="1"/>
              <a:t>Familienmitglieder</a:t>
            </a:r>
            <a:r>
              <a:rPr lang="en-US" dirty="0"/>
              <a:t> </a:t>
            </a:r>
            <a:r>
              <a:rPr lang="en-US" dirty="0" err="1"/>
              <a:t>machen</a:t>
            </a:r>
            <a:r>
              <a:rPr lang="en-US" dirty="0"/>
              <a:t> </a:t>
            </a:r>
            <a:r>
              <a:rPr lang="en-US" dirty="0" err="1"/>
              <a:t>eine</a:t>
            </a:r>
            <a:r>
              <a:rPr lang="en-US" dirty="0"/>
              <a:t> </a:t>
            </a:r>
            <a:r>
              <a:rPr lang="en-US" dirty="0" err="1"/>
              <a:t>Ausbildung</a:t>
            </a:r>
            <a:r>
              <a:rPr lang="en-US" dirty="0"/>
              <a:t> </a:t>
            </a:r>
            <a:r>
              <a:rPr lang="en-US" dirty="0" err="1"/>
              <a:t>oder</a:t>
            </a:r>
            <a:r>
              <a:rPr lang="en-US" dirty="0"/>
              <a:t> </a:t>
            </a:r>
            <a:r>
              <a:rPr lang="en-US" dirty="0" err="1"/>
              <a:t>studieren</a:t>
            </a:r>
            <a:r>
              <a:rPr lang="en-US" dirty="0"/>
              <a:t> an </a:t>
            </a:r>
            <a:r>
              <a:rPr lang="en-US" dirty="0" err="1"/>
              <a:t>entfernten</a:t>
            </a:r>
            <a:r>
              <a:rPr lang="en-US" dirty="0"/>
              <a:t> Orten und </a:t>
            </a:r>
            <a:r>
              <a:rPr lang="en-US" dirty="0" err="1"/>
              <a:t>kommen</a:t>
            </a:r>
            <a:r>
              <a:rPr lang="en-US" dirty="0"/>
              <a:t> </a:t>
            </a:r>
            <a:r>
              <a:rPr lang="en-US" dirty="0" err="1"/>
              <a:t>anschließend</a:t>
            </a:r>
            <a:r>
              <a:rPr lang="en-US" dirty="0"/>
              <a:t> </a:t>
            </a:r>
            <a:r>
              <a:rPr lang="en-US" dirty="0" err="1"/>
              <a:t>nicht</a:t>
            </a:r>
            <a:r>
              <a:rPr lang="en-US" dirty="0"/>
              <a:t> </a:t>
            </a:r>
            <a:r>
              <a:rPr lang="en-US" dirty="0" err="1"/>
              <a:t>mehr</a:t>
            </a:r>
            <a:r>
              <a:rPr lang="en-US" dirty="0"/>
              <a:t> an </a:t>
            </a:r>
            <a:r>
              <a:rPr lang="en-US" dirty="0" err="1"/>
              <a:t>ihren</a:t>
            </a:r>
            <a:r>
              <a:rPr lang="en-US" dirty="0"/>
              <a:t> </a:t>
            </a:r>
            <a:r>
              <a:rPr lang="en-US" dirty="0" err="1"/>
              <a:t>Geburts</a:t>
            </a:r>
            <a:r>
              <a:rPr lang="en-US" dirty="0"/>
              <a:t>- </a:t>
            </a:r>
            <a:r>
              <a:rPr lang="en-US" dirty="0" err="1"/>
              <a:t>oder</a:t>
            </a:r>
            <a:r>
              <a:rPr lang="en-US" dirty="0"/>
              <a:t> an den </a:t>
            </a:r>
            <a:r>
              <a:rPr lang="en-US" dirty="0" err="1"/>
              <a:t>Wohnort</a:t>
            </a:r>
            <a:r>
              <a:rPr lang="en-US" dirty="0"/>
              <a:t> </a:t>
            </a:r>
            <a:r>
              <a:rPr lang="en-US" dirty="0" err="1"/>
              <a:t>ihrer</a:t>
            </a:r>
            <a:r>
              <a:rPr lang="en-US" dirty="0"/>
              <a:t> </a:t>
            </a:r>
            <a:r>
              <a:rPr lang="en-US" dirty="0" err="1"/>
              <a:t>Eltern</a:t>
            </a:r>
            <a:r>
              <a:rPr lang="en-US" dirty="0"/>
              <a:t> und Familie </a:t>
            </a:r>
            <a:r>
              <a:rPr lang="en-US" dirty="0" err="1"/>
              <a:t>zurück</a:t>
            </a:r>
            <a:r>
              <a:rPr lang="en-US" dirty="0"/>
              <a:t>. ." (J. Franz, 2014,</a:t>
            </a:r>
            <a:r>
              <a:rPr lang="en-US" b="1" dirty="0"/>
              <a:t> </a:t>
            </a:r>
            <a:r>
              <a:rPr lang="en-US" dirty="0"/>
              <a:t>S.20-21)</a:t>
            </a:r>
            <a:endParaRPr lang="en-US">
              <a:ea typeface="Calibri"/>
              <a:cs typeface="Calibri"/>
            </a:endParaRPr>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t>11</a:t>
            </a:fld>
            <a:endParaRPr lang="de-DE"/>
          </a:p>
        </p:txBody>
      </p:sp>
    </p:spTree>
    <p:extLst>
      <p:ext uri="{BB962C8B-B14F-4D97-AF65-F5344CB8AC3E}">
        <p14:creationId xmlns:p14="http://schemas.microsoft.com/office/powerpoint/2010/main" val="3333142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Wir leben in </a:t>
            </a:r>
            <a:r>
              <a:rPr lang="en-US" dirty="0" err="1">
                <a:ea typeface="Calibri"/>
                <a:cs typeface="Calibri"/>
              </a:rPr>
              <a:t>einer</a:t>
            </a:r>
            <a:r>
              <a:rPr lang="en-US" dirty="0">
                <a:ea typeface="Calibri"/>
                <a:cs typeface="Calibri"/>
              </a:rPr>
              <a:t> </a:t>
            </a:r>
            <a:r>
              <a:rPr lang="en-US" dirty="0" err="1">
                <a:ea typeface="Calibri"/>
                <a:cs typeface="Calibri"/>
              </a:rPr>
              <a:t>zunehmend</a:t>
            </a:r>
            <a:r>
              <a:rPr lang="en-US" dirty="0">
                <a:ea typeface="Calibri"/>
                <a:cs typeface="Calibri"/>
              </a:rPr>
              <a:t> </a:t>
            </a:r>
            <a:r>
              <a:rPr lang="en-US" dirty="0" err="1">
                <a:ea typeface="Calibri"/>
                <a:cs typeface="Calibri"/>
              </a:rPr>
              <a:t>alternden</a:t>
            </a:r>
            <a:r>
              <a:rPr lang="en-US" dirty="0">
                <a:ea typeface="Calibri"/>
                <a:cs typeface="Calibri"/>
              </a:rPr>
              <a:t> Gesellschaft. Die </a:t>
            </a:r>
            <a:r>
              <a:rPr lang="en-US" dirty="0" err="1">
                <a:ea typeface="Calibri"/>
                <a:cs typeface="Calibri"/>
              </a:rPr>
              <a:t>Kluft</a:t>
            </a:r>
            <a:r>
              <a:rPr lang="en-US" dirty="0">
                <a:ea typeface="Calibri"/>
                <a:cs typeface="Calibri"/>
              </a:rPr>
              <a:t> </a:t>
            </a:r>
            <a:r>
              <a:rPr lang="en-US" dirty="0" err="1">
                <a:ea typeface="Calibri"/>
                <a:cs typeface="Calibri"/>
              </a:rPr>
              <a:t>zwischen</a:t>
            </a:r>
            <a:r>
              <a:rPr lang="en-US" dirty="0">
                <a:ea typeface="Calibri"/>
                <a:cs typeface="Calibri"/>
              </a:rPr>
              <a:t> </a:t>
            </a:r>
            <a:r>
              <a:rPr lang="en-US" dirty="0" err="1">
                <a:ea typeface="Calibri"/>
                <a:cs typeface="Calibri"/>
              </a:rPr>
              <a:t>Generationen</a:t>
            </a:r>
            <a:r>
              <a:rPr lang="en-US" dirty="0">
                <a:ea typeface="Calibri"/>
                <a:cs typeface="Calibri"/>
              </a:rPr>
              <a:t> </a:t>
            </a:r>
            <a:r>
              <a:rPr lang="en-US" dirty="0" err="1">
                <a:ea typeface="Calibri"/>
                <a:cs typeface="Calibri"/>
              </a:rPr>
              <a:t>wird</a:t>
            </a:r>
            <a:r>
              <a:rPr lang="en-US" dirty="0">
                <a:ea typeface="Calibri"/>
                <a:cs typeface="Calibri"/>
              </a:rPr>
              <a:t> immer </a:t>
            </a:r>
            <a:r>
              <a:rPr lang="en-US" dirty="0" err="1">
                <a:ea typeface="Calibri"/>
                <a:cs typeface="Calibri"/>
              </a:rPr>
              <a:t>größer</a:t>
            </a:r>
            <a:r>
              <a:rPr lang="en-US" dirty="0">
                <a:ea typeface="Calibri"/>
                <a:cs typeface="Calibri"/>
              </a:rPr>
              <a:t>. </a:t>
            </a:r>
            <a:r>
              <a:rPr lang="en-US" dirty="0" err="1">
                <a:ea typeface="Calibri"/>
                <a:cs typeface="Calibri"/>
              </a:rPr>
              <a:t>Heutzutage</a:t>
            </a:r>
            <a:r>
              <a:rPr lang="en-US" dirty="0">
                <a:ea typeface="Calibri"/>
                <a:cs typeface="Calibri"/>
              </a:rPr>
              <a:t> </a:t>
            </a:r>
            <a:r>
              <a:rPr lang="en-US" dirty="0" err="1">
                <a:ea typeface="Calibri"/>
                <a:cs typeface="Calibri"/>
              </a:rPr>
              <a:t>ist</a:t>
            </a:r>
            <a:r>
              <a:rPr lang="en-US" dirty="0">
                <a:ea typeface="Calibri"/>
                <a:cs typeface="Calibri"/>
              </a:rPr>
              <a:t> es </a:t>
            </a:r>
            <a:r>
              <a:rPr lang="en-US" dirty="0" err="1">
                <a:ea typeface="Calibri"/>
                <a:cs typeface="Calibri"/>
              </a:rPr>
              <a:t>keine</a:t>
            </a:r>
            <a:r>
              <a:rPr lang="en-US" dirty="0">
                <a:ea typeface="Calibri"/>
                <a:cs typeface="Calibri"/>
              </a:rPr>
              <a:t> </a:t>
            </a:r>
            <a:r>
              <a:rPr lang="en-US" dirty="0" err="1">
                <a:ea typeface="Calibri"/>
                <a:cs typeface="Calibri"/>
              </a:rPr>
              <a:t>Seltenheit</a:t>
            </a:r>
            <a:r>
              <a:rPr lang="en-US" dirty="0">
                <a:ea typeface="Calibri"/>
                <a:cs typeface="Calibri"/>
              </a:rPr>
              <a:t> </a:t>
            </a:r>
            <a:r>
              <a:rPr lang="en-US" dirty="0" err="1">
                <a:ea typeface="Calibri"/>
                <a:cs typeface="Calibri"/>
              </a:rPr>
              <a:t>mehr</a:t>
            </a:r>
            <a:r>
              <a:rPr lang="en-US" dirty="0">
                <a:ea typeface="Calibri"/>
                <a:cs typeface="Calibri"/>
              </a:rPr>
              <a:t>, </a:t>
            </a:r>
            <a:r>
              <a:rPr lang="en-US" dirty="0" err="1">
                <a:ea typeface="Calibri"/>
                <a:cs typeface="Calibri"/>
              </a:rPr>
              <a:t>dass</a:t>
            </a:r>
            <a:r>
              <a:rPr lang="en-US" dirty="0">
                <a:ea typeface="Calibri"/>
                <a:cs typeface="Calibri"/>
              </a:rPr>
              <a:t> vier </a:t>
            </a:r>
            <a:r>
              <a:rPr lang="en-US" dirty="0" err="1">
                <a:ea typeface="Calibri"/>
                <a:cs typeface="Calibri"/>
              </a:rPr>
              <a:t>Generationen</a:t>
            </a:r>
            <a:r>
              <a:rPr lang="en-US" dirty="0">
                <a:ea typeface="Calibri"/>
                <a:cs typeface="Calibri"/>
              </a:rPr>
              <a:t> </a:t>
            </a:r>
            <a:r>
              <a:rPr lang="en-US" dirty="0" err="1">
                <a:ea typeface="Calibri"/>
                <a:cs typeface="Calibri"/>
              </a:rPr>
              <a:t>zu</a:t>
            </a:r>
            <a:r>
              <a:rPr lang="en-US" dirty="0">
                <a:ea typeface="Calibri"/>
                <a:cs typeface="Calibri"/>
              </a:rPr>
              <a:t> </a:t>
            </a:r>
            <a:r>
              <a:rPr lang="en-US" dirty="0" err="1">
                <a:ea typeface="Calibri"/>
                <a:cs typeface="Calibri"/>
              </a:rPr>
              <a:t>Familienfeiern</a:t>
            </a:r>
            <a:r>
              <a:rPr lang="en-US" dirty="0">
                <a:ea typeface="Calibri"/>
                <a:cs typeface="Calibri"/>
              </a:rPr>
              <a:t> </a:t>
            </a:r>
            <a:r>
              <a:rPr lang="en-US" dirty="0" err="1">
                <a:ea typeface="Calibri"/>
                <a:cs typeface="Calibri"/>
              </a:rPr>
              <a:t>kommen</a:t>
            </a:r>
            <a:r>
              <a:rPr lang="en-US" dirty="0">
                <a:ea typeface="Calibri"/>
                <a:cs typeface="Calibri"/>
              </a:rPr>
              <a:t>. Auf der </a:t>
            </a:r>
            <a:r>
              <a:rPr lang="en-US" dirty="0" err="1">
                <a:ea typeface="Calibri"/>
                <a:cs typeface="Calibri"/>
              </a:rPr>
              <a:t>einen</a:t>
            </a:r>
            <a:r>
              <a:rPr lang="en-US" dirty="0">
                <a:ea typeface="Calibri"/>
                <a:cs typeface="Calibri"/>
              </a:rPr>
              <a:t> </a:t>
            </a:r>
            <a:r>
              <a:rPr lang="en-US" dirty="0" err="1">
                <a:ea typeface="Calibri"/>
                <a:cs typeface="Calibri"/>
              </a:rPr>
              <a:t>Seite</a:t>
            </a:r>
            <a:r>
              <a:rPr lang="en-US" dirty="0">
                <a:ea typeface="Calibri"/>
                <a:cs typeface="Calibri"/>
              </a:rPr>
              <a:t> </a:t>
            </a:r>
            <a:r>
              <a:rPr lang="en-US" dirty="0" err="1">
                <a:ea typeface="Calibri"/>
                <a:cs typeface="Calibri"/>
              </a:rPr>
              <a:t>bringt</a:t>
            </a:r>
            <a:r>
              <a:rPr lang="en-US" dirty="0">
                <a:ea typeface="Calibri"/>
                <a:cs typeface="Calibri"/>
              </a:rPr>
              <a:t> </a:t>
            </a:r>
            <a:r>
              <a:rPr lang="en-US" dirty="0" err="1">
                <a:ea typeface="Calibri"/>
                <a:cs typeface="Calibri"/>
              </a:rPr>
              <a:t>diese</a:t>
            </a:r>
            <a:r>
              <a:rPr lang="en-US" dirty="0">
                <a:ea typeface="Calibri"/>
                <a:cs typeface="Calibri"/>
              </a:rPr>
              <a:t> </a:t>
            </a:r>
            <a:r>
              <a:rPr lang="en-US" dirty="0" err="1">
                <a:ea typeface="Calibri"/>
                <a:cs typeface="Calibri"/>
              </a:rPr>
              <a:t>Vielfallt</a:t>
            </a:r>
            <a:r>
              <a:rPr lang="en-US" dirty="0">
                <a:ea typeface="Calibri"/>
                <a:cs typeface="Calibri"/>
              </a:rPr>
              <a:t> </a:t>
            </a:r>
            <a:r>
              <a:rPr lang="en-US" dirty="0" err="1">
                <a:ea typeface="Calibri"/>
                <a:cs typeface="Calibri"/>
              </a:rPr>
              <a:t>neue</a:t>
            </a:r>
            <a:r>
              <a:rPr lang="en-US" dirty="0">
                <a:ea typeface="Calibri"/>
                <a:cs typeface="Calibri"/>
              </a:rPr>
              <a:t> </a:t>
            </a:r>
            <a:r>
              <a:rPr lang="en-US" dirty="0" err="1">
                <a:ea typeface="Calibri"/>
                <a:cs typeface="Calibri"/>
              </a:rPr>
              <a:t>Chancen</a:t>
            </a:r>
            <a:r>
              <a:rPr lang="en-US" dirty="0">
                <a:ea typeface="Calibri"/>
                <a:cs typeface="Calibri"/>
              </a:rPr>
              <a:t> auf </a:t>
            </a:r>
            <a:r>
              <a:rPr lang="en-US" dirty="0" err="1">
                <a:ea typeface="Calibri"/>
                <a:cs typeface="Calibri"/>
              </a:rPr>
              <a:t>ein</a:t>
            </a:r>
            <a:r>
              <a:rPr lang="en-US" dirty="0">
                <a:ea typeface="Calibri"/>
                <a:cs typeface="Calibri"/>
              </a:rPr>
              <a:t> </a:t>
            </a:r>
            <a:r>
              <a:rPr lang="en-US" dirty="0" err="1">
                <a:ea typeface="Calibri"/>
                <a:cs typeface="Calibri"/>
              </a:rPr>
              <a:t>gutes</a:t>
            </a:r>
            <a:r>
              <a:rPr lang="en-US" dirty="0">
                <a:ea typeface="Calibri"/>
                <a:cs typeface="Calibri"/>
              </a:rPr>
              <a:t> </a:t>
            </a:r>
            <a:r>
              <a:rPr lang="en-US" dirty="0" err="1">
                <a:ea typeface="Calibri"/>
                <a:cs typeface="Calibri"/>
              </a:rPr>
              <a:t>Miteinander</a:t>
            </a:r>
            <a:r>
              <a:rPr lang="en-US" dirty="0">
                <a:ea typeface="Calibri"/>
                <a:cs typeface="Calibri"/>
              </a:rPr>
              <a:t>. Auf der </a:t>
            </a:r>
            <a:r>
              <a:rPr lang="en-US" dirty="0" err="1">
                <a:ea typeface="Calibri"/>
                <a:cs typeface="Calibri"/>
              </a:rPr>
              <a:t>anderen</a:t>
            </a:r>
            <a:r>
              <a:rPr lang="en-US" dirty="0">
                <a:ea typeface="Calibri"/>
                <a:cs typeface="Calibri"/>
              </a:rPr>
              <a:t> </a:t>
            </a:r>
            <a:r>
              <a:rPr lang="en-US" dirty="0" err="1">
                <a:ea typeface="Calibri"/>
                <a:cs typeface="Calibri"/>
              </a:rPr>
              <a:t>Seite</a:t>
            </a:r>
            <a:r>
              <a:rPr lang="en-US" dirty="0">
                <a:ea typeface="Calibri"/>
                <a:cs typeface="Calibri"/>
              </a:rPr>
              <a:t> </a:t>
            </a:r>
            <a:r>
              <a:rPr lang="en-US" dirty="0" err="1">
                <a:ea typeface="Calibri"/>
                <a:cs typeface="Calibri"/>
              </a:rPr>
              <a:t>kann</a:t>
            </a:r>
            <a:r>
              <a:rPr lang="en-US" dirty="0">
                <a:ea typeface="Calibri"/>
                <a:cs typeface="Calibri"/>
              </a:rPr>
              <a:t> es </a:t>
            </a:r>
            <a:r>
              <a:rPr lang="en-US" dirty="0" err="1">
                <a:ea typeface="Calibri"/>
                <a:cs typeface="Calibri"/>
              </a:rPr>
              <a:t>zu</a:t>
            </a:r>
            <a:r>
              <a:rPr lang="en-US" dirty="0">
                <a:ea typeface="Calibri"/>
                <a:cs typeface="Calibri"/>
              </a:rPr>
              <a:t> </a:t>
            </a:r>
            <a:r>
              <a:rPr lang="en-US" dirty="0" err="1">
                <a:ea typeface="Calibri"/>
                <a:cs typeface="Calibri"/>
              </a:rPr>
              <a:t>Ausgrenzungen</a:t>
            </a:r>
            <a:r>
              <a:rPr lang="en-US" dirty="0">
                <a:ea typeface="Calibri"/>
                <a:cs typeface="Calibri"/>
              </a:rPr>
              <a:t> und </a:t>
            </a:r>
            <a:r>
              <a:rPr lang="en-US" dirty="0" err="1">
                <a:ea typeface="Calibri"/>
                <a:cs typeface="Calibri"/>
              </a:rPr>
              <a:t>Unverständnis</a:t>
            </a:r>
            <a:r>
              <a:rPr lang="en-US" dirty="0">
                <a:ea typeface="Calibri"/>
                <a:cs typeface="Calibri"/>
              </a:rPr>
              <a:t> </a:t>
            </a:r>
            <a:r>
              <a:rPr lang="en-US" dirty="0" err="1">
                <a:ea typeface="Calibri"/>
                <a:cs typeface="Calibri"/>
              </a:rPr>
              <a:t>kommen</a:t>
            </a:r>
            <a:r>
              <a:rPr lang="en-US" dirty="0">
                <a:ea typeface="Calibri"/>
                <a:cs typeface="Calibri"/>
              </a:rPr>
              <a:t>. </a:t>
            </a:r>
            <a:r>
              <a:rPr lang="en-US" dirty="0"/>
              <a:t>(J. Franz, 2014,</a:t>
            </a:r>
            <a:r>
              <a:rPr lang="en-US" b="1" dirty="0"/>
              <a:t> </a:t>
            </a:r>
            <a:r>
              <a:rPr lang="en-US" dirty="0"/>
              <a:t>S.9)</a:t>
            </a:r>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13</a:t>
            </a:fld>
            <a:endParaRPr lang="de-DE"/>
          </a:p>
        </p:txBody>
      </p:sp>
    </p:spTree>
    <p:extLst>
      <p:ext uri="{BB962C8B-B14F-4D97-AF65-F5344CB8AC3E}">
        <p14:creationId xmlns:p14="http://schemas.microsoft.com/office/powerpoint/2010/main" val="2763488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Werden die </a:t>
            </a:r>
            <a:r>
              <a:rPr lang="en-US" dirty="0" err="1">
                <a:ea typeface="Calibri"/>
                <a:cs typeface="Calibri"/>
              </a:rPr>
              <a:t>unterschiedlichen</a:t>
            </a:r>
            <a:r>
              <a:rPr lang="en-US" dirty="0">
                <a:ea typeface="Calibri"/>
                <a:cs typeface="Calibri"/>
              </a:rPr>
              <a:t> </a:t>
            </a:r>
            <a:r>
              <a:rPr lang="en-US" dirty="0" err="1">
                <a:ea typeface="Calibri"/>
                <a:cs typeface="Calibri"/>
              </a:rPr>
              <a:t>Generationen</a:t>
            </a:r>
            <a:r>
              <a:rPr lang="en-US" dirty="0">
                <a:ea typeface="Calibri"/>
                <a:cs typeface="Calibri"/>
              </a:rPr>
              <a:t> </a:t>
            </a:r>
            <a:r>
              <a:rPr lang="en-US" dirty="0" err="1">
                <a:ea typeface="Calibri"/>
                <a:cs typeface="Calibri"/>
              </a:rPr>
              <a:t>nicht</a:t>
            </a:r>
            <a:r>
              <a:rPr lang="en-US" dirty="0">
                <a:ea typeface="Calibri"/>
                <a:cs typeface="Calibri"/>
              </a:rPr>
              <a:t> </a:t>
            </a:r>
            <a:r>
              <a:rPr lang="en-US" dirty="0" err="1">
                <a:ea typeface="Calibri"/>
                <a:cs typeface="Calibri"/>
              </a:rPr>
              <a:t>als</a:t>
            </a:r>
            <a:r>
              <a:rPr lang="en-US" dirty="0">
                <a:ea typeface="Calibri"/>
                <a:cs typeface="Calibri"/>
              </a:rPr>
              <a:t> </a:t>
            </a:r>
            <a:r>
              <a:rPr lang="en-US" dirty="0" err="1">
                <a:ea typeface="Calibri"/>
                <a:cs typeface="Calibri"/>
              </a:rPr>
              <a:t>Problematik</a:t>
            </a:r>
            <a:r>
              <a:rPr lang="en-US" dirty="0">
                <a:ea typeface="Calibri"/>
                <a:cs typeface="Calibri"/>
              </a:rPr>
              <a:t>, </a:t>
            </a:r>
            <a:r>
              <a:rPr lang="en-US" dirty="0" err="1">
                <a:ea typeface="Calibri"/>
                <a:cs typeface="Calibri"/>
              </a:rPr>
              <a:t>sondern</a:t>
            </a:r>
            <a:r>
              <a:rPr lang="en-US" dirty="0">
                <a:ea typeface="Calibri"/>
                <a:cs typeface="Calibri"/>
              </a:rPr>
              <a:t> </a:t>
            </a:r>
            <a:r>
              <a:rPr lang="en-US" dirty="0" err="1">
                <a:ea typeface="Calibri"/>
                <a:cs typeface="Calibri"/>
              </a:rPr>
              <a:t>als</a:t>
            </a:r>
            <a:r>
              <a:rPr lang="en-US" dirty="0">
                <a:ea typeface="Calibri"/>
                <a:cs typeface="Calibri"/>
              </a:rPr>
              <a:t> Chance </a:t>
            </a:r>
            <a:r>
              <a:rPr lang="en-US" dirty="0" err="1"/>
              <a:t>gesehen</a:t>
            </a:r>
            <a:r>
              <a:rPr lang="en-US" dirty="0"/>
              <a:t>, </a:t>
            </a:r>
            <a:r>
              <a:rPr lang="en-US" dirty="0" err="1"/>
              <a:t>ergeben</a:t>
            </a:r>
            <a:r>
              <a:rPr lang="en-US" dirty="0"/>
              <a:t> </a:t>
            </a:r>
            <a:r>
              <a:rPr lang="en-US" dirty="0" err="1"/>
              <a:t>sich</a:t>
            </a:r>
            <a:r>
              <a:rPr lang="en-US" dirty="0"/>
              <a:t> </a:t>
            </a:r>
            <a:r>
              <a:rPr lang="en-US" dirty="0" err="1"/>
              <a:t>neue</a:t>
            </a:r>
            <a:r>
              <a:rPr lang="en-US" dirty="0"/>
              <a:t> </a:t>
            </a:r>
            <a:r>
              <a:rPr lang="en-US" dirty="0" err="1"/>
              <a:t>Perspektiven</a:t>
            </a:r>
            <a:r>
              <a:rPr lang="en-US" dirty="0"/>
              <a:t>. Durch </a:t>
            </a:r>
            <a:r>
              <a:rPr lang="en-US" dirty="0" err="1"/>
              <a:t>intergenerationelles</a:t>
            </a:r>
            <a:r>
              <a:rPr lang="en-US" dirty="0"/>
              <a:t> </a:t>
            </a:r>
            <a:r>
              <a:rPr lang="en-US" dirty="0" err="1"/>
              <a:t>Lernen</a:t>
            </a:r>
            <a:r>
              <a:rPr lang="en-US" dirty="0"/>
              <a:t> </a:t>
            </a:r>
            <a:r>
              <a:rPr lang="en-US" dirty="0" err="1"/>
              <a:t>können</a:t>
            </a:r>
            <a:r>
              <a:rPr lang="en-US" dirty="0"/>
              <a:t> </a:t>
            </a:r>
            <a:r>
              <a:rPr lang="en-US" dirty="0" err="1"/>
              <a:t>Generationen</a:t>
            </a:r>
            <a:r>
              <a:rPr lang="en-US" dirty="0"/>
              <a:t> </a:t>
            </a:r>
            <a:r>
              <a:rPr lang="en-US" dirty="0" err="1"/>
              <a:t>voneinander</a:t>
            </a:r>
            <a:r>
              <a:rPr lang="en-US" dirty="0"/>
              <a:t>, </a:t>
            </a:r>
            <a:r>
              <a:rPr lang="en-US" dirty="0" err="1"/>
              <a:t>miteinander</a:t>
            </a:r>
            <a:r>
              <a:rPr lang="en-US" dirty="0"/>
              <a:t> und </a:t>
            </a:r>
            <a:r>
              <a:rPr lang="en-US" dirty="0" err="1"/>
              <a:t>übereinander</a:t>
            </a:r>
            <a:r>
              <a:rPr lang="en-US" dirty="0"/>
              <a:t> </a:t>
            </a:r>
            <a:r>
              <a:rPr lang="en-US" dirty="0" err="1"/>
              <a:t>lernen</a:t>
            </a:r>
            <a:r>
              <a:rPr lang="en-US" dirty="0"/>
              <a:t>. Das Leben </a:t>
            </a:r>
            <a:r>
              <a:rPr lang="en-US" dirty="0" err="1"/>
              <a:t>findet</a:t>
            </a:r>
            <a:r>
              <a:rPr lang="en-US" dirty="0"/>
              <a:t> </a:t>
            </a:r>
            <a:r>
              <a:rPr lang="en-US" dirty="0" err="1"/>
              <a:t>nicht</a:t>
            </a:r>
            <a:r>
              <a:rPr lang="en-US" dirty="0"/>
              <a:t> </a:t>
            </a:r>
            <a:r>
              <a:rPr lang="en-US" dirty="0" err="1"/>
              <a:t>mehr</a:t>
            </a:r>
            <a:r>
              <a:rPr lang="en-US" dirty="0"/>
              <a:t> </a:t>
            </a:r>
            <a:r>
              <a:rPr lang="en-US" dirty="0" err="1"/>
              <a:t>nebeneinander</a:t>
            </a:r>
            <a:r>
              <a:rPr lang="en-US" dirty="0"/>
              <a:t>, </a:t>
            </a:r>
            <a:r>
              <a:rPr lang="en-US" dirty="0" err="1"/>
              <a:t>sondern</a:t>
            </a:r>
            <a:r>
              <a:rPr lang="en-US" dirty="0"/>
              <a:t> </a:t>
            </a:r>
            <a:r>
              <a:rPr lang="en-US" dirty="0" err="1"/>
              <a:t>miteinander</a:t>
            </a:r>
            <a:r>
              <a:rPr lang="en-US" dirty="0"/>
              <a:t> </a:t>
            </a:r>
            <a:r>
              <a:rPr lang="en-US" dirty="0" err="1"/>
              <a:t>statt</a:t>
            </a:r>
            <a:r>
              <a:rPr lang="en-US" dirty="0"/>
              <a:t>. </a:t>
            </a:r>
            <a:r>
              <a:rPr lang="en-US" dirty="0" err="1"/>
              <a:t>Dadurch</a:t>
            </a:r>
            <a:r>
              <a:rPr lang="en-US" dirty="0"/>
              <a:t> </a:t>
            </a:r>
            <a:r>
              <a:rPr lang="en-US" dirty="0" err="1"/>
              <a:t>entsteht</a:t>
            </a:r>
            <a:r>
              <a:rPr lang="en-US" dirty="0"/>
              <a:t> </a:t>
            </a:r>
            <a:r>
              <a:rPr lang="en-US" dirty="0" err="1"/>
              <a:t>ein</a:t>
            </a:r>
            <a:r>
              <a:rPr lang="en-US" dirty="0"/>
              <a:t> </a:t>
            </a:r>
            <a:r>
              <a:rPr lang="en-US" dirty="0" err="1"/>
              <a:t>bessere</a:t>
            </a:r>
            <a:r>
              <a:rPr lang="en-US" dirty="0"/>
              <a:t> </a:t>
            </a:r>
            <a:r>
              <a:rPr lang="en-US" dirty="0" err="1"/>
              <a:t>Verständnis</a:t>
            </a:r>
            <a:r>
              <a:rPr lang="en-US" dirty="0"/>
              <a:t> der </a:t>
            </a:r>
            <a:r>
              <a:rPr lang="en-US" dirty="0" err="1"/>
              <a:t>unterschiedlichen</a:t>
            </a:r>
            <a:r>
              <a:rPr lang="en-US" dirty="0"/>
              <a:t> </a:t>
            </a:r>
            <a:r>
              <a:rPr lang="en-US" dirty="0" err="1"/>
              <a:t>Generationen</a:t>
            </a:r>
            <a:r>
              <a:rPr lang="en-US" dirty="0"/>
              <a:t>.</a:t>
            </a:r>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15</a:t>
            </a:fld>
            <a:endParaRPr lang="de-DE"/>
          </a:p>
        </p:txBody>
      </p:sp>
    </p:spTree>
    <p:extLst>
      <p:ext uri="{BB962C8B-B14F-4D97-AF65-F5344CB8AC3E}">
        <p14:creationId xmlns:p14="http://schemas.microsoft.com/office/powerpoint/2010/main" val="712889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t>Eine!Grundvoraussetzung!für!das!Weiterbestehen!jeder!Gesell</a:t>
            </a:r>
            <a:r>
              <a:rPr lang="en-US" dirty="0"/>
              <a:t>&gt; </a:t>
            </a:r>
            <a:r>
              <a:rPr lang="en-US" dirty="0" err="1"/>
              <a:t>schaB!ist!die!VermiTlung!von!Normen</a:t>
            </a:r>
            <a:r>
              <a:rPr lang="en-US" dirty="0"/>
              <a:t>,!</a:t>
            </a:r>
            <a:r>
              <a:rPr lang="en-US" dirty="0" err="1"/>
              <a:t>Kenntnissen!und</a:t>
            </a:r>
            <a:r>
              <a:rPr lang="en-US" dirty="0"/>
              <a:t>! </a:t>
            </a:r>
            <a:r>
              <a:rPr lang="en-US" dirty="0" err="1"/>
              <a:t>Fer-gkeiten!von!der!älteren!an!die!jüngere!Genera-on</a:t>
            </a:r>
            <a:r>
              <a:rPr lang="en-US" dirty="0"/>
              <a:t>.!! (</a:t>
            </a:r>
            <a:endParaRPr lang="de-DE" dirty="0"/>
          </a:p>
        </p:txBody>
      </p:sp>
      <p:sp>
        <p:nvSpPr>
          <p:cNvPr id="4" name="Foliennummernplatzhalter 3"/>
          <p:cNvSpPr>
            <a:spLocks noGrp="1"/>
          </p:cNvSpPr>
          <p:nvPr>
            <p:ph type="sldNum" sz="quarter" idx="5"/>
          </p:nvPr>
        </p:nvSpPr>
        <p:spPr/>
        <p:txBody>
          <a:bodyPr/>
          <a:lstStyle/>
          <a:p>
            <a:fld id="{D1266143-948A-48F4-93E9-B37237C5A795}" type="slidenum">
              <a:t>16</a:t>
            </a:fld>
            <a:endParaRPr lang="de-DE"/>
          </a:p>
        </p:txBody>
      </p:sp>
    </p:spTree>
    <p:extLst>
      <p:ext uri="{BB962C8B-B14F-4D97-AF65-F5344CB8AC3E}">
        <p14:creationId xmlns:p14="http://schemas.microsoft.com/office/powerpoint/2010/main" val="1190614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t>Intergenerationalles</a:t>
            </a:r>
            <a:r>
              <a:rPr lang="en-US" dirty="0"/>
              <a:t> </a:t>
            </a:r>
            <a:r>
              <a:rPr lang="en-US" dirty="0" err="1"/>
              <a:t>Lernen</a:t>
            </a:r>
            <a:r>
              <a:rPr lang="en-US" dirty="0"/>
              <a:t> </a:t>
            </a:r>
            <a:r>
              <a:rPr lang="en-US" dirty="0" err="1"/>
              <a:t>beschreibt</a:t>
            </a:r>
            <a:r>
              <a:rPr lang="en-US" dirty="0"/>
              <a:t> den Austausch von Wissen, Werten und Fertigkeiten zwischen älteren und jüngeren Generationen.</a:t>
            </a:r>
            <a:endParaRPr lang="de-DE" dirty="0"/>
          </a:p>
          <a:p>
            <a:endParaRPr lang="en-US" b="1" dirty="0">
              <a:ea typeface="Calibri"/>
              <a:cs typeface="Calibri"/>
            </a:endParaRPr>
          </a:p>
          <a:p>
            <a:r>
              <a:rPr lang="en-US" b="1" dirty="0"/>
              <a:t>Inter</a:t>
            </a:r>
            <a:r>
              <a:rPr lang="en-US" dirty="0"/>
              <a:t> – </a:t>
            </a:r>
            <a:r>
              <a:rPr lang="en-US" dirty="0" err="1"/>
              <a:t>konzentriert</a:t>
            </a:r>
            <a:r>
              <a:rPr lang="en-US" dirty="0"/>
              <a:t> </a:t>
            </a:r>
            <a:r>
              <a:rPr lang="en-US" dirty="0" err="1"/>
              <a:t>sich</a:t>
            </a:r>
            <a:r>
              <a:rPr lang="en-US" dirty="0"/>
              <a:t> auf die Dimension des </a:t>
            </a:r>
            <a:r>
              <a:rPr lang="en-US" dirty="0" err="1"/>
              <a:t>Austausches</a:t>
            </a:r>
            <a:r>
              <a:rPr lang="en-US" dirty="0"/>
              <a:t>, der </a:t>
            </a:r>
            <a:r>
              <a:rPr lang="en-US" dirty="0" err="1"/>
              <a:t>Beziehungen</a:t>
            </a:r>
            <a:r>
              <a:rPr lang="en-US" dirty="0"/>
              <a:t> und der </a:t>
            </a:r>
            <a:r>
              <a:rPr lang="en-US" dirty="0" err="1"/>
              <a:t>Gegenseitigkeit</a:t>
            </a:r>
            <a:endParaRPr lang="de-DE" dirty="0">
              <a:ea typeface="Calibri"/>
              <a:cs typeface="Calibri"/>
            </a:endParaRPr>
          </a:p>
          <a:p>
            <a:r>
              <a:rPr lang="en-US" b="1" dirty="0" err="1"/>
              <a:t>generationsübergreifend</a:t>
            </a:r>
            <a:r>
              <a:rPr lang="en-US" b="1" dirty="0"/>
              <a:t> </a:t>
            </a:r>
            <a:r>
              <a:rPr lang="en-US" dirty="0"/>
              <a:t>– </a:t>
            </a:r>
            <a:r>
              <a:rPr lang="en-US" dirty="0" err="1"/>
              <a:t>ein</a:t>
            </a:r>
            <a:r>
              <a:rPr lang="en-US" dirty="0"/>
              <a:t> </a:t>
            </a:r>
            <a:r>
              <a:rPr lang="en-US" dirty="0" err="1"/>
              <a:t>Aspekt</a:t>
            </a:r>
            <a:r>
              <a:rPr lang="en-US" dirty="0"/>
              <a:t>, der die </a:t>
            </a:r>
            <a:r>
              <a:rPr lang="en-US" dirty="0" err="1"/>
              <a:t>unterschiedlichen</a:t>
            </a:r>
            <a:r>
              <a:rPr lang="en-US" dirty="0"/>
              <a:t> </a:t>
            </a:r>
            <a:r>
              <a:rPr lang="en-US" dirty="0" err="1"/>
              <a:t>Erfahrungsbereiche</a:t>
            </a:r>
            <a:r>
              <a:rPr lang="en-US" dirty="0"/>
              <a:t> und </a:t>
            </a:r>
            <a:r>
              <a:rPr lang="en-US" dirty="0" err="1"/>
              <a:t>Mentalitäten</a:t>
            </a:r>
            <a:r>
              <a:rPr lang="en-US" dirty="0"/>
              <a:t> </a:t>
            </a:r>
            <a:r>
              <a:rPr lang="en-US" dirty="0" err="1"/>
              <a:t>berücksichtigt</a:t>
            </a:r>
            <a:r>
              <a:rPr lang="en-US" dirty="0"/>
              <a:t>, die </a:t>
            </a:r>
            <a:r>
              <a:rPr lang="en-US" dirty="0" err="1"/>
              <a:t>sich</a:t>
            </a:r>
            <a:r>
              <a:rPr lang="en-US" dirty="0"/>
              <a:t> </a:t>
            </a:r>
            <a:r>
              <a:rPr lang="en-US" dirty="0" err="1"/>
              <a:t>im</a:t>
            </a:r>
            <a:r>
              <a:rPr lang="en-US" dirty="0"/>
              <a:t> </a:t>
            </a:r>
            <a:r>
              <a:rPr lang="en-US" dirty="0" err="1"/>
              <a:t>Laufe</a:t>
            </a:r>
            <a:r>
              <a:rPr lang="en-US" dirty="0"/>
              <a:t> der Zeit </a:t>
            </a:r>
            <a:r>
              <a:rPr lang="en-US" dirty="0" err="1"/>
              <a:t>zwischen</a:t>
            </a:r>
            <a:r>
              <a:rPr lang="en-US" dirty="0"/>
              <a:t> den </a:t>
            </a:r>
            <a:r>
              <a:rPr lang="en-US" dirty="0" err="1"/>
              <a:t>Angehörigen</a:t>
            </a:r>
            <a:r>
              <a:rPr lang="en-US" dirty="0"/>
              <a:t> </a:t>
            </a:r>
            <a:r>
              <a:rPr lang="en-US" dirty="0" err="1"/>
              <a:t>verschiedener</a:t>
            </a:r>
            <a:r>
              <a:rPr lang="en-US" dirty="0"/>
              <a:t> </a:t>
            </a:r>
            <a:r>
              <a:rPr lang="en-US" dirty="0" err="1"/>
              <a:t>Generationen</a:t>
            </a:r>
            <a:r>
              <a:rPr lang="en-US" dirty="0"/>
              <a:t> </a:t>
            </a:r>
            <a:r>
              <a:rPr lang="en-US" dirty="0" err="1"/>
              <a:t>gebildet</a:t>
            </a:r>
            <a:r>
              <a:rPr lang="en-US" dirty="0"/>
              <a:t> </a:t>
            </a:r>
            <a:r>
              <a:rPr lang="en-US" dirty="0" err="1"/>
              <a:t>haben</a:t>
            </a:r>
            <a:endParaRPr lang="de-DE" dirty="0" err="1"/>
          </a:p>
          <a:p>
            <a:r>
              <a:rPr lang="en-US" b="1" dirty="0" err="1"/>
              <a:t>Lernen</a:t>
            </a:r>
            <a:r>
              <a:rPr lang="en-US" dirty="0"/>
              <a:t> – das </a:t>
            </a:r>
            <a:r>
              <a:rPr lang="en-US" dirty="0" err="1"/>
              <a:t>Ergebnis</a:t>
            </a:r>
            <a:r>
              <a:rPr lang="en-US" dirty="0"/>
              <a:t> des </a:t>
            </a:r>
            <a:r>
              <a:rPr lang="en-US" dirty="0" err="1"/>
              <a:t>Austauschs</a:t>
            </a:r>
            <a:r>
              <a:rPr lang="en-US" dirty="0"/>
              <a:t> von </a:t>
            </a:r>
            <a:r>
              <a:rPr lang="en-US" dirty="0" err="1"/>
              <a:t>Erfahrungen</a:t>
            </a:r>
            <a:endParaRPr lang="de-DE" dirty="0" err="1"/>
          </a:p>
          <a:p>
            <a:r>
              <a:rPr lang="en-US" dirty="0" err="1"/>
              <a:t>Entscheidend</a:t>
            </a:r>
            <a:r>
              <a:rPr lang="en-US" dirty="0"/>
              <a:t> </a:t>
            </a:r>
            <a:r>
              <a:rPr lang="en-US" dirty="0" err="1"/>
              <a:t>dafür</a:t>
            </a:r>
            <a:r>
              <a:rPr lang="en-US" dirty="0"/>
              <a:t> </a:t>
            </a:r>
            <a:r>
              <a:rPr lang="en-US" dirty="0" err="1"/>
              <a:t>ist</a:t>
            </a:r>
            <a:r>
              <a:rPr lang="en-US" dirty="0"/>
              <a:t>, </a:t>
            </a:r>
            <a:r>
              <a:rPr lang="en-US" dirty="0" err="1"/>
              <a:t>dass</a:t>
            </a:r>
            <a:r>
              <a:rPr lang="en-US" dirty="0"/>
              <a:t> </a:t>
            </a:r>
            <a:r>
              <a:rPr lang="en-US" dirty="0" err="1"/>
              <a:t>intergenerationelles</a:t>
            </a:r>
            <a:r>
              <a:rPr lang="en-US" dirty="0"/>
              <a:t> - </a:t>
            </a:r>
            <a:r>
              <a:rPr lang="en-US" dirty="0" err="1"/>
              <a:t>sprich</a:t>
            </a:r>
            <a:r>
              <a:rPr lang="en-US" dirty="0"/>
              <a:t> </a:t>
            </a:r>
            <a:r>
              <a:rPr lang="en-US" dirty="0" err="1"/>
              <a:t>altersheterogenes</a:t>
            </a:r>
            <a:r>
              <a:rPr lang="en-US" dirty="0"/>
              <a:t> - </a:t>
            </a:r>
            <a:r>
              <a:rPr lang="en-US" dirty="0" err="1"/>
              <a:t>Lehren</a:t>
            </a:r>
            <a:r>
              <a:rPr lang="en-US" dirty="0"/>
              <a:t> und </a:t>
            </a:r>
            <a:r>
              <a:rPr lang="en-US" dirty="0" err="1"/>
              <a:t>Lernen</a:t>
            </a:r>
            <a:r>
              <a:rPr lang="en-US" dirty="0"/>
              <a:t> auf </a:t>
            </a:r>
            <a:r>
              <a:rPr lang="en-US" dirty="0" err="1"/>
              <a:t>Augenhöhe</a:t>
            </a:r>
            <a:r>
              <a:rPr lang="en-US" dirty="0"/>
              <a:t>, von-, </a:t>
            </a:r>
            <a:r>
              <a:rPr lang="en-US" dirty="0" err="1"/>
              <a:t>miteinander</a:t>
            </a:r>
            <a:r>
              <a:rPr lang="en-US" dirty="0"/>
              <a:t> und </a:t>
            </a:r>
            <a:r>
              <a:rPr lang="en-US" dirty="0" err="1"/>
              <a:t>übereinander</a:t>
            </a:r>
            <a:r>
              <a:rPr lang="en-US" dirty="0"/>
              <a:t> </a:t>
            </a:r>
            <a:r>
              <a:rPr lang="en-US" dirty="0" err="1"/>
              <a:t>stattfindet</a:t>
            </a:r>
            <a:endParaRPr lang="de-DE" dirty="0" err="1"/>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17</a:t>
            </a:fld>
            <a:endParaRPr lang="de-DE"/>
          </a:p>
        </p:txBody>
      </p:sp>
    </p:spTree>
    <p:extLst>
      <p:ext uri="{BB962C8B-B14F-4D97-AF65-F5344CB8AC3E}">
        <p14:creationId xmlns:p14="http://schemas.microsoft.com/office/powerpoint/2010/main" val="717482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t>Intergenerationelles</a:t>
            </a:r>
            <a:r>
              <a:rPr lang="en-US" dirty="0"/>
              <a:t> </a:t>
            </a:r>
            <a:r>
              <a:rPr lang="en-US" dirty="0" err="1"/>
              <a:t>Lernen</a:t>
            </a:r>
            <a:r>
              <a:rPr lang="en-US" dirty="0"/>
              <a:t> hat </a:t>
            </a:r>
            <a:r>
              <a:rPr lang="en-US" dirty="0" err="1"/>
              <a:t>keinen</a:t>
            </a:r>
            <a:r>
              <a:rPr lang="en-US" dirty="0"/>
              <a:t> </a:t>
            </a:r>
            <a:r>
              <a:rPr lang="en-US" dirty="0" err="1"/>
              <a:t>genauen</a:t>
            </a:r>
            <a:r>
              <a:rPr lang="en-US" dirty="0"/>
              <a:t> </a:t>
            </a:r>
            <a:r>
              <a:rPr lang="en-US" dirty="0" err="1"/>
              <a:t>Entstehungszeitpunkt</a:t>
            </a:r>
            <a:r>
              <a:rPr lang="en-US" dirty="0"/>
              <a:t>. Es hat </a:t>
            </a:r>
            <a:r>
              <a:rPr lang="en-US" dirty="0" err="1"/>
              <a:t>sich</a:t>
            </a:r>
            <a:r>
              <a:rPr lang="en-US" dirty="0"/>
              <a:t>  </a:t>
            </a:r>
            <a:r>
              <a:rPr lang="en-US" dirty="0" err="1"/>
              <a:t>über</a:t>
            </a:r>
            <a:r>
              <a:rPr lang="en-US" dirty="0"/>
              <a:t> die </a:t>
            </a:r>
            <a:r>
              <a:rPr lang="en-US" dirty="0" err="1"/>
              <a:t>Jahrhunderte</a:t>
            </a:r>
            <a:r>
              <a:rPr lang="en-US" dirty="0"/>
              <a:t> </a:t>
            </a:r>
            <a:r>
              <a:rPr lang="en-US" dirty="0" err="1"/>
              <a:t>als</a:t>
            </a:r>
            <a:r>
              <a:rPr lang="en-US" dirty="0"/>
              <a:t> </a:t>
            </a:r>
            <a:r>
              <a:rPr lang="en-US" dirty="0" err="1"/>
              <a:t>natürliche</a:t>
            </a:r>
            <a:r>
              <a:rPr lang="en-US" dirty="0"/>
              <a:t> Form des </a:t>
            </a:r>
            <a:r>
              <a:rPr lang="en-US" dirty="0" err="1"/>
              <a:t>Wissenstransfers</a:t>
            </a:r>
            <a:r>
              <a:rPr lang="en-US" dirty="0"/>
              <a:t> </a:t>
            </a:r>
            <a:r>
              <a:rPr lang="en-US" dirty="0" err="1"/>
              <a:t>zwischen</a:t>
            </a:r>
            <a:r>
              <a:rPr lang="en-US" dirty="0"/>
              <a:t> </a:t>
            </a:r>
            <a:r>
              <a:rPr lang="en-US" dirty="0" err="1"/>
              <a:t>Generationen</a:t>
            </a:r>
            <a:r>
              <a:rPr lang="en-US" dirty="0"/>
              <a:t> </a:t>
            </a:r>
            <a:r>
              <a:rPr lang="en-US" dirty="0" err="1"/>
              <a:t>entwickelt</a:t>
            </a:r>
            <a:r>
              <a:rPr lang="en-US" dirty="0"/>
              <a:t>. In </a:t>
            </a:r>
            <a:r>
              <a:rPr lang="en-US" dirty="0" err="1"/>
              <a:t>traditionellen</a:t>
            </a:r>
            <a:r>
              <a:rPr lang="en-US" dirty="0"/>
              <a:t> </a:t>
            </a:r>
            <a:r>
              <a:rPr lang="en-US" dirty="0" err="1"/>
              <a:t>Gesellschaften</a:t>
            </a:r>
            <a:r>
              <a:rPr lang="en-US" dirty="0"/>
              <a:t> war es </a:t>
            </a:r>
            <a:r>
              <a:rPr lang="en-US" dirty="0" err="1"/>
              <a:t>üblich</a:t>
            </a:r>
            <a:r>
              <a:rPr lang="en-US" dirty="0"/>
              <a:t>, </a:t>
            </a:r>
            <a:r>
              <a:rPr lang="en-US" dirty="0" err="1"/>
              <a:t>dass</a:t>
            </a:r>
            <a:r>
              <a:rPr lang="en-US" dirty="0"/>
              <a:t> </a:t>
            </a:r>
            <a:r>
              <a:rPr lang="en-US" dirty="0" err="1"/>
              <a:t>ältere</a:t>
            </a:r>
            <a:r>
              <a:rPr lang="en-US" dirty="0"/>
              <a:t> </a:t>
            </a:r>
            <a:r>
              <a:rPr lang="en-US" dirty="0" err="1"/>
              <a:t>Generationen</a:t>
            </a:r>
            <a:r>
              <a:rPr lang="en-US" dirty="0"/>
              <a:t> </a:t>
            </a:r>
            <a:r>
              <a:rPr lang="en-US" dirty="0" err="1"/>
              <a:t>ihr</a:t>
            </a:r>
            <a:r>
              <a:rPr lang="en-US" dirty="0"/>
              <a:t> Wissen, </a:t>
            </a:r>
            <a:r>
              <a:rPr lang="en-US" dirty="0" err="1"/>
              <a:t>ihre</a:t>
            </a:r>
            <a:r>
              <a:rPr lang="en-US" dirty="0"/>
              <a:t> </a:t>
            </a:r>
            <a:r>
              <a:rPr lang="en-US" dirty="0" err="1"/>
              <a:t>Fähigkeiten</a:t>
            </a:r>
            <a:r>
              <a:rPr lang="en-US" dirty="0"/>
              <a:t> und </a:t>
            </a:r>
            <a:r>
              <a:rPr lang="en-US" dirty="0" err="1"/>
              <a:t>ihre</a:t>
            </a:r>
            <a:r>
              <a:rPr lang="en-US" dirty="0"/>
              <a:t> </a:t>
            </a:r>
            <a:r>
              <a:rPr lang="en-US" dirty="0" err="1"/>
              <a:t>Erfahrungen</a:t>
            </a:r>
            <a:r>
              <a:rPr lang="en-US" dirty="0"/>
              <a:t> an </a:t>
            </a:r>
            <a:r>
              <a:rPr lang="en-US" dirty="0" err="1"/>
              <a:t>jüngere</a:t>
            </a:r>
            <a:r>
              <a:rPr lang="en-US" dirty="0"/>
              <a:t> </a:t>
            </a:r>
            <a:r>
              <a:rPr lang="en-US" dirty="0" err="1"/>
              <a:t>weitergaben</a:t>
            </a:r>
            <a:r>
              <a:rPr lang="en-US" dirty="0"/>
              <a:t> – sei es in der Familie, in </a:t>
            </a:r>
            <a:r>
              <a:rPr lang="en-US" dirty="0" err="1"/>
              <a:t>Handwerksberufen</a:t>
            </a:r>
            <a:r>
              <a:rPr lang="en-US" dirty="0"/>
              <a:t> </a:t>
            </a:r>
            <a:r>
              <a:rPr lang="en-US" dirty="0" err="1"/>
              <a:t>oder</a:t>
            </a:r>
            <a:r>
              <a:rPr lang="en-US" dirty="0"/>
              <a:t> in der </a:t>
            </a:r>
            <a:r>
              <a:rPr lang="en-US" dirty="0" err="1"/>
              <a:t>Landwirtschaft</a:t>
            </a:r>
            <a:r>
              <a:rPr lang="en-US" dirty="0"/>
              <a:t>.</a:t>
            </a:r>
            <a:endParaRPr lang="de-DE" dirty="0"/>
          </a:p>
          <a:p>
            <a:endParaRPr lang="en-US" b="1" dirty="0"/>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18</a:t>
            </a:fld>
            <a:endParaRPr lang="de-DE"/>
          </a:p>
        </p:txBody>
      </p:sp>
    </p:spTree>
    <p:extLst>
      <p:ext uri="{BB962C8B-B14F-4D97-AF65-F5344CB8AC3E}">
        <p14:creationId xmlns:p14="http://schemas.microsoft.com/office/powerpoint/2010/main" val="2035110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ea typeface="Calibri"/>
                <a:cs typeface="Calibri"/>
              </a:rPr>
              <a:t>Dadurch</a:t>
            </a:r>
            <a:r>
              <a:rPr lang="en-US" dirty="0">
                <a:ea typeface="Calibri"/>
                <a:cs typeface="Calibri"/>
              </a:rPr>
              <a:t>, </a:t>
            </a:r>
            <a:r>
              <a:rPr lang="en-US" dirty="0" err="1">
                <a:ea typeface="Calibri"/>
                <a:cs typeface="Calibri"/>
              </a:rPr>
              <a:t>dass</a:t>
            </a:r>
            <a:r>
              <a:rPr lang="en-US" dirty="0">
                <a:ea typeface="Calibri"/>
                <a:cs typeface="Calibri"/>
              </a:rPr>
              <a:t> die </a:t>
            </a:r>
            <a:r>
              <a:rPr lang="en-US" dirty="0" err="1">
                <a:ea typeface="Calibri"/>
                <a:cs typeface="Calibri"/>
              </a:rPr>
              <a:t>Generationen</a:t>
            </a:r>
            <a:r>
              <a:rPr lang="en-US" dirty="0">
                <a:ea typeface="Calibri"/>
                <a:cs typeface="Calibri"/>
              </a:rPr>
              <a:t> immer </a:t>
            </a:r>
            <a:r>
              <a:rPr lang="en-US" dirty="0" err="1">
                <a:ea typeface="Calibri"/>
                <a:cs typeface="Calibri"/>
              </a:rPr>
              <a:t>mehr</a:t>
            </a:r>
            <a:r>
              <a:rPr lang="en-US" dirty="0">
                <a:ea typeface="Calibri"/>
                <a:cs typeface="Calibri"/>
              </a:rPr>
              <a:t> </a:t>
            </a:r>
            <a:r>
              <a:rPr lang="en-US" dirty="0" err="1">
                <a:ea typeface="Calibri"/>
                <a:cs typeface="Calibri"/>
              </a:rPr>
              <a:t>gespalten</a:t>
            </a:r>
            <a:r>
              <a:rPr lang="en-US" dirty="0">
                <a:ea typeface="Calibri"/>
                <a:cs typeface="Calibri"/>
              </a:rPr>
              <a:t> </a:t>
            </a:r>
            <a:r>
              <a:rPr lang="en-US" dirty="0" err="1">
                <a:ea typeface="Calibri"/>
                <a:cs typeface="Calibri"/>
              </a:rPr>
              <a:t>werden</a:t>
            </a:r>
            <a:r>
              <a:rPr lang="en-US" dirty="0">
                <a:ea typeface="Calibri"/>
                <a:cs typeface="Calibri"/>
              </a:rPr>
              <a:t> </a:t>
            </a:r>
            <a:r>
              <a:rPr lang="en-US" dirty="0" err="1">
                <a:ea typeface="Calibri"/>
                <a:cs typeface="Calibri"/>
              </a:rPr>
              <a:t>geht</a:t>
            </a:r>
            <a:r>
              <a:rPr lang="en-US" dirty="0">
                <a:ea typeface="Calibri"/>
                <a:cs typeface="Calibri"/>
              </a:rPr>
              <a:t> </a:t>
            </a:r>
            <a:r>
              <a:rPr lang="en-US" dirty="0" err="1">
                <a:ea typeface="Calibri"/>
                <a:cs typeface="Calibri"/>
              </a:rPr>
              <a:t>oft</a:t>
            </a:r>
            <a:r>
              <a:rPr lang="en-US" dirty="0">
                <a:ea typeface="Calibri"/>
                <a:cs typeface="Calibri"/>
              </a:rPr>
              <a:t> </a:t>
            </a:r>
            <a:r>
              <a:rPr lang="en-US" dirty="0" err="1">
                <a:ea typeface="Calibri"/>
                <a:cs typeface="Calibri"/>
              </a:rPr>
              <a:t>wertvolles</a:t>
            </a:r>
            <a:r>
              <a:rPr lang="en-US" dirty="0">
                <a:ea typeface="Calibri"/>
                <a:cs typeface="Calibri"/>
              </a:rPr>
              <a:t> Wissen </a:t>
            </a:r>
            <a:r>
              <a:rPr lang="en-US" dirty="0" err="1">
                <a:ea typeface="Calibri"/>
                <a:cs typeface="Calibri"/>
              </a:rPr>
              <a:t>verlosen</a:t>
            </a:r>
            <a:r>
              <a:rPr lang="en-US" dirty="0">
                <a:ea typeface="Calibri"/>
                <a:cs typeface="Calibri"/>
              </a:rPr>
              <a:t>. Die </a:t>
            </a:r>
            <a:r>
              <a:rPr lang="en-US" dirty="0" err="1">
                <a:ea typeface="Calibri"/>
                <a:cs typeface="Calibri"/>
              </a:rPr>
              <a:t>ältere</a:t>
            </a:r>
            <a:r>
              <a:rPr lang="en-US" dirty="0">
                <a:ea typeface="Calibri"/>
                <a:cs typeface="Calibri"/>
              </a:rPr>
              <a:t> Generation </a:t>
            </a:r>
            <a:r>
              <a:rPr lang="en-US" dirty="0" err="1">
                <a:ea typeface="Calibri"/>
                <a:cs typeface="Calibri"/>
              </a:rPr>
              <a:t>besitzt</a:t>
            </a:r>
            <a:r>
              <a:rPr lang="en-US" dirty="0">
                <a:ea typeface="Calibri"/>
                <a:cs typeface="Calibri"/>
              </a:rPr>
              <a:t> </a:t>
            </a:r>
            <a:r>
              <a:rPr lang="en-US" dirty="0" err="1">
                <a:ea typeface="Calibri"/>
                <a:cs typeface="Calibri"/>
              </a:rPr>
              <a:t>viel</a:t>
            </a:r>
            <a:r>
              <a:rPr lang="en-US" dirty="0">
                <a:ea typeface="Calibri"/>
                <a:cs typeface="Calibri"/>
              </a:rPr>
              <a:t> </a:t>
            </a:r>
            <a:r>
              <a:rPr lang="en-US" dirty="0" err="1">
                <a:ea typeface="Calibri"/>
                <a:cs typeface="Calibri"/>
              </a:rPr>
              <a:t>mehr</a:t>
            </a:r>
            <a:r>
              <a:rPr lang="en-US" dirty="0">
                <a:ea typeface="Calibri"/>
                <a:cs typeface="Calibri"/>
              </a:rPr>
              <a:t> </a:t>
            </a:r>
            <a:r>
              <a:rPr lang="en-US" dirty="0" err="1">
                <a:ea typeface="Calibri"/>
                <a:cs typeface="Calibri"/>
              </a:rPr>
              <a:t>Erfahrungswissen</a:t>
            </a:r>
            <a:r>
              <a:rPr lang="en-US" dirty="0">
                <a:ea typeface="Calibri"/>
                <a:cs typeface="Calibri"/>
              </a:rPr>
              <a:t>. Sie </a:t>
            </a:r>
            <a:r>
              <a:rPr lang="en-US" dirty="0" err="1">
                <a:ea typeface="Calibri"/>
                <a:cs typeface="Calibri"/>
              </a:rPr>
              <a:t>sind</a:t>
            </a:r>
            <a:r>
              <a:rPr lang="en-US" dirty="0">
                <a:ea typeface="Calibri"/>
                <a:cs typeface="Calibri"/>
              </a:rPr>
              <a:t> in der Lage </a:t>
            </a:r>
            <a:r>
              <a:rPr lang="en-US" dirty="0" err="1">
                <a:ea typeface="Calibri"/>
                <a:cs typeface="Calibri"/>
              </a:rPr>
              <a:t>mit</a:t>
            </a:r>
            <a:r>
              <a:rPr lang="en-US" dirty="0">
                <a:ea typeface="Calibri"/>
                <a:cs typeface="Calibri"/>
              </a:rPr>
              <a:t> </a:t>
            </a:r>
            <a:r>
              <a:rPr lang="en-US" dirty="0" err="1">
                <a:ea typeface="Calibri"/>
                <a:cs typeface="Calibri"/>
              </a:rPr>
              <a:t>Problemen</a:t>
            </a:r>
            <a:r>
              <a:rPr lang="en-US" dirty="0">
                <a:ea typeface="Calibri"/>
                <a:cs typeface="Calibri"/>
              </a:rPr>
              <a:t> </a:t>
            </a:r>
            <a:r>
              <a:rPr lang="en-US" dirty="0" err="1">
                <a:ea typeface="Calibri"/>
                <a:cs typeface="Calibri"/>
              </a:rPr>
              <a:t>besser</a:t>
            </a:r>
            <a:r>
              <a:rPr lang="en-US" dirty="0">
                <a:ea typeface="Calibri"/>
                <a:cs typeface="Calibri"/>
              </a:rPr>
              <a:t> </a:t>
            </a:r>
            <a:r>
              <a:rPr lang="en-US" dirty="0" err="1">
                <a:ea typeface="Calibri"/>
                <a:cs typeface="Calibri"/>
              </a:rPr>
              <a:t>umzugehen</a:t>
            </a:r>
            <a:r>
              <a:rPr lang="en-US" dirty="0">
                <a:ea typeface="Calibri"/>
                <a:cs typeface="Calibri"/>
              </a:rPr>
              <a:t> und </a:t>
            </a:r>
            <a:r>
              <a:rPr lang="en-US" dirty="0" err="1">
                <a:ea typeface="Calibri"/>
                <a:cs typeface="Calibri"/>
              </a:rPr>
              <a:t>bewahren</a:t>
            </a:r>
            <a:r>
              <a:rPr lang="en-US" dirty="0">
                <a:ea typeface="Calibri"/>
                <a:cs typeface="Calibri"/>
              </a:rPr>
              <a:t> </a:t>
            </a:r>
            <a:r>
              <a:rPr lang="en-US" dirty="0" err="1">
                <a:ea typeface="Calibri"/>
                <a:cs typeface="Calibri"/>
              </a:rPr>
              <a:t>meist</a:t>
            </a:r>
            <a:r>
              <a:rPr lang="en-US" dirty="0">
                <a:ea typeface="Calibri"/>
                <a:cs typeface="Calibri"/>
              </a:rPr>
              <a:t> </a:t>
            </a:r>
            <a:r>
              <a:rPr lang="en-US" dirty="0" err="1">
                <a:ea typeface="Calibri"/>
                <a:cs typeface="Calibri"/>
              </a:rPr>
              <a:t>mehr</a:t>
            </a:r>
            <a:r>
              <a:rPr lang="en-US" dirty="0">
                <a:ea typeface="Calibri"/>
                <a:cs typeface="Calibri"/>
              </a:rPr>
              <a:t> Ruhe. Die </a:t>
            </a:r>
            <a:r>
              <a:rPr lang="en-US" dirty="0" err="1">
                <a:ea typeface="Calibri"/>
                <a:cs typeface="Calibri"/>
              </a:rPr>
              <a:t>ältere</a:t>
            </a:r>
            <a:r>
              <a:rPr lang="en-US" dirty="0">
                <a:ea typeface="Calibri"/>
                <a:cs typeface="Calibri"/>
              </a:rPr>
              <a:t> Generation </a:t>
            </a:r>
            <a:r>
              <a:rPr lang="en-US" dirty="0" err="1">
                <a:ea typeface="Calibri"/>
                <a:cs typeface="Calibri"/>
              </a:rPr>
              <a:t>kennt</a:t>
            </a:r>
            <a:r>
              <a:rPr lang="en-US" dirty="0">
                <a:ea typeface="Calibri"/>
                <a:cs typeface="Calibri"/>
              </a:rPr>
              <a:t> </a:t>
            </a:r>
            <a:r>
              <a:rPr lang="en-US" dirty="0" err="1">
                <a:ea typeface="Calibri"/>
                <a:cs typeface="Calibri"/>
              </a:rPr>
              <a:t>Bräuche</a:t>
            </a:r>
            <a:r>
              <a:rPr lang="en-US" dirty="0">
                <a:ea typeface="Calibri"/>
                <a:cs typeface="Calibri"/>
              </a:rPr>
              <a:t>, die </a:t>
            </a:r>
            <a:r>
              <a:rPr lang="en-US" dirty="0" err="1">
                <a:ea typeface="Calibri"/>
                <a:cs typeface="Calibri"/>
              </a:rPr>
              <a:t>heutzutage</a:t>
            </a:r>
            <a:r>
              <a:rPr lang="en-US" dirty="0">
                <a:ea typeface="Calibri"/>
                <a:cs typeface="Calibri"/>
              </a:rPr>
              <a:t> </a:t>
            </a:r>
            <a:r>
              <a:rPr lang="en-US" dirty="0" err="1">
                <a:ea typeface="Calibri"/>
                <a:cs typeface="Calibri"/>
              </a:rPr>
              <a:t>schon</a:t>
            </a:r>
            <a:r>
              <a:rPr lang="en-US" dirty="0">
                <a:ea typeface="Calibri"/>
                <a:cs typeface="Calibri"/>
              </a:rPr>
              <a:t> fast in </a:t>
            </a:r>
            <a:r>
              <a:rPr lang="en-US" dirty="0" err="1">
                <a:ea typeface="Calibri"/>
                <a:cs typeface="Calibri"/>
              </a:rPr>
              <a:t>Vergessenheit</a:t>
            </a:r>
            <a:r>
              <a:rPr lang="en-US" dirty="0">
                <a:ea typeface="Calibri"/>
                <a:cs typeface="Calibri"/>
              </a:rPr>
              <a:t> </a:t>
            </a:r>
            <a:r>
              <a:rPr lang="en-US" dirty="0" err="1">
                <a:ea typeface="Calibri"/>
                <a:cs typeface="Calibri"/>
              </a:rPr>
              <a:t>geraten</a:t>
            </a:r>
            <a:r>
              <a:rPr lang="en-US" dirty="0">
                <a:ea typeface="Calibri"/>
                <a:cs typeface="Calibri"/>
              </a:rPr>
              <a:t> </a:t>
            </a:r>
            <a:r>
              <a:rPr lang="en-US" dirty="0" err="1">
                <a:ea typeface="Calibri"/>
                <a:cs typeface="Calibri"/>
              </a:rPr>
              <a:t>sind</a:t>
            </a:r>
            <a:r>
              <a:rPr lang="en-US" dirty="0">
                <a:ea typeface="Calibri"/>
                <a:cs typeface="Calibri"/>
              </a:rPr>
              <a:t>. </a:t>
            </a:r>
            <a:r>
              <a:rPr lang="en-US" dirty="0" err="1">
                <a:ea typeface="Calibri"/>
                <a:cs typeface="Calibri"/>
              </a:rPr>
              <a:t>Im</a:t>
            </a:r>
            <a:r>
              <a:rPr lang="en-US" dirty="0">
                <a:ea typeface="Calibri"/>
                <a:cs typeface="Calibri"/>
              </a:rPr>
              <a:t> </a:t>
            </a:r>
            <a:r>
              <a:rPr lang="en-US" dirty="0" err="1">
                <a:ea typeface="Calibri"/>
                <a:cs typeface="Calibri"/>
              </a:rPr>
              <a:t>Laufe</a:t>
            </a:r>
            <a:r>
              <a:rPr lang="en-US" dirty="0">
                <a:ea typeface="Calibri"/>
                <a:cs typeface="Calibri"/>
              </a:rPr>
              <a:t> der </a:t>
            </a:r>
            <a:r>
              <a:rPr lang="en-US" dirty="0" err="1">
                <a:ea typeface="Calibri"/>
                <a:cs typeface="Calibri"/>
              </a:rPr>
              <a:t>Jahrezehnte</a:t>
            </a:r>
            <a:r>
              <a:rPr lang="en-US" dirty="0">
                <a:ea typeface="Calibri"/>
                <a:cs typeface="Calibri"/>
              </a:rPr>
              <a:t> </a:t>
            </a:r>
            <a:r>
              <a:rPr lang="en-US" dirty="0" err="1">
                <a:ea typeface="Calibri"/>
                <a:cs typeface="Calibri"/>
              </a:rPr>
              <a:t>haben</a:t>
            </a:r>
            <a:r>
              <a:rPr lang="en-US" dirty="0">
                <a:ea typeface="Calibri"/>
                <a:cs typeface="Calibri"/>
              </a:rPr>
              <a:t> </a:t>
            </a:r>
            <a:r>
              <a:rPr lang="en-US" dirty="0" err="1">
                <a:ea typeface="Calibri"/>
                <a:cs typeface="Calibri"/>
              </a:rPr>
              <a:t>sich</a:t>
            </a:r>
            <a:r>
              <a:rPr lang="en-US" dirty="0">
                <a:ea typeface="Calibri"/>
                <a:cs typeface="Calibri"/>
              </a:rPr>
              <a:t> </a:t>
            </a:r>
            <a:r>
              <a:rPr lang="en-US" dirty="0" err="1">
                <a:ea typeface="Calibri"/>
                <a:cs typeface="Calibri"/>
              </a:rPr>
              <a:t>auch</a:t>
            </a:r>
            <a:r>
              <a:rPr lang="en-US" dirty="0">
                <a:ea typeface="Calibri"/>
                <a:cs typeface="Calibri"/>
              </a:rPr>
              <a:t> die </a:t>
            </a:r>
            <a:r>
              <a:rPr lang="en-US" dirty="0" err="1">
                <a:ea typeface="Calibri"/>
                <a:cs typeface="Calibri"/>
              </a:rPr>
              <a:t>Werte</a:t>
            </a:r>
            <a:r>
              <a:rPr lang="en-US" dirty="0">
                <a:ea typeface="Calibri"/>
                <a:cs typeface="Calibri"/>
              </a:rPr>
              <a:t> </a:t>
            </a:r>
            <a:r>
              <a:rPr lang="en-US" dirty="0" err="1"/>
              <a:t>verändert</a:t>
            </a:r>
            <a:r>
              <a:rPr lang="en-US" dirty="0">
                <a:ea typeface="Calibri"/>
                <a:cs typeface="Calibri"/>
              </a:rPr>
              <a:t>. Die </a:t>
            </a:r>
            <a:r>
              <a:rPr lang="en-US" dirty="0" err="1">
                <a:ea typeface="Calibri"/>
                <a:cs typeface="Calibri"/>
              </a:rPr>
              <a:t>ältere</a:t>
            </a:r>
            <a:r>
              <a:rPr lang="en-US" dirty="0">
                <a:ea typeface="Calibri"/>
                <a:cs typeface="Calibri"/>
              </a:rPr>
              <a:t> Generation </a:t>
            </a:r>
            <a:r>
              <a:rPr lang="en-US" dirty="0" err="1">
                <a:ea typeface="Calibri"/>
                <a:cs typeface="Calibri"/>
              </a:rPr>
              <a:t>vertritt</a:t>
            </a:r>
            <a:r>
              <a:rPr lang="en-US" dirty="0">
                <a:ea typeface="Calibri"/>
                <a:cs typeface="Calibri"/>
              </a:rPr>
              <a:t> </a:t>
            </a:r>
            <a:r>
              <a:rPr lang="en-US" dirty="0" err="1">
                <a:ea typeface="Calibri"/>
                <a:cs typeface="Calibri"/>
              </a:rPr>
              <a:t>noch</a:t>
            </a:r>
            <a:r>
              <a:rPr lang="en-US" dirty="0">
                <a:ea typeface="Calibri"/>
                <a:cs typeface="Calibri"/>
              </a:rPr>
              <a:t> </a:t>
            </a:r>
            <a:r>
              <a:rPr lang="en-US" dirty="0" err="1">
                <a:ea typeface="Calibri"/>
                <a:cs typeface="Calibri"/>
              </a:rPr>
              <a:t>ursprüngliche</a:t>
            </a:r>
            <a:r>
              <a:rPr lang="en-US" dirty="0">
                <a:ea typeface="Calibri"/>
                <a:cs typeface="Calibri"/>
              </a:rPr>
              <a:t> </a:t>
            </a:r>
            <a:r>
              <a:rPr lang="en-US" dirty="0" err="1">
                <a:ea typeface="Calibri"/>
                <a:cs typeface="Calibri"/>
              </a:rPr>
              <a:t>Werte</a:t>
            </a:r>
            <a:r>
              <a:rPr lang="en-US" dirty="0">
                <a:ea typeface="Calibri"/>
                <a:cs typeface="Calibri"/>
              </a:rPr>
              <a:t> und </a:t>
            </a:r>
            <a:r>
              <a:rPr lang="en-US" dirty="0" err="1">
                <a:ea typeface="Calibri"/>
                <a:cs typeface="Calibri"/>
              </a:rPr>
              <a:t>kann</a:t>
            </a:r>
            <a:r>
              <a:rPr lang="en-US" dirty="0">
                <a:ea typeface="Calibri"/>
                <a:cs typeface="Calibri"/>
              </a:rPr>
              <a:t> </a:t>
            </a:r>
            <a:r>
              <a:rPr lang="en-US" dirty="0" err="1">
                <a:ea typeface="Calibri"/>
                <a:cs typeface="Calibri"/>
              </a:rPr>
              <a:t>diese</a:t>
            </a:r>
            <a:r>
              <a:rPr lang="en-US" dirty="0">
                <a:ea typeface="Calibri"/>
                <a:cs typeface="Calibri"/>
              </a:rPr>
              <a:t> </a:t>
            </a:r>
            <a:r>
              <a:rPr lang="en-US" dirty="0" err="1">
                <a:ea typeface="Calibri"/>
                <a:cs typeface="Calibri"/>
              </a:rPr>
              <a:t>weitergeben</a:t>
            </a:r>
            <a:r>
              <a:rPr lang="en-US" dirty="0">
                <a:ea typeface="Calibri"/>
                <a:cs typeface="Calibri"/>
              </a:rPr>
              <a:t>. Meist </a:t>
            </a:r>
            <a:r>
              <a:rPr lang="en-US" dirty="0" err="1">
                <a:ea typeface="Calibri"/>
                <a:cs typeface="Calibri"/>
              </a:rPr>
              <a:t>kennt</a:t>
            </a:r>
            <a:r>
              <a:rPr lang="en-US" dirty="0">
                <a:ea typeface="Calibri"/>
                <a:cs typeface="Calibri"/>
              </a:rPr>
              <a:t> </a:t>
            </a:r>
            <a:r>
              <a:rPr lang="en-US" dirty="0" err="1">
                <a:ea typeface="Calibri"/>
                <a:cs typeface="Calibri"/>
              </a:rPr>
              <a:t>sich</a:t>
            </a:r>
            <a:r>
              <a:rPr lang="en-US" dirty="0">
                <a:ea typeface="Calibri"/>
                <a:cs typeface="Calibri"/>
              </a:rPr>
              <a:t> die </a:t>
            </a:r>
            <a:r>
              <a:rPr lang="en-US" dirty="0" err="1">
                <a:ea typeface="Calibri"/>
                <a:cs typeface="Calibri"/>
              </a:rPr>
              <a:t>ältere</a:t>
            </a:r>
            <a:r>
              <a:rPr lang="en-US" dirty="0">
                <a:ea typeface="Calibri"/>
                <a:cs typeface="Calibri"/>
              </a:rPr>
              <a:t> Generation </a:t>
            </a:r>
            <a:r>
              <a:rPr lang="en-US" dirty="0" err="1">
                <a:ea typeface="Calibri"/>
                <a:cs typeface="Calibri"/>
              </a:rPr>
              <a:t>mit</a:t>
            </a:r>
            <a:r>
              <a:rPr lang="en-US" dirty="0">
                <a:ea typeface="Calibri"/>
                <a:cs typeface="Calibri"/>
              </a:rPr>
              <a:t> Haus- und </a:t>
            </a:r>
            <a:r>
              <a:rPr lang="en-US" dirty="0" err="1">
                <a:ea typeface="Calibri"/>
                <a:cs typeface="Calibri"/>
              </a:rPr>
              <a:t>Gartenarbeit</a:t>
            </a:r>
            <a:r>
              <a:rPr lang="en-US" dirty="0">
                <a:ea typeface="Calibri"/>
                <a:cs typeface="Calibri"/>
              </a:rPr>
              <a:t> </a:t>
            </a:r>
            <a:r>
              <a:rPr lang="en-US" dirty="0" err="1">
                <a:ea typeface="Calibri"/>
                <a:cs typeface="Calibri"/>
              </a:rPr>
              <a:t>sehr</a:t>
            </a:r>
            <a:r>
              <a:rPr lang="en-US" dirty="0">
                <a:ea typeface="Calibri"/>
                <a:cs typeface="Calibri"/>
              </a:rPr>
              <a:t> gut </a:t>
            </a:r>
            <a:r>
              <a:rPr lang="en-US" dirty="0" err="1">
                <a:ea typeface="Calibri"/>
                <a:cs typeface="Calibri"/>
              </a:rPr>
              <a:t>aus.</a:t>
            </a:r>
          </a:p>
        </p:txBody>
      </p:sp>
      <p:sp>
        <p:nvSpPr>
          <p:cNvPr id="4" name="Foliennummernplatzhalter 3"/>
          <p:cNvSpPr>
            <a:spLocks noGrp="1"/>
          </p:cNvSpPr>
          <p:nvPr>
            <p:ph type="sldNum" sz="quarter" idx="5"/>
          </p:nvPr>
        </p:nvSpPr>
        <p:spPr/>
        <p:txBody>
          <a:bodyPr/>
          <a:lstStyle/>
          <a:p>
            <a:fld id="{D1266143-948A-48F4-93E9-B37237C5A795}" type="slidenum">
              <a:rPr lang="de-DE"/>
              <a:t>21</a:t>
            </a:fld>
            <a:endParaRPr lang="de-DE"/>
          </a:p>
        </p:txBody>
      </p:sp>
    </p:spTree>
    <p:extLst>
      <p:ext uri="{BB962C8B-B14F-4D97-AF65-F5344CB8AC3E}">
        <p14:creationId xmlns:p14="http://schemas.microsoft.com/office/powerpoint/2010/main" val="1554021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Nur, </a:t>
            </a:r>
            <a:r>
              <a:rPr lang="en-US" dirty="0" err="1">
                <a:ea typeface="Calibri"/>
                <a:cs typeface="Calibri"/>
              </a:rPr>
              <a:t>wenn</a:t>
            </a:r>
            <a:r>
              <a:rPr lang="en-US" dirty="0">
                <a:ea typeface="Calibri"/>
                <a:cs typeface="Calibri"/>
              </a:rPr>
              <a:t> </a:t>
            </a:r>
            <a:r>
              <a:rPr lang="en-US" dirty="0" err="1">
                <a:ea typeface="Calibri"/>
                <a:cs typeface="Calibri"/>
              </a:rPr>
              <a:t>wir</a:t>
            </a:r>
            <a:r>
              <a:rPr lang="en-US" dirty="0">
                <a:ea typeface="Calibri"/>
                <a:cs typeface="Calibri"/>
              </a:rPr>
              <a:t> </a:t>
            </a:r>
            <a:r>
              <a:rPr lang="en-US" dirty="0" err="1">
                <a:ea typeface="Calibri"/>
                <a:cs typeface="Calibri"/>
              </a:rPr>
              <a:t>zusammenarbeiten</a:t>
            </a:r>
            <a:r>
              <a:rPr lang="en-US" dirty="0">
                <a:ea typeface="Calibri"/>
                <a:cs typeface="Calibri"/>
              </a:rPr>
              <a:t>, </a:t>
            </a:r>
            <a:r>
              <a:rPr lang="en-US" dirty="0" err="1">
                <a:ea typeface="Calibri"/>
                <a:cs typeface="Calibri"/>
              </a:rPr>
              <a:t>schaffen</a:t>
            </a:r>
            <a:r>
              <a:rPr lang="en-US" dirty="0">
                <a:ea typeface="Calibri"/>
                <a:cs typeface="Calibri"/>
              </a:rPr>
              <a:t> </a:t>
            </a:r>
            <a:r>
              <a:rPr lang="en-US" dirty="0" err="1">
                <a:ea typeface="Calibri"/>
                <a:cs typeface="Calibri"/>
              </a:rPr>
              <a:t>wir</a:t>
            </a:r>
            <a:r>
              <a:rPr lang="en-US" dirty="0">
                <a:ea typeface="Calibri"/>
                <a:cs typeface="Calibri"/>
              </a:rPr>
              <a:t> es </a:t>
            </a:r>
            <a:r>
              <a:rPr lang="en-US" dirty="0" err="1">
                <a:ea typeface="Calibri"/>
                <a:cs typeface="Calibri"/>
              </a:rPr>
              <a:t>mehrere</a:t>
            </a:r>
            <a:r>
              <a:rPr lang="en-US" dirty="0">
                <a:ea typeface="Calibri"/>
                <a:cs typeface="Calibri"/>
              </a:rPr>
              <a:t> </a:t>
            </a:r>
            <a:r>
              <a:rPr lang="en-US" dirty="0" err="1">
                <a:ea typeface="Calibri"/>
                <a:cs typeface="Calibri"/>
              </a:rPr>
              <a:t>Generationen</a:t>
            </a:r>
            <a:r>
              <a:rPr lang="en-US" dirty="0">
                <a:ea typeface="Calibri"/>
                <a:cs typeface="Calibri"/>
              </a:rPr>
              <a:t> </a:t>
            </a:r>
            <a:r>
              <a:rPr lang="en-US" dirty="0" err="1">
                <a:ea typeface="Calibri"/>
                <a:cs typeface="Calibri"/>
              </a:rPr>
              <a:t>zu</a:t>
            </a:r>
            <a:r>
              <a:rPr lang="en-US" dirty="0">
                <a:ea typeface="Calibri"/>
                <a:cs typeface="Calibri"/>
              </a:rPr>
              <a:t> </a:t>
            </a:r>
            <a:r>
              <a:rPr lang="en-US" dirty="0" err="1">
                <a:ea typeface="Calibri"/>
                <a:cs typeface="Calibri"/>
              </a:rPr>
              <a:t>vereinen</a:t>
            </a:r>
            <a:r>
              <a:rPr lang="en-US" dirty="0">
                <a:ea typeface="Calibri"/>
                <a:cs typeface="Calibri"/>
              </a:rPr>
              <a:t>. </a:t>
            </a:r>
            <a:r>
              <a:rPr lang="en-US" dirty="0" err="1">
                <a:ea typeface="Calibri"/>
                <a:cs typeface="Calibri"/>
              </a:rPr>
              <a:t>Gerade</a:t>
            </a:r>
            <a:r>
              <a:rPr lang="en-US" dirty="0">
                <a:ea typeface="Calibri"/>
                <a:cs typeface="Calibri"/>
              </a:rPr>
              <a:t> die </a:t>
            </a:r>
            <a:r>
              <a:rPr lang="en-US" dirty="0" err="1">
                <a:ea typeface="Calibri"/>
                <a:cs typeface="Calibri"/>
              </a:rPr>
              <a:t>ältere</a:t>
            </a:r>
            <a:r>
              <a:rPr lang="en-US" dirty="0">
                <a:ea typeface="Calibri"/>
                <a:cs typeface="Calibri"/>
              </a:rPr>
              <a:t> Generation </a:t>
            </a:r>
            <a:r>
              <a:rPr lang="en-US" dirty="0" err="1">
                <a:ea typeface="Calibri"/>
                <a:cs typeface="Calibri"/>
              </a:rPr>
              <a:t>ist</a:t>
            </a:r>
            <a:r>
              <a:rPr lang="en-US" dirty="0">
                <a:ea typeface="Calibri"/>
                <a:cs typeface="Calibri"/>
              </a:rPr>
              <a:t> </a:t>
            </a:r>
            <a:r>
              <a:rPr lang="en-US" dirty="0" err="1">
                <a:ea typeface="Calibri"/>
                <a:cs typeface="Calibri"/>
              </a:rPr>
              <a:t>wichtig</a:t>
            </a:r>
            <a:r>
              <a:rPr lang="en-US" dirty="0">
                <a:ea typeface="Calibri"/>
                <a:cs typeface="Calibri"/>
              </a:rPr>
              <a:t>, um </a:t>
            </a:r>
            <a:r>
              <a:rPr lang="en-US" dirty="0" err="1">
                <a:ea typeface="Calibri"/>
                <a:cs typeface="Calibri"/>
              </a:rPr>
              <a:t>diesen</a:t>
            </a:r>
            <a:r>
              <a:rPr lang="en-US" dirty="0">
                <a:ea typeface="Calibri"/>
                <a:cs typeface="Calibri"/>
              </a:rPr>
              <a:t> </a:t>
            </a:r>
            <a:r>
              <a:rPr lang="en-US" dirty="0" err="1">
                <a:ea typeface="Calibri"/>
                <a:cs typeface="Calibri"/>
              </a:rPr>
              <a:t>Kreislauf</a:t>
            </a:r>
            <a:r>
              <a:rPr lang="en-US" dirty="0">
                <a:ea typeface="Calibri"/>
                <a:cs typeface="Calibri"/>
              </a:rPr>
              <a:t> </a:t>
            </a:r>
          </a:p>
        </p:txBody>
      </p:sp>
      <p:sp>
        <p:nvSpPr>
          <p:cNvPr id="4" name="Foliennummernplatzhalter 3"/>
          <p:cNvSpPr>
            <a:spLocks noGrp="1"/>
          </p:cNvSpPr>
          <p:nvPr>
            <p:ph type="sldNum" sz="quarter" idx="5"/>
          </p:nvPr>
        </p:nvSpPr>
        <p:spPr/>
        <p:txBody>
          <a:bodyPr/>
          <a:lstStyle/>
          <a:p>
            <a:fld id="{D1266143-948A-48F4-93E9-B37237C5A795}" type="slidenum">
              <a:rPr lang="de-DE"/>
              <a:t>22</a:t>
            </a:fld>
            <a:endParaRPr lang="de-DE"/>
          </a:p>
        </p:txBody>
      </p:sp>
    </p:spTree>
    <p:extLst>
      <p:ext uri="{BB962C8B-B14F-4D97-AF65-F5344CB8AC3E}">
        <p14:creationId xmlns:p14="http://schemas.microsoft.com/office/powerpoint/2010/main" val="11852947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err="1"/>
              <a:t>Sprechen</a:t>
            </a:r>
            <a:r>
              <a:rPr lang="en-US"/>
              <a:t> </a:t>
            </a:r>
            <a:r>
              <a:rPr lang="en-US" err="1"/>
              <a:t>wir</a:t>
            </a:r>
            <a:r>
              <a:rPr lang="en-US"/>
              <a:t> von Potenzial, so meinen wir damit, alles, was uns zur Verfügung steht, um eine Leistung zu erbringen. Dies können einerseits genetische Anlagen sein, aber auch durch Lernprozesse in Schule, Arbeit oder Freizeit, erworbene Fähigkeiten.</a:t>
            </a:r>
            <a:endParaRPr lang="de-DE"/>
          </a:p>
          <a:p>
            <a:r>
              <a:rPr lang="en-US"/>
              <a:t>Die </a:t>
            </a:r>
            <a:r>
              <a:rPr lang="en-US" err="1"/>
              <a:t>meisten</a:t>
            </a:r>
            <a:r>
              <a:rPr lang="en-US"/>
              <a:t> von uns, sind sich ihrer Qualitäten bewusst, jedoch gibt es einige derer, die unentdeckt vor sich hinschlummern und erst durch Training an die Oberfläche gelangen können.</a:t>
            </a:r>
            <a:endParaRPr lang="de-DE"/>
          </a:p>
          <a:p>
            <a:r>
              <a:rPr lang="en-US" err="1"/>
              <a:t>Nehmen</a:t>
            </a:r>
            <a:r>
              <a:rPr lang="en-US"/>
              <a:t> </a:t>
            </a:r>
            <a:r>
              <a:rPr lang="en-US" err="1"/>
              <a:t>wir</a:t>
            </a:r>
            <a:r>
              <a:rPr lang="en-US"/>
              <a:t> </a:t>
            </a:r>
            <a:r>
              <a:rPr lang="en-US" err="1"/>
              <a:t>als</a:t>
            </a:r>
            <a:r>
              <a:rPr lang="en-US"/>
              <a:t> Beispiel ein 7-jähriges Kind, das erstmals in der Schule mit einem Musikinstrument in Kontakt kommt, und sich binnen kürzester Zeit das musikalische Talent zeigt. Oder der pensionierte Buchhalter, der plötzlich sein Gespür für die Kunst entdeckt und zu malen beginnt.</a:t>
            </a:r>
            <a:endParaRPr lang="de-DE"/>
          </a:p>
          <a:p>
            <a:r>
              <a:rPr lang="en-US" b="1" err="1"/>
              <a:t>Welche</a:t>
            </a:r>
            <a:r>
              <a:rPr lang="en-US" b="1"/>
              <a:t> </a:t>
            </a:r>
            <a:r>
              <a:rPr lang="en-US" b="1" err="1"/>
              <a:t>Potenziale</a:t>
            </a:r>
            <a:r>
              <a:rPr lang="en-US" b="1"/>
              <a:t> </a:t>
            </a:r>
            <a:r>
              <a:rPr lang="en-US" b="1" err="1"/>
              <a:t>unterscheiden</a:t>
            </a:r>
            <a:r>
              <a:rPr lang="en-US" b="1"/>
              <a:t> wir?</a:t>
            </a:r>
            <a:endParaRPr lang="de-DE"/>
          </a:p>
          <a:p>
            <a:pPr marL="285750" indent="-285750">
              <a:buFont typeface="Arial"/>
              <a:buChar char="•"/>
            </a:pPr>
            <a:r>
              <a:rPr lang="en-US" err="1"/>
              <a:t>Physische</a:t>
            </a:r>
            <a:r>
              <a:rPr lang="en-US"/>
              <a:t> </a:t>
            </a:r>
            <a:r>
              <a:rPr lang="en-US" err="1"/>
              <a:t>Komponenten</a:t>
            </a:r>
            <a:r>
              <a:rPr lang="en-US"/>
              <a:t>: Kraft, Schnelligkeit, Ausdauer, Feinmotorik, etc.</a:t>
            </a:r>
            <a:endParaRPr lang="de-DE"/>
          </a:p>
          <a:p>
            <a:pPr marL="285750" indent="-285750">
              <a:buFont typeface="Arial"/>
              <a:buChar char="•"/>
            </a:pPr>
            <a:r>
              <a:rPr lang="en-US" err="1"/>
              <a:t>Sensorische</a:t>
            </a:r>
            <a:r>
              <a:rPr lang="en-US"/>
              <a:t> </a:t>
            </a:r>
            <a:r>
              <a:rPr lang="en-US" err="1"/>
              <a:t>Komponenten</a:t>
            </a:r>
            <a:r>
              <a:rPr lang="en-US"/>
              <a:t>: </a:t>
            </a:r>
            <a:r>
              <a:rPr lang="en-US" err="1"/>
              <a:t>visuelles</a:t>
            </a:r>
            <a:r>
              <a:rPr lang="en-US"/>
              <a:t>, auditives, olfaktorisches, gustatorisches, kinästhetisches und sensomotorisches Potenzial</a:t>
            </a:r>
            <a:endParaRPr lang="de-DE"/>
          </a:p>
          <a:p>
            <a:pPr marL="285750" indent="-285750">
              <a:buFont typeface="Arial"/>
              <a:buChar char="•"/>
            </a:pPr>
            <a:r>
              <a:rPr lang="en-US" dirty="0" err="1"/>
              <a:t>Technische</a:t>
            </a:r>
            <a:r>
              <a:rPr lang="en-US" dirty="0"/>
              <a:t> </a:t>
            </a:r>
            <a:r>
              <a:rPr lang="en-US" dirty="0" err="1"/>
              <a:t>Komponenten</a:t>
            </a:r>
            <a:r>
              <a:rPr lang="en-US" dirty="0"/>
              <a:t>: </a:t>
            </a:r>
            <a:r>
              <a:rPr lang="en-US" dirty="0" err="1"/>
              <a:t>handwerkliche</a:t>
            </a:r>
            <a:r>
              <a:rPr lang="en-US" dirty="0"/>
              <a:t>, </a:t>
            </a:r>
            <a:r>
              <a:rPr lang="en-US" dirty="0" err="1"/>
              <a:t>künstlerische</a:t>
            </a:r>
            <a:r>
              <a:rPr lang="en-US" dirty="0"/>
              <a:t>, </a:t>
            </a:r>
            <a:r>
              <a:rPr lang="en-US" dirty="0" err="1"/>
              <a:t>sportliche</a:t>
            </a:r>
            <a:r>
              <a:rPr lang="en-US" dirty="0"/>
              <a:t>, </a:t>
            </a:r>
            <a:r>
              <a:rPr lang="en-US" dirty="0" err="1"/>
              <a:t>musikalische</a:t>
            </a:r>
            <a:r>
              <a:rPr lang="en-US" dirty="0"/>
              <a:t> </a:t>
            </a:r>
            <a:r>
              <a:rPr lang="en-US" dirty="0" err="1"/>
              <a:t>Begabung</a:t>
            </a:r>
            <a:endParaRPr lang="de-DE" dirty="0" err="1"/>
          </a:p>
          <a:p>
            <a:pPr marL="285750" indent="-285750">
              <a:buFont typeface="Arial"/>
              <a:buChar char="•"/>
            </a:pPr>
            <a:r>
              <a:rPr lang="en-US" dirty="0" err="1"/>
              <a:t>Psychische</a:t>
            </a:r>
            <a:r>
              <a:rPr lang="en-US" dirty="0"/>
              <a:t> </a:t>
            </a:r>
            <a:r>
              <a:rPr lang="en-US" dirty="0" err="1"/>
              <a:t>Komponenten</a:t>
            </a:r>
            <a:r>
              <a:rPr lang="en-US" dirty="0"/>
              <a:t>: Motivation, </a:t>
            </a:r>
            <a:r>
              <a:rPr lang="en-US" dirty="0" err="1"/>
              <a:t>Fleiß</a:t>
            </a:r>
            <a:r>
              <a:rPr lang="en-US" dirty="0"/>
              <a:t>, </a:t>
            </a:r>
            <a:r>
              <a:rPr lang="en-US" dirty="0" err="1"/>
              <a:t>Frustrationstoleranz</a:t>
            </a:r>
            <a:r>
              <a:rPr lang="en-US" dirty="0"/>
              <a:t>, </a:t>
            </a:r>
            <a:r>
              <a:rPr lang="en-US" dirty="0" err="1"/>
              <a:t>Konzentrationsfähigkeit</a:t>
            </a:r>
            <a:r>
              <a:rPr lang="en-US" dirty="0"/>
              <a:t>, etc. </a:t>
            </a:r>
            <a:endParaRPr lang="de-DE" dirty="0"/>
          </a:p>
          <a:p>
            <a:pPr marL="285750" indent="-285750">
              <a:buFont typeface="Arial"/>
              <a:buChar char="•"/>
            </a:pPr>
            <a:r>
              <a:rPr lang="en-US" dirty="0" err="1"/>
              <a:t>Intellektuelle</a:t>
            </a:r>
            <a:r>
              <a:rPr lang="en-US" dirty="0"/>
              <a:t> </a:t>
            </a:r>
            <a:r>
              <a:rPr lang="en-US" dirty="0" err="1"/>
              <a:t>Komponenten</a:t>
            </a:r>
            <a:r>
              <a:rPr lang="en-US" dirty="0"/>
              <a:t>: </a:t>
            </a:r>
            <a:r>
              <a:rPr lang="en-US" dirty="0" err="1"/>
              <a:t>Kombinationsgabe</a:t>
            </a:r>
            <a:r>
              <a:rPr lang="en-US" dirty="0"/>
              <a:t>, Urteilsvermögen, </a:t>
            </a:r>
            <a:r>
              <a:rPr lang="en-US" dirty="0" err="1"/>
              <a:t>Kreativität</a:t>
            </a:r>
            <a:r>
              <a:rPr lang="en-US" dirty="0"/>
              <a:t>, Intuition, </a:t>
            </a:r>
            <a:r>
              <a:rPr lang="en-US" dirty="0" err="1"/>
              <a:t>Intelligenz</a:t>
            </a:r>
            <a:r>
              <a:rPr lang="en-US" dirty="0"/>
              <a:t>, </a:t>
            </a:r>
            <a:r>
              <a:rPr lang="en-US" dirty="0" err="1"/>
              <a:t>Abstraktionsvermögen</a:t>
            </a:r>
            <a:r>
              <a:rPr lang="en-US" dirty="0"/>
              <a:t>, etc.</a:t>
            </a:r>
            <a:endParaRPr lang="de-DE" dirty="0"/>
          </a:p>
          <a:p>
            <a:pPr marL="285750" indent="-285750">
              <a:buFont typeface="Arial"/>
              <a:buChar char="•"/>
            </a:pPr>
            <a:r>
              <a:rPr lang="en-US" dirty="0"/>
              <a:t>Volitive </a:t>
            </a:r>
            <a:r>
              <a:rPr lang="en-US" dirty="0" err="1"/>
              <a:t>Komponenten</a:t>
            </a:r>
            <a:r>
              <a:rPr lang="en-US" dirty="0"/>
              <a:t>: </a:t>
            </a:r>
            <a:r>
              <a:rPr lang="en-US" dirty="0" err="1"/>
              <a:t>Willensstärke</a:t>
            </a:r>
            <a:r>
              <a:rPr lang="en-US" dirty="0"/>
              <a:t>, </a:t>
            </a:r>
            <a:r>
              <a:rPr lang="en-US" dirty="0" err="1"/>
              <a:t>Leidensfähigkeit</a:t>
            </a:r>
            <a:r>
              <a:rPr lang="en-US" dirty="0"/>
              <a:t>, </a:t>
            </a:r>
            <a:r>
              <a:rPr lang="en-US" dirty="0" err="1"/>
              <a:t>Zielstrebigkeit</a:t>
            </a:r>
            <a:r>
              <a:rPr lang="en-US" dirty="0"/>
              <a:t>, </a:t>
            </a:r>
            <a:r>
              <a:rPr lang="en-US" dirty="0" err="1"/>
              <a:t>Durchsetzungskraft</a:t>
            </a:r>
            <a:r>
              <a:rPr lang="en-US" dirty="0"/>
              <a:t>, etc.</a:t>
            </a:r>
            <a:endParaRPr lang="de-DE" dirty="0"/>
          </a:p>
          <a:p>
            <a:pPr marL="285750" indent="-285750">
              <a:buFont typeface="Arial"/>
              <a:buChar char="•"/>
            </a:pPr>
            <a:r>
              <a:rPr lang="en-US" dirty="0" err="1"/>
              <a:t>Emotionale</a:t>
            </a:r>
            <a:r>
              <a:rPr lang="en-US" dirty="0"/>
              <a:t> </a:t>
            </a:r>
            <a:r>
              <a:rPr lang="en-US" dirty="0" err="1"/>
              <a:t>Komponenten</a:t>
            </a:r>
            <a:r>
              <a:rPr lang="en-US" dirty="0"/>
              <a:t>: </a:t>
            </a:r>
            <a:r>
              <a:rPr lang="en-US" dirty="0" err="1"/>
              <a:t>Sensibilität</a:t>
            </a:r>
            <a:r>
              <a:rPr lang="en-US" dirty="0"/>
              <a:t>, </a:t>
            </a:r>
            <a:r>
              <a:rPr lang="en-US" dirty="0" err="1"/>
              <a:t>Empathie</a:t>
            </a:r>
            <a:r>
              <a:rPr lang="en-US" dirty="0"/>
              <a:t>, </a:t>
            </a:r>
            <a:r>
              <a:rPr lang="en-US" dirty="0" err="1"/>
              <a:t>Begeisterungsfähigkeit</a:t>
            </a:r>
            <a:r>
              <a:rPr lang="en-US" dirty="0"/>
              <a:t>, etc.</a:t>
            </a:r>
            <a:endParaRPr lang="de-DE" dirty="0"/>
          </a:p>
          <a:p>
            <a:pPr marL="285750" indent="-285750">
              <a:buFont typeface="Arial"/>
              <a:buChar char="•"/>
            </a:pPr>
            <a:r>
              <a:rPr lang="en-US" dirty="0" err="1"/>
              <a:t>Sittlich</a:t>
            </a:r>
            <a:r>
              <a:rPr lang="en-US" dirty="0"/>
              <a:t>/</a:t>
            </a:r>
            <a:r>
              <a:rPr lang="en-US" dirty="0" err="1"/>
              <a:t>moralische</a:t>
            </a:r>
            <a:r>
              <a:rPr lang="en-US" dirty="0"/>
              <a:t> </a:t>
            </a:r>
            <a:r>
              <a:rPr lang="en-US" dirty="0" err="1"/>
              <a:t>Komponenten</a:t>
            </a:r>
            <a:r>
              <a:rPr lang="en-US" dirty="0"/>
              <a:t>: </a:t>
            </a:r>
            <a:r>
              <a:rPr lang="en-US" dirty="0" err="1"/>
              <a:t>Wahrheitsliebe</a:t>
            </a:r>
            <a:r>
              <a:rPr lang="en-US" dirty="0"/>
              <a:t>, </a:t>
            </a:r>
            <a:r>
              <a:rPr lang="en-US" dirty="0" err="1"/>
              <a:t>Gerechtigkeitssinn</a:t>
            </a:r>
            <a:r>
              <a:rPr lang="en-US" dirty="0"/>
              <a:t>, </a:t>
            </a:r>
            <a:r>
              <a:rPr lang="en-US" dirty="0" err="1"/>
              <a:t>Toleranz</a:t>
            </a:r>
            <a:r>
              <a:rPr lang="en-US" dirty="0"/>
              <a:t>, </a:t>
            </a:r>
            <a:r>
              <a:rPr lang="en-US" dirty="0" err="1"/>
              <a:t>Solidarität</a:t>
            </a:r>
            <a:r>
              <a:rPr lang="en-US" dirty="0"/>
              <a:t>, </a:t>
            </a:r>
            <a:r>
              <a:rPr lang="en-US" dirty="0" err="1"/>
              <a:t>Verantwortungsbewusstsein</a:t>
            </a:r>
            <a:r>
              <a:rPr lang="en-US" dirty="0"/>
              <a:t>, etc. </a:t>
            </a:r>
            <a:endParaRPr lang="de-DE" dirty="0"/>
          </a:p>
          <a:p>
            <a:pPr marL="285750" indent="-285750">
              <a:buFont typeface="Arial"/>
              <a:buChar char="•"/>
            </a:pPr>
            <a:endParaRPr lang="en-US" dirty="0">
              <a:ea typeface="Calibri"/>
              <a:cs typeface="Calibri"/>
            </a:endParaRPr>
          </a:p>
          <a:p>
            <a:r>
              <a:rPr lang="de-AT" u="sng"/>
              <a:t>Ergänzend zur wissenschaftlichen Definition von Potenzialen kommt die subjektive Wahrnehmung der eigenen Leistungsfähigkeit und derer Ausprägung.</a:t>
            </a:r>
            <a:endParaRPr lang="de-DE"/>
          </a:p>
          <a:p>
            <a:pPr marL="171450" indent="-171450" algn="just">
              <a:buFont typeface="Symbol"/>
              <a:buChar char="•"/>
            </a:pPr>
            <a:r>
              <a:rPr lang="de-AT" u="sng"/>
              <a:t>Gewissenhaftigkeit: jene Menschen, die Ordnung lieben, pflichtbewusst agieren, Führung und Verantwortung übernehmen.</a:t>
            </a:r>
            <a:endParaRPr lang="de-DE"/>
          </a:p>
          <a:p>
            <a:pPr algn="just"/>
            <a:r>
              <a:rPr lang="de-AT" u="sng" dirty="0"/>
              <a:t>Belastbarkeit und Zuverlässigkeit: Jene Menschen die ihre Termine einhalten und denen es Freude bereitet anderen zu helfen.</a:t>
            </a:r>
            <a:endParaRPr lang="de-DE" dirty="0"/>
          </a:p>
          <a:p>
            <a:pPr algn="just"/>
            <a:r>
              <a:rPr lang="de-AT" u="sng" dirty="0"/>
              <a:t>Teamfähigkeit: Menschen die gerne Teil eines Teams sind.</a:t>
            </a:r>
            <a:endParaRPr lang="de-DE" dirty="0"/>
          </a:p>
          <a:p>
            <a:endParaRPr lang="en-US" dirty="0">
              <a:ea typeface="Calibri"/>
              <a:cs typeface="Calibri"/>
            </a:endParaRPr>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25</a:t>
            </a:fld>
            <a:endParaRPr lang="de-DE"/>
          </a:p>
        </p:txBody>
      </p:sp>
    </p:spTree>
    <p:extLst>
      <p:ext uri="{BB962C8B-B14F-4D97-AF65-F5344CB8AC3E}">
        <p14:creationId xmlns:p14="http://schemas.microsoft.com/office/powerpoint/2010/main" val="31879694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ea typeface="Calibri"/>
                <a:cs typeface="Calibri"/>
              </a:rPr>
              <a:t>Im</a:t>
            </a:r>
            <a:r>
              <a:rPr lang="en-US" dirty="0">
                <a:ea typeface="Calibri"/>
                <a:cs typeface="Calibri"/>
              </a:rPr>
              <a:t> Raum </a:t>
            </a:r>
            <a:r>
              <a:rPr lang="en-US" dirty="0" err="1">
                <a:ea typeface="Calibri"/>
                <a:cs typeface="Calibri"/>
              </a:rPr>
              <a:t>werden</a:t>
            </a:r>
            <a:r>
              <a:rPr lang="en-US" dirty="0">
                <a:ea typeface="Calibri"/>
                <a:cs typeface="Calibri"/>
              </a:rPr>
              <a:t> die </a:t>
            </a:r>
            <a:r>
              <a:rPr lang="en-US" dirty="0" err="1">
                <a:ea typeface="Calibri"/>
                <a:cs typeface="Calibri"/>
              </a:rPr>
              <a:t>drei</a:t>
            </a:r>
            <a:r>
              <a:rPr lang="en-US" dirty="0">
                <a:ea typeface="Calibri"/>
                <a:cs typeface="Calibri"/>
              </a:rPr>
              <a:t> Handouts der </a:t>
            </a:r>
            <a:r>
              <a:rPr lang="en-US" dirty="0" err="1">
                <a:ea typeface="Calibri"/>
                <a:cs typeface="Calibri"/>
              </a:rPr>
              <a:t>Aufstellungsrunde</a:t>
            </a:r>
            <a:r>
              <a:rPr lang="en-US" dirty="0">
                <a:ea typeface="Calibri"/>
                <a:cs typeface="Calibri"/>
              </a:rPr>
              <a:t> </a:t>
            </a:r>
            <a:r>
              <a:rPr lang="en-US" dirty="0" err="1">
                <a:ea typeface="Calibri"/>
                <a:cs typeface="Calibri"/>
              </a:rPr>
              <a:t>mit</a:t>
            </a:r>
            <a:r>
              <a:rPr lang="en-US" dirty="0">
                <a:ea typeface="Calibri"/>
                <a:cs typeface="Calibri"/>
              </a:rPr>
              <a:t> den </a:t>
            </a:r>
            <a:r>
              <a:rPr lang="en-US" dirty="0" err="1">
                <a:ea typeface="Calibri"/>
                <a:cs typeface="Calibri"/>
              </a:rPr>
              <a:t>Aufschriften</a:t>
            </a:r>
            <a:r>
              <a:rPr lang="en-US" dirty="0">
                <a:ea typeface="Calibri"/>
                <a:cs typeface="Calibri"/>
              </a:rPr>
              <a:t> "</a:t>
            </a:r>
            <a:r>
              <a:rPr lang="en-US" dirty="0" err="1">
                <a:ea typeface="Calibri"/>
                <a:cs typeface="Calibri"/>
              </a:rPr>
              <a:t>stimme</a:t>
            </a:r>
            <a:r>
              <a:rPr lang="en-US" dirty="0">
                <a:ea typeface="Calibri"/>
                <a:cs typeface="Calibri"/>
              </a:rPr>
              <a:t> </a:t>
            </a:r>
            <a:r>
              <a:rPr lang="en-US" dirty="0" err="1">
                <a:ea typeface="Calibri"/>
                <a:cs typeface="Calibri"/>
              </a:rPr>
              <a:t>voll</a:t>
            </a:r>
            <a:r>
              <a:rPr lang="en-US" dirty="0">
                <a:ea typeface="Calibri"/>
                <a:cs typeface="Calibri"/>
              </a:rPr>
              <a:t> </a:t>
            </a:r>
            <a:r>
              <a:rPr lang="en-US" dirty="0" err="1">
                <a:ea typeface="Calibri"/>
                <a:cs typeface="Calibri"/>
              </a:rPr>
              <a:t>zu</a:t>
            </a:r>
            <a:r>
              <a:rPr lang="en-US" dirty="0">
                <a:ea typeface="Calibri"/>
                <a:cs typeface="Calibri"/>
              </a:rPr>
              <a:t>", "</a:t>
            </a:r>
            <a:r>
              <a:rPr lang="en-US" dirty="0" err="1">
                <a:ea typeface="Calibri"/>
                <a:cs typeface="Calibri"/>
              </a:rPr>
              <a:t>stimme</a:t>
            </a:r>
            <a:r>
              <a:rPr lang="en-US" dirty="0">
                <a:ea typeface="Calibri"/>
                <a:cs typeface="Calibri"/>
              </a:rPr>
              <a:t> </a:t>
            </a:r>
            <a:r>
              <a:rPr lang="en-US" dirty="0" err="1">
                <a:ea typeface="Calibri"/>
                <a:cs typeface="Calibri"/>
              </a:rPr>
              <a:t>teilweise</a:t>
            </a:r>
            <a:r>
              <a:rPr lang="en-US" dirty="0">
                <a:ea typeface="Calibri"/>
                <a:cs typeface="Calibri"/>
              </a:rPr>
              <a:t> </a:t>
            </a:r>
            <a:r>
              <a:rPr lang="en-US" dirty="0" err="1">
                <a:ea typeface="Calibri"/>
                <a:cs typeface="Calibri"/>
              </a:rPr>
              <a:t>zu</a:t>
            </a:r>
            <a:r>
              <a:rPr lang="en-US" dirty="0">
                <a:ea typeface="Calibri"/>
                <a:cs typeface="Calibri"/>
              </a:rPr>
              <a:t>" und "</a:t>
            </a:r>
            <a:r>
              <a:rPr lang="en-US" dirty="0" err="1">
                <a:ea typeface="Calibri"/>
                <a:cs typeface="Calibri"/>
              </a:rPr>
              <a:t>stimme</a:t>
            </a:r>
            <a:r>
              <a:rPr lang="en-US" dirty="0">
                <a:ea typeface="Calibri"/>
                <a:cs typeface="Calibri"/>
              </a:rPr>
              <a:t> gar </a:t>
            </a:r>
            <a:r>
              <a:rPr lang="en-US" dirty="0" err="1">
                <a:ea typeface="Calibri"/>
                <a:cs typeface="Calibri"/>
              </a:rPr>
              <a:t>nicht</a:t>
            </a:r>
            <a:r>
              <a:rPr lang="en-US" dirty="0">
                <a:ea typeface="Calibri"/>
                <a:cs typeface="Calibri"/>
              </a:rPr>
              <a:t> </a:t>
            </a:r>
            <a:r>
              <a:rPr lang="en-US" dirty="0" err="1">
                <a:ea typeface="Calibri"/>
                <a:cs typeface="Calibri"/>
              </a:rPr>
              <a:t>zu</a:t>
            </a:r>
            <a:r>
              <a:rPr lang="en-US" dirty="0">
                <a:ea typeface="Calibri"/>
                <a:cs typeface="Calibri"/>
              </a:rPr>
              <a:t>" </a:t>
            </a:r>
            <a:r>
              <a:rPr lang="en-US" dirty="0" err="1">
                <a:ea typeface="Calibri"/>
                <a:cs typeface="Calibri"/>
              </a:rPr>
              <a:t>verteilt</a:t>
            </a:r>
            <a:r>
              <a:rPr lang="en-US" dirty="0">
                <a:ea typeface="Calibri"/>
                <a:cs typeface="Calibri"/>
              </a:rPr>
              <a:t>. Die </a:t>
            </a:r>
            <a:r>
              <a:rPr lang="en-US" dirty="0" err="1">
                <a:ea typeface="Calibri"/>
                <a:cs typeface="Calibri"/>
              </a:rPr>
              <a:t>Teilnehmenden</a:t>
            </a:r>
            <a:r>
              <a:rPr lang="en-US" dirty="0">
                <a:ea typeface="Calibri"/>
                <a:cs typeface="Calibri"/>
              </a:rPr>
              <a:t> </a:t>
            </a:r>
            <a:r>
              <a:rPr lang="en-US" dirty="0" err="1">
                <a:ea typeface="Calibri"/>
                <a:cs typeface="Calibri"/>
              </a:rPr>
              <a:t>bekommen</a:t>
            </a:r>
            <a:r>
              <a:rPr lang="en-US" dirty="0">
                <a:ea typeface="Calibri"/>
                <a:cs typeface="Calibri"/>
              </a:rPr>
              <a:t> </a:t>
            </a:r>
            <a:r>
              <a:rPr lang="en-US" dirty="0" err="1">
                <a:ea typeface="Calibri"/>
                <a:cs typeface="Calibri"/>
              </a:rPr>
              <a:t>Aussagen</a:t>
            </a:r>
            <a:r>
              <a:rPr lang="en-US" dirty="0">
                <a:ea typeface="Calibri"/>
                <a:cs typeface="Calibri"/>
              </a:rPr>
              <a:t> (</a:t>
            </a:r>
            <a:r>
              <a:rPr lang="en-US" dirty="0" err="1">
                <a:ea typeface="Calibri"/>
                <a:cs typeface="Calibri"/>
              </a:rPr>
              <a:t>nächste</a:t>
            </a:r>
            <a:r>
              <a:rPr lang="en-US" dirty="0">
                <a:ea typeface="Calibri"/>
                <a:cs typeface="Calibri"/>
              </a:rPr>
              <a:t> Power-Point-Folie) und </a:t>
            </a:r>
            <a:r>
              <a:rPr lang="en-US" dirty="0" err="1">
                <a:ea typeface="Calibri"/>
                <a:cs typeface="Calibri"/>
              </a:rPr>
              <a:t>müssen</a:t>
            </a:r>
            <a:r>
              <a:rPr lang="en-US" dirty="0">
                <a:ea typeface="Calibri"/>
                <a:cs typeface="Calibri"/>
              </a:rPr>
              <a:t> </a:t>
            </a:r>
            <a:r>
              <a:rPr lang="en-US" dirty="0" err="1">
                <a:ea typeface="Calibri"/>
                <a:cs typeface="Calibri"/>
              </a:rPr>
              <a:t>entscheiden</a:t>
            </a:r>
            <a:r>
              <a:rPr lang="en-US" dirty="0">
                <a:ea typeface="Calibri"/>
                <a:cs typeface="Calibri"/>
              </a:rPr>
              <a:t>, </a:t>
            </a:r>
            <a:r>
              <a:rPr lang="en-US" dirty="0" err="1">
                <a:ea typeface="Calibri"/>
                <a:cs typeface="Calibri"/>
              </a:rPr>
              <a:t>ob</a:t>
            </a:r>
            <a:r>
              <a:rPr lang="en-US" dirty="0">
                <a:ea typeface="Calibri"/>
                <a:cs typeface="Calibri"/>
              </a:rPr>
              <a:t> </a:t>
            </a:r>
            <a:r>
              <a:rPr lang="en-US" dirty="0" err="1">
                <a:ea typeface="Calibri"/>
                <a:cs typeface="Calibri"/>
              </a:rPr>
              <a:t>sie</a:t>
            </a:r>
            <a:r>
              <a:rPr lang="en-US" dirty="0">
                <a:ea typeface="Calibri"/>
                <a:cs typeface="Calibri"/>
              </a:rPr>
              <a:t> </a:t>
            </a:r>
            <a:r>
              <a:rPr lang="en-US" dirty="0" err="1">
                <a:ea typeface="Calibri"/>
                <a:cs typeface="Calibri"/>
              </a:rPr>
              <a:t>diesen</a:t>
            </a:r>
            <a:r>
              <a:rPr lang="en-US" dirty="0">
                <a:ea typeface="Calibri"/>
                <a:cs typeface="Calibri"/>
              </a:rPr>
              <a:t> </a:t>
            </a:r>
            <a:r>
              <a:rPr lang="en-US" dirty="0" err="1">
                <a:ea typeface="Calibri"/>
                <a:cs typeface="Calibri"/>
              </a:rPr>
              <a:t>Aussagen</a:t>
            </a:r>
            <a:r>
              <a:rPr lang="en-US" dirty="0">
                <a:ea typeface="Calibri"/>
                <a:cs typeface="Calibri"/>
              </a:rPr>
              <a:t> </a:t>
            </a:r>
            <a:r>
              <a:rPr lang="en-US" dirty="0" err="1">
                <a:ea typeface="Calibri"/>
                <a:cs typeface="Calibri"/>
              </a:rPr>
              <a:t>voll</a:t>
            </a:r>
            <a:r>
              <a:rPr lang="en-US" dirty="0">
                <a:ea typeface="Calibri"/>
                <a:cs typeface="Calibri"/>
              </a:rPr>
              <a:t>, </a:t>
            </a:r>
            <a:r>
              <a:rPr lang="en-US" dirty="0" err="1">
                <a:ea typeface="Calibri"/>
                <a:cs typeface="Calibri"/>
              </a:rPr>
              <a:t>teilweise</a:t>
            </a:r>
            <a:r>
              <a:rPr lang="en-US" dirty="0">
                <a:ea typeface="Calibri"/>
                <a:cs typeface="Calibri"/>
              </a:rPr>
              <a:t> </a:t>
            </a:r>
            <a:r>
              <a:rPr lang="en-US" dirty="0" err="1">
                <a:ea typeface="Calibri"/>
                <a:cs typeface="Calibri"/>
              </a:rPr>
              <a:t>oder</a:t>
            </a:r>
            <a:r>
              <a:rPr lang="en-US" dirty="0">
                <a:ea typeface="Calibri"/>
                <a:cs typeface="Calibri"/>
              </a:rPr>
              <a:t> gar </a:t>
            </a:r>
            <a:r>
              <a:rPr lang="en-US" dirty="0" err="1">
                <a:ea typeface="Calibri"/>
                <a:cs typeface="Calibri"/>
              </a:rPr>
              <a:t>nicht</a:t>
            </a:r>
            <a:r>
              <a:rPr lang="en-US" dirty="0">
                <a:ea typeface="Calibri"/>
                <a:cs typeface="Calibri"/>
              </a:rPr>
              <a:t> </a:t>
            </a:r>
            <a:r>
              <a:rPr lang="en-US" dirty="0" err="1">
                <a:ea typeface="Calibri"/>
                <a:cs typeface="Calibri"/>
              </a:rPr>
              <a:t>zu</a:t>
            </a:r>
            <a:r>
              <a:rPr lang="en-US" dirty="0">
                <a:ea typeface="Calibri"/>
                <a:cs typeface="Calibri"/>
              </a:rPr>
              <a:t> </a:t>
            </a:r>
            <a:r>
              <a:rPr lang="en-US" dirty="0" err="1">
                <a:ea typeface="Calibri"/>
                <a:cs typeface="Calibri"/>
              </a:rPr>
              <a:t>stimmen</a:t>
            </a:r>
            <a:r>
              <a:rPr lang="en-US" dirty="0">
                <a:ea typeface="Calibri"/>
                <a:cs typeface="Calibri"/>
              </a:rPr>
              <a:t>. </a:t>
            </a:r>
            <a:r>
              <a:rPr lang="en-US" dirty="0" err="1">
                <a:ea typeface="Calibri"/>
                <a:cs typeface="Calibri"/>
              </a:rPr>
              <a:t>Anschließend</a:t>
            </a:r>
            <a:r>
              <a:rPr lang="en-US" dirty="0">
                <a:ea typeface="Calibri"/>
                <a:cs typeface="Calibri"/>
              </a:rPr>
              <a:t> </a:t>
            </a:r>
            <a:r>
              <a:rPr lang="en-US" dirty="0" err="1">
                <a:ea typeface="Calibri"/>
                <a:cs typeface="Calibri"/>
              </a:rPr>
              <a:t>findet</a:t>
            </a:r>
            <a:r>
              <a:rPr lang="en-US" dirty="0">
                <a:ea typeface="Calibri"/>
                <a:cs typeface="Calibri"/>
              </a:rPr>
              <a:t> </a:t>
            </a:r>
            <a:r>
              <a:rPr lang="en-US" dirty="0" err="1">
                <a:ea typeface="Calibri"/>
                <a:cs typeface="Calibri"/>
              </a:rPr>
              <a:t>eine</a:t>
            </a:r>
            <a:r>
              <a:rPr lang="en-US" dirty="0">
                <a:ea typeface="Calibri"/>
                <a:cs typeface="Calibri"/>
              </a:rPr>
              <a:t> </a:t>
            </a:r>
            <a:r>
              <a:rPr lang="en-US" dirty="0" err="1">
                <a:ea typeface="Calibri"/>
                <a:cs typeface="Calibri"/>
              </a:rPr>
              <a:t>Diskussion</a:t>
            </a:r>
            <a:r>
              <a:rPr lang="en-US" dirty="0">
                <a:ea typeface="Calibri"/>
                <a:cs typeface="Calibri"/>
              </a:rPr>
              <a:t> </a:t>
            </a:r>
            <a:r>
              <a:rPr lang="en-US" dirty="0" err="1">
                <a:ea typeface="Calibri"/>
                <a:cs typeface="Calibri"/>
              </a:rPr>
              <a:t>statt</a:t>
            </a:r>
            <a:r>
              <a:rPr lang="en-US" dirty="0">
                <a:ea typeface="Calibri"/>
                <a:cs typeface="Calibri"/>
              </a:rPr>
              <a:t>.</a:t>
            </a:r>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26</a:t>
            </a:fld>
            <a:endParaRPr lang="de-DE"/>
          </a:p>
        </p:txBody>
      </p:sp>
    </p:spTree>
    <p:extLst>
      <p:ext uri="{BB962C8B-B14F-4D97-AF65-F5344CB8AC3E}">
        <p14:creationId xmlns:p14="http://schemas.microsoft.com/office/powerpoint/2010/main" val="2769266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err="1"/>
              <a:t>Pünktlichkeit</a:t>
            </a:r>
            <a:r>
              <a:rPr lang="en-US" dirty="0"/>
              <a:t> war </a:t>
            </a:r>
            <a:r>
              <a:rPr lang="en-US" err="1"/>
              <a:t>lange</a:t>
            </a:r>
            <a:r>
              <a:rPr lang="en-US"/>
              <a:t> Zeit </a:t>
            </a:r>
            <a:r>
              <a:rPr lang="en-US" err="1"/>
              <a:t>eine</a:t>
            </a:r>
            <a:r>
              <a:rPr lang="en-US"/>
              <a:t> der </a:t>
            </a:r>
            <a:r>
              <a:rPr lang="en-US" err="1"/>
              <a:t>wichtigsten</a:t>
            </a:r>
            <a:r>
              <a:rPr lang="en-US"/>
              <a:t> </a:t>
            </a:r>
            <a:r>
              <a:rPr lang="en-US" err="1"/>
              <a:t>gesellschaftlichen</a:t>
            </a:r>
            <a:r>
              <a:rPr lang="en-US"/>
              <a:t> </a:t>
            </a:r>
            <a:r>
              <a:rPr lang="en-US" err="1"/>
              <a:t>Tugenden</a:t>
            </a:r>
            <a:r>
              <a:rPr lang="en-US"/>
              <a:t>. </a:t>
            </a:r>
            <a:r>
              <a:rPr lang="en-US" err="1"/>
              <a:t>Wer</a:t>
            </a:r>
            <a:r>
              <a:rPr lang="en-US"/>
              <a:t> </a:t>
            </a:r>
            <a:r>
              <a:rPr lang="en-US" err="1"/>
              <a:t>pünktlich</a:t>
            </a:r>
            <a:r>
              <a:rPr lang="en-US"/>
              <a:t> war, </a:t>
            </a:r>
            <a:r>
              <a:rPr lang="en-US" err="1"/>
              <a:t>zeigte</a:t>
            </a:r>
            <a:r>
              <a:rPr lang="en-US"/>
              <a:t> Respekt, </a:t>
            </a:r>
            <a:r>
              <a:rPr lang="en-US" err="1"/>
              <a:t>Zuverlässigkeit</a:t>
            </a:r>
            <a:r>
              <a:rPr lang="en-US"/>
              <a:t> und </a:t>
            </a:r>
            <a:r>
              <a:rPr lang="en-US" err="1"/>
              <a:t>Disziplin</a:t>
            </a:r>
            <a:r>
              <a:rPr lang="en-US"/>
              <a:t>. In </a:t>
            </a:r>
            <a:r>
              <a:rPr lang="en-US" err="1"/>
              <a:t>vielen</a:t>
            </a:r>
            <a:r>
              <a:rPr lang="en-US"/>
              <a:t> Kulturen </a:t>
            </a:r>
            <a:r>
              <a:rPr lang="en-US" err="1"/>
              <a:t>galt</a:t>
            </a:r>
            <a:r>
              <a:rPr lang="en-US"/>
              <a:t> es </a:t>
            </a:r>
            <a:r>
              <a:rPr lang="en-US" err="1"/>
              <a:t>als</a:t>
            </a:r>
            <a:r>
              <a:rPr lang="en-US"/>
              <a:t> </a:t>
            </a:r>
            <a:r>
              <a:rPr lang="en-US" err="1"/>
              <a:t>unhöflich</a:t>
            </a:r>
            <a:r>
              <a:rPr lang="en-US"/>
              <a:t> </a:t>
            </a:r>
            <a:r>
              <a:rPr lang="en-US" err="1"/>
              <a:t>oder</a:t>
            </a:r>
            <a:r>
              <a:rPr lang="en-US"/>
              <a:t> gar </a:t>
            </a:r>
            <a:r>
              <a:rPr lang="en-US" err="1"/>
              <a:t>beleidigend</a:t>
            </a:r>
            <a:r>
              <a:rPr lang="en-US"/>
              <a:t>, </a:t>
            </a:r>
            <a:r>
              <a:rPr lang="en-US" err="1"/>
              <a:t>sich</a:t>
            </a:r>
            <a:r>
              <a:rPr lang="en-US"/>
              <a:t> </a:t>
            </a:r>
            <a:r>
              <a:rPr lang="en-US" err="1"/>
              <a:t>zu</a:t>
            </a:r>
            <a:r>
              <a:rPr lang="en-US"/>
              <a:t> </a:t>
            </a:r>
            <a:r>
              <a:rPr lang="en-US" err="1"/>
              <a:t>verspäten</a:t>
            </a:r>
            <a:r>
              <a:rPr lang="en-US"/>
              <a:t>. </a:t>
            </a:r>
            <a:r>
              <a:rPr lang="en-US" err="1"/>
              <a:t>Doch</a:t>
            </a:r>
            <a:r>
              <a:rPr lang="en-US"/>
              <a:t> in der </a:t>
            </a:r>
            <a:r>
              <a:rPr lang="en-US" err="1"/>
              <a:t>modernen</a:t>
            </a:r>
            <a:r>
              <a:rPr lang="en-US"/>
              <a:t> Gesellschaft hat </a:t>
            </a:r>
            <a:r>
              <a:rPr lang="en-US" err="1"/>
              <a:t>sich</a:t>
            </a:r>
            <a:r>
              <a:rPr lang="en-US"/>
              <a:t> das </a:t>
            </a:r>
            <a:r>
              <a:rPr lang="en-US" err="1"/>
              <a:t>Verständnis</a:t>
            </a:r>
            <a:r>
              <a:rPr lang="en-US"/>
              <a:t> von </a:t>
            </a:r>
            <a:r>
              <a:rPr lang="en-US" err="1"/>
              <a:t>Pünktlichkeit</a:t>
            </a:r>
            <a:r>
              <a:rPr lang="en-US"/>
              <a:t> </a:t>
            </a:r>
            <a:r>
              <a:rPr lang="en-US" err="1"/>
              <a:t>gewandelt</a:t>
            </a:r>
            <a:r>
              <a:rPr lang="en-US"/>
              <a:t> – </a:t>
            </a:r>
            <a:r>
              <a:rPr lang="en-US" err="1"/>
              <a:t>vor</a:t>
            </a:r>
            <a:r>
              <a:rPr lang="en-US"/>
              <a:t> </a:t>
            </a:r>
            <a:r>
              <a:rPr lang="en-US" err="1"/>
              <a:t>allem</a:t>
            </a:r>
            <a:r>
              <a:rPr lang="en-US"/>
              <a:t> </a:t>
            </a:r>
            <a:r>
              <a:rPr lang="en-US" err="1"/>
              <a:t>durch</a:t>
            </a:r>
            <a:r>
              <a:rPr lang="en-US"/>
              <a:t> </a:t>
            </a:r>
            <a:r>
              <a:rPr lang="en-US" err="1"/>
              <a:t>technologische</a:t>
            </a:r>
            <a:r>
              <a:rPr lang="en-US"/>
              <a:t> </a:t>
            </a:r>
            <a:r>
              <a:rPr lang="en-US" err="1"/>
              <a:t>Entwicklungen</a:t>
            </a:r>
            <a:r>
              <a:rPr lang="en-US"/>
              <a:t> und </a:t>
            </a:r>
            <a:r>
              <a:rPr lang="en-US" err="1"/>
              <a:t>veränderte</a:t>
            </a:r>
            <a:r>
              <a:rPr lang="en-US"/>
              <a:t> </a:t>
            </a:r>
            <a:r>
              <a:rPr lang="en-US" err="1"/>
              <a:t>Lebensweisen</a:t>
            </a:r>
            <a:r>
              <a:rPr lang="en-US"/>
              <a:t>.</a:t>
            </a:r>
            <a:endParaRPr lang="de-DE">
              <a:ea typeface="Calibri" panose="020F0502020204030204"/>
              <a:cs typeface="Calibri" panose="020F0502020204030204"/>
            </a:endParaRPr>
          </a:p>
          <a:p>
            <a:endParaRPr lang="en-US" dirty="0">
              <a:ea typeface="Calibri"/>
              <a:cs typeface="Calibri"/>
            </a:endParaRPr>
          </a:p>
          <a:p>
            <a:r>
              <a:rPr lang="de-DE" dirty="0">
                <a:ea typeface="Calibri"/>
                <a:cs typeface="Calibri"/>
              </a:rPr>
              <a:t>Heutzutage </a:t>
            </a:r>
            <a:r>
              <a:rPr lang="de-DE" dirty="0"/>
              <a:t>werden Verabredungen spontan per WhatsApp verschoben, wenn jemand sich verspätet. Ein kurzes „Bin 10 Min später da“ reicht, um das Problem zu lösen. Vor 50 Jahren wäre dies nicht einmal möglich gewesen, da die Technologie noch nicht so fortschrittlich war.</a:t>
            </a:r>
            <a:endParaRPr lang="de-DE"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27</a:t>
            </a:fld>
            <a:endParaRPr lang="de-DE"/>
          </a:p>
        </p:txBody>
      </p:sp>
    </p:spTree>
    <p:extLst>
      <p:ext uri="{BB962C8B-B14F-4D97-AF65-F5344CB8AC3E}">
        <p14:creationId xmlns:p14="http://schemas.microsoft.com/office/powerpoint/2010/main" val="30260830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err="1">
                <a:ea typeface="Calibri"/>
                <a:cs typeface="Calibri"/>
              </a:rPr>
              <a:t>Früher</a:t>
            </a:r>
            <a:r>
              <a:rPr lang="en-US" dirty="0">
                <a:ea typeface="Calibri"/>
                <a:cs typeface="Calibri"/>
              </a:rPr>
              <a:t> </a:t>
            </a:r>
            <a:r>
              <a:rPr lang="en-US" err="1">
                <a:ea typeface="Calibri"/>
                <a:cs typeface="Calibri"/>
              </a:rPr>
              <a:t>waren</a:t>
            </a:r>
            <a:r>
              <a:rPr lang="en-US" dirty="0">
                <a:ea typeface="Calibri"/>
                <a:cs typeface="Calibri"/>
              </a:rPr>
              <a:t> die </a:t>
            </a:r>
            <a:r>
              <a:rPr lang="en-US" err="1"/>
              <a:t>gesellschaftlichen</a:t>
            </a:r>
            <a:r>
              <a:rPr lang="en-US" dirty="0"/>
              <a:t> </a:t>
            </a:r>
            <a:r>
              <a:rPr lang="en-US" err="1"/>
              <a:t>Erwartungen</a:t>
            </a:r>
            <a:r>
              <a:rPr lang="en-US" dirty="0"/>
              <a:t> an </a:t>
            </a:r>
            <a:r>
              <a:rPr lang="en-US" err="1"/>
              <a:t>Männer</a:t>
            </a:r>
            <a:r>
              <a:rPr lang="en-US" dirty="0"/>
              <a:t> und Frauen </a:t>
            </a:r>
            <a:r>
              <a:rPr lang="en-US" err="1"/>
              <a:t>weitgehend</a:t>
            </a:r>
            <a:r>
              <a:rPr lang="en-US" dirty="0"/>
              <a:t> </a:t>
            </a:r>
            <a:r>
              <a:rPr lang="en-US" err="1"/>
              <a:t>festgelegt</a:t>
            </a:r>
            <a:r>
              <a:rPr lang="en-US" dirty="0"/>
              <a:t>. </a:t>
            </a:r>
            <a:r>
              <a:rPr lang="en-US" err="1"/>
              <a:t>Männer</a:t>
            </a:r>
            <a:r>
              <a:rPr lang="en-US" dirty="0"/>
              <a:t> </a:t>
            </a:r>
            <a:r>
              <a:rPr lang="en-US" err="1"/>
              <a:t>galten</a:t>
            </a:r>
            <a:r>
              <a:rPr lang="en-US" dirty="0"/>
              <a:t> </a:t>
            </a:r>
            <a:r>
              <a:rPr lang="en-US" err="1"/>
              <a:t>als</a:t>
            </a:r>
            <a:r>
              <a:rPr lang="en-US" dirty="0"/>
              <a:t> Versorger, </a:t>
            </a:r>
            <a:r>
              <a:rPr lang="en-US" err="1"/>
              <a:t>beruflich</a:t>
            </a:r>
            <a:r>
              <a:rPr lang="en-US" dirty="0"/>
              <a:t> </a:t>
            </a:r>
            <a:r>
              <a:rPr lang="en-US" err="1"/>
              <a:t>erfolgreich</a:t>
            </a:r>
            <a:r>
              <a:rPr lang="en-US" dirty="0"/>
              <a:t>, </a:t>
            </a:r>
            <a:r>
              <a:rPr lang="en-US" err="1"/>
              <a:t>entscheidungsstark</a:t>
            </a:r>
            <a:r>
              <a:rPr lang="en-US" dirty="0"/>
              <a:t>.</a:t>
            </a:r>
            <a:endParaRPr lang="en-US" dirty="0">
              <a:ea typeface="Calibri" panose="020F0502020204030204"/>
              <a:cs typeface="Calibri" panose="020F0502020204030204"/>
            </a:endParaRPr>
          </a:p>
          <a:p>
            <a:r>
              <a:rPr lang="en-US" dirty="0"/>
              <a:t>Frauen </a:t>
            </a:r>
            <a:r>
              <a:rPr lang="en-US" err="1"/>
              <a:t>galten</a:t>
            </a:r>
            <a:r>
              <a:rPr lang="en-US" dirty="0"/>
              <a:t> </a:t>
            </a:r>
            <a:r>
              <a:rPr lang="en-US" err="1"/>
              <a:t>als</a:t>
            </a:r>
            <a:r>
              <a:rPr lang="en-US" dirty="0"/>
              <a:t> Hausfrauen und </a:t>
            </a:r>
            <a:r>
              <a:rPr lang="en-US" err="1"/>
              <a:t>Mütter</a:t>
            </a:r>
            <a:r>
              <a:rPr lang="en-US" dirty="0"/>
              <a:t>, </a:t>
            </a:r>
            <a:r>
              <a:rPr lang="en-US" err="1"/>
              <a:t>zuständig</a:t>
            </a:r>
            <a:r>
              <a:rPr lang="en-US" dirty="0"/>
              <a:t> für Haushalt und Kindererziehung.</a:t>
            </a:r>
            <a:endParaRPr lang="en-US" dirty="0">
              <a:ea typeface="Calibri" panose="020F0502020204030204"/>
              <a:cs typeface="Calibri" panose="020F0502020204030204"/>
            </a:endParaRPr>
          </a:p>
          <a:p>
            <a:endParaRPr lang="en-US" dirty="0">
              <a:ea typeface="Calibri" panose="020F0502020204030204"/>
              <a:cs typeface="Calibri" panose="020F0502020204030204"/>
            </a:endParaRPr>
          </a:p>
          <a:p>
            <a:r>
              <a:rPr lang="en-US" dirty="0" err="1">
                <a:ea typeface="Calibri" panose="020F0502020204030204"/>
                <a:cs typeface="Calibri" panose="020F0502020204030204"/>
              </a:rPr>
              <a:t>Heutzutage</a:t>
            </a:r>
            <a:r>
              <a:rPr lang="en-US" dirty="0">
                <a:ea typeface="Calibri" panose="020F0502020204030204"/>
                <a:cs typeface="Calibri" panose="020F0502020204030204"/>
              </a:rPr>
              <a:t> </a:t>
            </a:r>
            <a:r>
              <a:rPr lang="en-US" dirty="0" err="1">
                <a:ea typeface="Calibri" panose="020F0502020204030204"/>
                <a:cs typeface="Calibri" panose="020F0502020204030204"/>
              </a:rPr>
              <a:t>wird</a:t>
            </a:r>
            <a:r>
              <a:rPr lang="en-US" dirty="0">
                <a:ea typeface="Calibri" panose="020F0502020204030204"/>
                <a:cs typeface="Calibri" panose="020F0502020204030204"/>
              </a:rPr>
              <a:t> der </a:t>
            </a:r>
            <a:r>
              <a:rPr lang="en-US" dirty="0" err="1"/>
              <a:t>traditionelle</a:t>
            </a:r>
            <a:r>
              <a:rPr lang="en-US" dirty="0"/>
              <a:t> </a:t>
            </a:r>
            <a:r>
              <a:rPr lang="en-US" dirty="0" err="1"/>
              <a:t>Unterschied</a:t>
            </a:r>
            <a:r>
              <a:rPr lang="en-US" dirty="0"/>
              <a:t> </a:t>
            </a:r>
            <a:r>
              <a:rPr lang="en-US" dirty="0" err="1"/>
              <a:t>zwischen</a:t>
            </a:r>
            <a:r>
              <a:rPr lang="en-US" dirty="0"/>
              <a:t> „</a:t>
            </a:r>
            <a:r>
              <a:rPr lang="en-US" dirty="0" err="1"/>
              <a:t>männlich</a:t>
            </a:r>
            <a:r>
              <a:rPr lang="en-US" dirty="0"/>
              <a:t>“ und „</a:t>
            </a:r>
            <a:r>
              <a:rPr lang="en-US" dirty="0" err="1"/>
              <a:t>weiblich</a:t>
            </a:r>
            <a:r>
              <a:rPr lang="en-US" dirty="0"/>
              <a:t>“ </a:t>
            </a:r>
            <a:r>
              <a:rPr lang="en-US" dirty="0" err="1"/>
              <a:t>zunehmend</a:t>
            </a:r>
            <a:r>
              <a:rPr lang="en-US" dirty="0"/>
              <a:t> </a:t>
            </a:r>
            <a:r>
              <a:rPr lang="en-US" dirty="0" err="1"/>
              <a:t>aufgelöst</a:t>
            </a:r>
            <a:r>
              <a:rPr lang="en-US" dirty="0"/>
              <a:t>. Die </a:t>
            </a:r>
            <a:r>
              <a:rPr lang="en-US" dirty="0" err="1"/>
              <a:t>ältere</a:t>
            </a:r>
            <a:r>
              <a:rPr lang="en-US" dirty="0"/>
              <a:t> Generation </a:t>
            </a:r>
            <a:r>
              <a:rPr lang="en-US" dirty="0" err="1"/>
              <a:t>sollte</a:t>
            </a:r>
            <a:r>
              <a:rPr lang="en-US" dirty="0"/>
              <a:t> </a:t>
            </a:r>
            <a:r>
              <a:rPr lang="en-US" dirty="0" err="1"/>
              <a:t>damit</a:t>
            </a:r>
            <a:r>
              <a:rPr lang="en-US" dirty="0"/>
              <a:t> </a:t>
            </a:r>
            <a:r>
              <a:rPr lang="en-US" dirty="0" err="1"/>
              <a:t>konfrontiert</a:t>
            </a:r>
            <a:r>
              <a:rPr lang="en-US" dirty="0"/>
              <a:t> </a:t>
            </a:r>
            <a:r>
              <a:rPr lang="en-US" dirty="0" err="1"/>
              <a:t>werden</a:t>
            </a:r>
            <a:r>
              <a:rPr lang="en-US" dirty="0"/>
              <a:t>, </a:t>
            </a:r>
            <a:r>
              <a:rPr lang="en-US" dirty="0" err="1"/>
              <a:t>dass</a:t>
            </a:r>
            <a:r>
              <a:rPr lang="en-US" dirty="0"/>
              <a:t> das </a:t>
            </a:r>
            <a:r>
              <a:rPr lang="en-US" dirty="0" err="1"/>
              <a:t>Geschlecht</a:t>
            </a:r>
            <a:r>
              <a:rPr lang="en-US" dirty="0"/>
              <a:t>, die </a:t>
            </a:r>
            <a:r>
              <a:rPr lang="en-US" dirty="0" err="1"/>
              <a:t>Zugehörigkeit</a:t>
            </a:r>
            <a:r>
              <a:rPr lang="en-US" dirty="0"/>
              <a:t> </a:t>
            </a:r>
            <a:r>
              <a:rPr lang="en-US" dirty="0" err="1"/>
              <a:t>zu</a:t>
            </a:r>
            <a:r>
              <a:rPr lang="en-US" dirty="0"/>
              <a:t> </a:t>
            </a:r>
            <a:r>
              <a:rPr lang="en-US" dirty="0" err="1"/>
              <a:t>einem</a:t>
            </a:r>
            <a:r>
              <a:rPr lang="en-US" dirty="0"/>
              <a:t> </a:t>
            </a:r>
            <a:r>
              <a:rPr lang="en-US" dirty="0" err="1"/>
              <a:t>Geschlecht</a:t>
            </a:r>
            <a:r>
              <a:rPr lang="en-US" dirty="0"/>
              <a:t> und die </a:t>
            </a:r>
            <a:r>
              <a:rPr lang="en-US" dirty="0" err="1"/>
              <a:t>Sexuelleorientierung</a:t>
            </a:r>
            <a:r>
              <a:rPr lang="en-US" dirty="0"/>
              <a:t> </a:t>
            </a:r>
            <a:r>
              <a:rPr lang="en-US" dirty="0" err="1"/>
              <a:t>variabel</a:t>
            </a:r>
            <a:r>
              <a:rPr lang="en-US" dirty="0"/>
              <a:t> </a:t>
            </a:r>
            <a:r>
              <a:rPr lang="en-US" dirty="0" err="1"/>
              <a:t>sind</a:t>
            </a:r>
            <a:r>
              <a:rPr lang="en-US" dirty="0"/>
              <a:t>.  </a:t>
            </a:r>
            <a:endParaRPr lang="en-US" dirty="0">
              <a:ea typeface="Calibri" panose="020F0502020204030204"/>
              <a:cs typeface="Calibri" panose="020F0502020204030204"/>
            </a:endParaRPr>
          </a:p>
          <a:p>
            <a:endParaRPr lang="en-US" dirty="0">
              <a:ea typeface="Calibri" panose="020F0502020204030204"/>
              <a:cs typeface="Calibri" panose="020F0502020204030204"/>
            </a:endParaRPr>
          </a:p>
          <a:p>
            <a:pPr marL="171450" indent="-171450">
              <a:buFont typeface="Arial"/>
              <a:buChar char="•"/>
            </a:pPr>
            <a:endParaRPr lang="en-US">
              <a:ea typeface="Calibri"/>
              <a:cs typeface="Calibri"/>
            </a:endParaRPr>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28</a:t>
            </a:fld>
            <a:endParaRPr lang="de-DE"/>
          </a:p>
        </p:txBody>
      </p:sp>
    </p:spTree>
    <p:extLst>
      <p:ext uri="{BB962C8B-B14F-4D97-AF65-F5344CB8AC3E}">
        <p14:creationId xmlns:p14="http://schemas.microsoft.com/office/powerpoint/2010/main" val="1622578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Wie hat </a:t>
            </a:r>
            <a:r>
              <a:rPr lang="en-US" dirty="0" err="1">
                <a:ea typeface="Calibri"/>
                <a:cs typeface="Calibri"/>
              </a:rPr>
              <a:t>sich</a:t>
            </a:r>
            <a:r>
              <a:rPr lang="en-US" dirty="0">
                <a:ea typeface="Calibri"/>
                <a:cs typeface="Calibri"/>
              </a:rPr>
              <a:t> die </a:t>
            </a:r>
            <a:r>
              <a:rPr lang="en-US" dirty="0" err="1">
                <a:ea typeface="Calibri"/>
                <a:cs typeface="Calibri"/>
              </a:rPr>
              <a:t>Fehlerkultur</a:t>
            </a:r>
            <a:r>
              <a:rPr lang="en-US" dirty="0">
                <a:ea typeface="Calibri"/>
                <a:cs typeface="Calibri"/>
              </a:rPr>
              <a:t> </a:t>
            </a:r>
            <a:r>
              <a:rPr lang="en-US" dirty="0" err="1">
                <a:ea typeface="Calibri"/>
                <a:cs typeface="Calibri"/>
              </a:rPr>
              <a:t>im</a:t>
            </a:r>
            <a:r>
              <a:rPr lang="en-US" dirty="0">
                <a:ea typeface="Calibri"/>
                <a:cs typeface="Calibri"/>
              </a:rPr>
              <a:t> </a:t>
            </a:r>
            <a:r>
              <a:rPr lang="en-US" dirty="0" err="1">
                <a:ea typeface="Calibri"/>
                <a:cs typeface="Calibri"/>
              </a:rPr>
              <a:t>Laufe</a:t>
            </a:r>
            <a:r>
              <a:rPr lang="en-US">
                <a:ea typeface="Calibri"/>
                <a:cs typeface="Calibri"/>
              </a:rPr>
              <a:t> der Jahre verändert?</a:t>
            </a:r>
          </a:p>
          <a:p>
            <a:r>
              <a:rPr lang="en-US" dirty="0" err="1">
                <a:ea typeface="Calibri"/>
                <a:cs typeface="Calibri"/>
              </a:rPr>
              <a:t>Früher</a:t>
            </a:r>
            <a:r>
              <a:rPr lang="en-US" dirty="0">
                <a:ea typeface="Calibri"/>
                <a:cs typeface="Calibri"/>
              </a:rPr>
              <a:t> </a:t>
            </a:r>
            <a:r>
              <a:rPr lang="en-US" dirty="0" err="1">
                <a:ea typeface="Calibri"/>
                <a:cs typeface="Calibri"/>
              </a:rPr>
              <a:t>galten</a:t>
            </a:r>
            <a:r>
              <a:rPr lang="en-US" dirty="0">
                <a:ea typeface="Calibri"/>
                <a:cs typeface="Calibri"/>
              </a:rPr>
              <a:t> Fehler </a:t>
            </a:r>
            <a:r>
              <a:rPr lang="en-US" dirty="0" err="1">
                <a:ea typeface="Calibri"/>
                <a:cs typeface="Calibri"/>
              </a:rPr>
              <a:t>als</a:t>
            </a:r>
            <a:r>
              <a:rPr lang="en-US" dirty="0">
                <a:ea typeface="Calibri"/>
                <a:cs typeface="Calibri"/>
              </a:rPr>
              <a:t> </a:t>
            </a:r>
            <a:r>
              <a:rPr lang="en-US" dirty="0" err="1">
                <a:ea typeface="Calibri"/>
                <a:cs typeface="Calibri"/>
              </a:rPr>
              <a:t>beschämend</a:t>
            </a:r>
            <a:r>
              <a:rPr lang="en-US" dirty="0">
                <a:ea typeface="Calibri"/>
                <a:cs typeface="Calibri"/>
              </a:rPr>
              <a:t>. </a:t>
            </a:r>
            <a:r>
              <a:rPr lang="en-US" dirty="0" err="1">
                <a:ea typeface="Calibri"/>
                <a:cs typeface="Calibri"/>
              </a:rPr>
              <a:t>Jemand</a:t>
            </a:r>
            <a:r>
              <a:rPr lang="en-US" dirty="0">
                <a:ea typeface="Calibri"/>
                <a:cs typeface="Calibri"/>
              </a:rPr>
              <a:t> hat </a:t>
            </a:r>
            <a:r>
              <a:rPr lang="en-US" dirty="0" err="1">
                <a:ea typeface="Calibri"/>
                <a:cs typeface="Calibri"/>
              </a:rPr>
              <a:t>etwas</a:t>
            </a:r>
            <a:r>
              <a:rPr lang="en-US" dirty="0">
                <a:ea typeface="Calibri"/>
                <a:cs typeface="Calibri"/>
              </a:rPr>
              <a:t> </a:t>
            </a:r>
            <a:r>
              <a:rPr lang="en-US" dirty="0" err="1">
                <a:ea typeface="Calibri"/>
                <a:cs typeface="Calibri"/>
              </a:rPr>
              <a:t>falsch</a:t>
            </a:r>
            <a:r>
              <a:rPr lang="en-US" dirty="0">
                <a:ea typeface="Calibri"/>
                <a:cs typeface="Calibri"/>
              </a:rPr>
              <a:t> </a:t>
            </a:r>
            <a:r>
              <a:rPr lang="en-US" dirty="0" err="1">
                <a:ea typeface="Calibri"/>
                <a:cs typeface="Calibri"/>
              </a:rPr>
              <a:t>gemacht</a:t>
            </a:r>
            <a:r>
              <a:rPr lang="en-US" dirty="0">
                <a:ea typeface="Calibri"/>
                <a:cs typeface="Calibri"/>
              </a:rPr>
              <a:t>, </a:t>
            </a:r>
            <a:r>
              <a:rPr lang="en-US" dirty="0" err="1">
                <a:ea typeface="Calibri"/>
                <a:cs typeface="Calibri"/>
              </a:rPr>
              <a:t>dass</a:t>
            </a:r>
            <a:r>
              <a:rPr lang="en-US" dirty="0">
                <a:ea typeface="Calibri"/>
                <a:cs typeface="Calibri"/>
              </a:rPr>
              <a:t> er </a:t>
            </a:r>
            <a:r>
              <a:rPr lang="en-US" dirty="0" err="1">
                <a:ea typeface="Calibri"/>
                <a:cs typeface="Calibri"/>
              </a:rPr>
              <a:t>oder</a:t>
            </a:r>
            <a:r>
              <a:rPr lang="en-US" dirty="0">
                <a:ea typeface="Calibri"/>
                <a:cs typeface="Calibri"/>
              </a:rPr>
              <a:t> </a:t>
            </a:r>
            <a:r>
              <a:rPr lang="en-US" dirty="0" err="1">
                <a:ea typeface="Calibri"/>
                <a:cs typeface="Calibri"/>
              </a:rPr>
              <a:t>sie</a:t>
            </a:r>
            <a:r>
              <a:rPr lang="en-US" dirty="0">
                <a:ea typeface="Calibri"/>
                <a:cs typeface="Calibri"/>
              </a:rPr>
              <a:t> </a:t>
            </a:r>
            <a:r>
              <a:rPr lang="en-US" dirty="0" err="1">
                <a:ea typeface="Calibri"/>
                <a:cs typeface="Calibri"/>
              </a:rPr>
              <a:t>wissen</a:t>
            </a:r>
            <a:r>
              <a:rPr lang="en-US">
                <a:ea typeface="Calibri"/>
                <a:cs typeface="Calibri"/>
              </a:rPr>
              <a:t> müsste.</a:t>
            </a:r>
          </a:p>
          <a:p>
            <a:r>
              <a:rPr lang="en-US" dirty="0" err="1">
                <a:ea typeface="Calibri"/>
                <a:cs typeface="Calibri"/>
              </a:rPr>
              <a:t>Heutzutage</a:t>
            </a:r>
            <a:r>
              <a:rPr lang="en-US" dirty="0">
                <a:ea typeface="Calibri"/>
                <a:cs typeface="Calibri"/>
              </a:rPr>
              <a:t> </a:t>
            </a:r>
            <a:r>
              <a:rPr lang="en-US" dirty="0" err="1">
                <a:ea typeface="Calibri"/>
                <a:cs typeface="Calibri"/>
              </a:rPr>
              <a:t>werden</a:t>
            </a:r>
            <a:r>
              <a:rPr lang="en-US" dirty="0">
                <a:ea typeface="Calibri"/>
                <a:cs typeface="Calibri"/>
              </a:rPr>
              <a:t> Fehler </a:t>
            </a:r>
            <a:r>
              <a:rPr lang="en-US" dirty="0" err="1">
                <a:ea typeface="Calibri"/>
                <a:cs typeface="Calibri"/>
              </a:rPr>
              <a:t>eingestanden</a:t>
            </a:r>
            <a:r>
              <a:rPr lang="en-US" dirty="0">
                <a:ea typeface="Calibri"/>
                <a:cs typeface="Calibri"/>
              </a:rPr>
              <a:t> und es </a:t>
            </a:r>
            <a:r>
              <a:rPr lang="en-US" dirty="0" err="1">
                <a:ea typeface="Calibri"/>
                <a:cs typeface="Calibri"/>
              </a:rPr>
              <a:t>wird</a:t>
            </a:r>
            <a:r>
              <a:rPr lang="en-US" dirty="0">
                <a:ea typeface="Calibri"/>
                <a:cs typeface="Calibri"/>
              </a:rPr>
              <a:t> </a:t>
            </a:r>
            <a:r>
              <a:rPr lang="en-US" dirty="0" err="1">
                <a:ea typeface="Calibri"/>
                <a:cs typeface="Calibri"/>
              </a:rPr>
              <a:t>nicht</a:t>
            </a:r>
            <a:r>
              <a:rPr lang="en-US" dirty="0">
                <a:ea typeface="Calibri"/>
                <a:cs typeface="Calibri"/>
              </a:rPr>
              <a:t> </a:t>
            </a:r>
            <a:r>
              <a:rPr lang="en-US" dirty="0" err="1">
                <a:ea typeface="Calibri"/>
                <a:cs typeface="Calibri"/>
              </a:rPr>
              <a:t>mehr</a:t>
            </a:r>
            <a:r>
              <a:rPr lang="en-US" dirty="0">
                <a:ea typeface="Calibri"/>
                <a:cs typeface="Calibri"/>
              </a:rPr>
              <a:t> </a:t>
            </a:r>
            <a:r>
              <a:rPr lang="en-US" dirty="0" err="1">
                <a:ea typeface="Calibri"/>
                <a:cs typeface="Calibri"/>
              </a:rPr>
              <a:t>damit</a:t>
            </a:r>
            <a:r>
              <a:rPr lang="en-US" dirty="0">
                <a:ea typeface="Calibri"/>
                <a:cs typeface="Calibri"/>
              </a:rPr>
              <a:t> </a:t>
            </a:r>
            <a:r>
              <a:rPr lang="en-US" dirty="0" err="1">
                <a:ea typeface="Calibri"/>
                <a:cs typeface="Calibri"/>
              </a:rPr>
              <a:t>gerechnet</a:t>
            </a:r>
            <a:r>
              <a:rPr lang="en-US" dirty="0">
                <a:ea typeface="Calibri"/>
                <a:cs typeface="Calibri"/>
              </a:rPr>
              <a:t>, </a:t>
            </a:r>
            <a:r>
              <a:rPr lang="en-US" dirty="0" err="1">
                <a:ea typeface="Calibri"/>
                <a:cs typeface="Calibri"/>
              </a:rPr>
              <a:t>dass</a:t>
            </a:r>
            <a:r>
              <a:rPr lang="en-US" dirty="0">
                <a:ea typeface="Calibri"/>
                <a:cs typeface="Calibri"/>
              </a:rPr>
              <a:t> </a:t>
            </a:r>
            <a:r>
              <a:rPr lang="en-US" dirty="0" err="1">
                <a:ea typeface="Calibri"/>
                <a:cs typeface="Calibri"/>
              </a:rPr>
              <a:t>eine</a:t>
            </a:r>
            <a:r>
              <a:rPr lang="en-US" dirty="0">
                <a:ea typeface="Calibri"/>
                <a:cs typeface="Calibri"/>
              </a:rPr>
              <a:t> </a:t>
            </a:r>
            <a:r>
              <a:rPr lang="en-US" dirty="0" err="1">
                <a:ea typeface="Calibri"/>
                <a:cs typeface="Calibri"/>
              </a:rPr>
              <a:t>Standpauke</a:t>
            </a:r>
            <a:r>
              <a:rPr lang="en-US" dirty="0">
                <a:ea typeface="Calibri"/>
                <a:cs typeface="Calibri"/>
              </a:rPr>
              <a:t> </a:t>
            </a:r>
            <a:r>
              <a:rPr lang="en-US" dirty="0" err="1">
                <a:ea typeface="Calibri"/>
                <a:cs typeface="Calibri"/>
              </a:rPr>
              <a:t>kommt</a:t>
            </a:r>
            <a:r>
              <a:rPr lang="en-US" dirty="0">
                <a:ea typeface="Calibri"/>
                <a:cs typeface="Calibri"/>
              </a:rPr>
              <a:t>, </a:t>
            </a:r>
            <a:r>
              <a:rPr lang="en-US" dirty="0" err="1">
                <a:ea typeface="Calibri"/>
                <a:cs typeface="Calibri"/>
              </a:rPr>
              <a:t>denn</a:t>
            </a:r>
            <a:r>
              <a:rPr lang="en-US" dirty="0">
                <a:ea typeface="Calibri"/>
                <a:cs typeface="Calibri"/>
              </a:rPr>
              <a:t> Fehler </a:t>
            </a:r>
            <a:r>
              <a:rPr lang="en-US" dirty="0" err="1">
                <a:ea typeface="Calibri"/>
                <a:cs typeface="Calibri"/>
              </a:rPr>
              <a:t>helfen</a:t>
            </a:r>
            <a:r>
              <a:rPr lang="en-US" dirty="0">
                <a:ea typeface="Calibri"/>
                <a:cs typeface="Calibri"/>
              </a:rPr>
              <a:t> </a:t>
            </a:r>
            <a:r>
              <a:rPr lang="en-US" dirty="0" err="1">
                <a:ea typeface="Calibri"/>
                <a:cs typeface="Calibri"/>
              </a:rPr>
              <a:t>sich</a:t>
            </a:r>
            <a:r>
              <a:rPr lang="en-US" dirty="0">
                <a:ea typeface="Calibri"/>
                <a:cs typeface="Calibri"/>
              </a:rPr>
              <a:t> </a:t>
            </a:r>
            <a:r>
              <a:rPr lang="en-US" dirty="0" err="1">
                <a:ea typeface="Calibri"/>
                <a:cs typeface="Calibri"/>
              </a:rPr>
              <a:t>weiterzu</a:t>
            </a:r>
            <a:r>
              <a:rPr lang="en-US">
                <a:ea typeface="Calibri"/>
                <a:cs typeface="Calibri"/>
              </a:rPr>
              <a:t> entwickeln.</a:t>
            </a:r>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29</a:t>
            </a:fld>
            <a:endParaRPr lang="de-DE"/>
          </a:p>
        </p:txBody>
      </p:sp>
    </p:spTree>
    <p:extLst>
      <p:ext uri="{BB962C8B-B14F-4D97-AF65-F5344CB8AC3E}">
        <p14:creationId xmlns:p14="http://schemas.microsoft.com/office/powerpoint/2010/main" val="17460877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ea typeface="Calibri"/>
                <a:cs typeface="Calibri"/>
              </a:rPr>
              <a:t>Werte (</a:t>
            </a:r>
            <a:r>
              <a:rPr lang="de-DE" dirty="0"/>
              <a:t>z. B. Ehrlichkeit, Familie, Freiheit, Toleranz)</a:t>
            </a:r>
            <a:endParaRPr lang="de-DE" dirty="0">
              <a:ea typeface="Calibri"/>
              <a:cs typeface="Calibri"/>
            </a:endParaRPr>
          </a:p>
          <a:p>
            <a:endParaRPr lang="de-DE" dirty="0">
              <a:ea typeface="Calibri"/>
              <a:cs typeface="Calibri"/>
            </a:endParaRPr>
          </a:p>
          <a:p>
            <a:r>
              <a:rPr lang="de-DE" dirty="0"/>
              <a:t>Ein nicht zu vernachlässigender Punkt sind </a:t>
            </a:r>
            <a:r>
              <a:rPr lang="de-DE" b="1" dirty="0"/>
              <a:t>Werte</a:t>
            </a:r>
            <a:r>
              <a:rPr lang="de-DE" dirty="0"/>
              <a:t>. Im Einklang mit anderen, fühlen wir uns wohl. Andererseits werden wir das Gefühl haben, dass etwas nicht stimmt, wenn Dinge einen anderen Lauf nehmen als wir es uns wünschen. Daher ist es wichtig, die eigenen Werte zu definieren und das Vorhaben entsprechend auszurichten.</a:t>
            </a:r>
            <a:endParaRPr lang="de-DE" dirty="0">
              <a:ea typeface="Calibri"/>
              <a:cs typeface="Calibri"/>
            </a:endParaRPr>
          </a:p>
          <a:p>
            <a:endParaRPr lang="de-DE"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30</a:t>
            </a:fld>
            <a:endParaRPr lang="de-DE"/>
          </a:p>
        </p:txBody>
      </p:sp>
    </p:spTree>
    <p:extLst>
      <p:ext uri="{BB962C8B-B14F-4D97-AF65-F5344CB8AC3E}">
        <p14:creationId xmlns:p14="http://schemas.microsoft.com/office/powerpoint/2010/main" val="17334407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b="1" err="1"/>
              <a:t>Vertrauen</a:t>
            </a:r>
            <a:r>
              <a:rPr lang="en-US" dirty="0"/>
              <a:t>: Wenn </a:t>
            </a:r>
            <a:r>
              <a:rPr lang="en-US" err="1"/>
              <a:t>dieser</a:t>
            </a:r>
            <a:r>
              <a:rPr lang="en-US" dirty="0"/>
              <a:t> Wert für Sie </a:t>
            </a:r>
            <a:r>
              <a:rPr lang="en-US" err="1"/>
              <a:t>ein</a:t>
            </a:r>
            <a:r>
              <a:rPr lang="en-US" dirty="0"/>
              <a:t> </a:t>
            </a:r>
            <a:r>
              <a:rPr lang="en-US" err="1"/>
              <a:t>hoher</a:t>
            </a:r>
            <a:r>
              <a:rPr lang="en-US" dirty="0"/>
              <a:t> </a:t>
            </a:r>
            <a:r>
              <a:rPr lang="en-US" err="1"/>
              <a:t>ist</a:t>
            </a:r>
            <a:r>
              <a:rPr lang="en-US" dirty="0"/>
              <a:t>, </a:t>
            </a:r>
            <a:r>
              <a:rPr lang="en-US" err="1"/>
              <a:t>dann</a:t>
            </a:r>
            <a:r>
              <a:rPr lang="en-US" dirty="0"/>
              <a:t> </a:t>
            </a:r>
            <a:r>
              <a:rPr lang="en-US" err="1"/>
              <a:t>werden</a:t>
            </a:r>
            <a:r>
              <a:rPr lang="en-US" dirty="0"/>
              <a:t> Sie </a:t>
            </a:r>
            <a:r>
              <a:rPr lang="en-US" err="1"/>
              <a:t>vertrauensvoll</a:t>
            </a:r>
            <a:r>
              <a:rPr lang="en-US" dirty="0"/>
              <a:t> </a:t>
            </a:r>
            <a:r>
              <a:rPr lang="en-US" err="1"/>
              <a:t>mit</a:t>
            </a:r>
            <a:r>
              <a:rPr lang="en-US" dirty="0"/>
              <a:t> </a:t>
            </a:r>
            <a:r>
              <a:rPr lang="en-US" err="1"/>
              <a:t>Ihren</a:t>
            </a:r>
            <a:r>
              <a:rPr lang="en-US" dirty="0"/>
              <a:t> </a:t>
            </a:r>
            <a:r>
              <a:rPr lang="en-US" err="1"/>
              <a:t>Aufgaben</a:t>
            </a:r>
            <a:r>
              <a:rPr lang="en-US" dirty="0"/>
              <a:t> und den </a:t>
            </a:r>
            <a:r>
              <a:rPr lang="en-US" err="1"/>
              <a:t>vielen</a:t>
            </a:r>
            <a:r>
              <a:rPr lang="en-US" dirty="0"/>
              <a:t> Menschen </a:t>
            </a:r>
            <a:r>
              <a:rPr lang="en-US" err="1"/>
              <a:t>rundherum</a:t>
            </a:r>
            <a:r>
              <a:rPr lang="en-US" dirty="0"/>
              <a:t> </a:t>
            </a:r>
            <a:r>
              <a:rPr lang="en-US" err="1"/>
              <a:t>umgehen</a:t>
            </a:r>
            <a:r>
              <a:rPr lang="en-US" dirty="0"/>
              <a:t> und man </a:t>
            </a:r>
            <a:r>
              <a:rPr lang="en-US" err="1"/>
              <a:t>wird</a:t>
            </a:r>
            <a:r>
              <a:rPr lang="en-US" dirty="0"/>
              <a:t> Ihnen </a:t>
            </a:r>
            <a:r>
              <a:rPr lang="en-US" err="1"/>
              <a:t>Vertrauen</a:t>
            </a:r>
            <a:r>
              <a:rPr lang="en-US" dirty="0"/>
              <a:t> </a:t>
            </a:r>
            <a:r>
              <a:rPr lang="en-US" err="1"/>
              <a:t>schenken</a:t>
            </a:r>
            <a:r>
              <a:rPr lang="en-US" dirty="0"/>
              <a:t>. </a:t>
            </a:r>
          </a:p>
          <a:p>
            <a:r>
              <a:rPr lang="en-US" b="1" dirty="0" err="1"/>
              <a:t>Genauigkeit</a:t>
            </a:r>
            <a:r>
              <a:rPr lang="en-US" dirty="0"/>
              <a:t>: Wenn Sie </a:t>
            </a:r>
            <a:r>
              <a:rPr lang="en-US" dirty="0" err="1"/>
              <a:t>diesen</a:t>
            </a:r>
            <a:r>
              <a:rPr lang="en-US" dirty="0"/>
              <a:t> Wert leben, Ihnen </a:t>
            </a:r>
            <a:r>
              <a:rPr lang="en-US" dirty="0" err="1"/>
              <a:t>jedoch</a:t>
            </a:r>
            <a:r>
              <a:rPr lang="en-US" dirty="0"/>
              <a:t> </a:t>
            </a:r>
            <a:r>
              <a:rPr lang="en-US" dirty="0" err="1"/>
              <a:t>bei</a:t>
            </a:r>
            <a:r>
              <a:rPr lang="en-US" dirty="0"/>
              <a:t> </a:t>
            </a:r>
            <a:r>
              <a:rPr lang="en-US" dirty="0" err="1"/>
              <a:t>einem</a:t>
            </a:r>
            <a:r>
              <a:rPr lang="en-US" dirty="0"/>
              <a:t> Projekt Druck </a:t>
            </a:r>
            <a:r>
              <a:rPr lang="en-US" dirty="0" err="1"/>
              <a:t>gemacht</a:t>
            </a:r>
            <a:r>
              <a:rPr lang="en-US" dirty="0"/>
              <a:t> </a:t>
            </a:r>
            <a:r>
              <a:rPr lang="en-US" dirty="0" err="1"/>
              <a:t>wird</a:t>
            </a:r>
            <a:r>
              <a:rPr lang="en-US" dirty="0"/>
              <a:t>, </a:t>
            </a:r>
            <a:r>
              <a:rPr lang="en-US" dirty="0" err="1"/>
              <a:t>dann</a:t>
            </a:r>
            <a:r>
              <a:rPr lang="en-US" dirty="0"/>
              <a:t> </a:t>
            </a:r>
            <a:r>
              <a:rPr lang="en-US" dirty="0" err="1"/>
              <a:t>werden</a:t>
            </a:r>
            <a:r>
              <a:rPr lang="en-US" dirty="0"/>
              <a:t> Sie </a:t>
            </a:r>
            <a:r>
              <a:rPr lang="en-US" dirty="0" err="1"/>
              <a:t>sich</a:t>
            </a:r>
            <a:r>
              <a:rPr lang="en-US" dirty="0"/>
              <a:t> </a:t>
            </a:r>
            <a:r>
              <a:rPr lang="en-US" dirty="0" err="1"/>
              <a:t>vermutlich</a:t>
            </a:r>
            <a:r>
              <a:rPr lang="en-US" dirty="0"/>
              <a:t> </a:t>
            </a:r>
            <a:r>
              <a:rPr lang="en-US" dirty="0" err="1"/>
              <a:t>sehr</a:t>
            </a:r>
            <a:r>
              <a:rPr lang="en-US" dirty="0"/>
              <a:t> </a:t>
            </a:r>
            <a:r>
              <a:rPr lang="en-US" dirty="0" err="1"/>
              <a:t>unwohl</a:t>
            </a:r>
            <a:r>
              <a:rPr lang="en-US" dirty="0"/>
              <a:t> </a:t>
            </a:r>
            <a:r>
              <a:rPr lang="en-US" dirty="0" err="1"/>
              <a:t>fühlen</a:t>
            </a:r>
            <a:r>
              <a:rPr lang="en-US" dirty="0"/>
              <a:t> und erst </a:t>
            </a:r>
            <a:r>
              <a:rPr lang="en-US" dirty="0" err="1"/>
              <a:t>recht</a:t>
            </a:r>
            <a:r>
              <a:rPr lang="en-US" dirty="0"/>
              <a:t> </a:t>
            </a:r>
            <a:r>
              <a:rPr lang="en-US" dirty="0" err="1"/>
              <a:t>zu</a:t>
            </a:r>
            <a:r>
              <a:rPr lang="en-US" dirty="0"/>
              <a:t> </a:t>
            </a:r>
            <a:r>
              <a:rPr lang="en-US" dirty="0" err="1"/>
              <a:t>Fehlern</a:t>
            </a:r>
            <a:r>
              <a:rPr lang="en-US" dirty="0"/>
              <a:t> </a:t>
            </a:r>
            <a:r>
              <a:rPr lang="en-US" dirty="0" err="1"/>
              <a:t>neigen</a:t>
            </a:r>
            <a:r>
              <a:rPr lang="en-US" dirty="0"/>
              <a:t>. </a:t>
            </a:r>
            <a:endParaRPr lang="en-US" dirty="0">
              <a:ea typeface="Calibri"/>
              <a:cs typeface="Calibri"/>
            </a:endParaRPr>
          </a:p>
          <a:p>
            <a:r>
              <a:rPr lang="en-US" b="1" err="1"/>
              <a:t>Kreativität</a:t>
            </a:r>
            <a:r>
              <a:rPr lang="en-US" dirty="0"/>
              <a:t>: Wenn Ihnen </a:t>
            </a:r>
            <a:r>
              <a:rPr lang="en-US" err="1"/>
              <a:t>wenig</a:t>
            </a:r>
            <a:r>
              <a:rPr lang="en-US" dirty="0"/>
              <a:t> </a:t>
            </a:r>
            <a:r>
              <a:rPr lang="en-US" err="1"/>
              <a:t>Spielraum</a:t>
            </a:r>
            <a:r>
              <a:rPr lang="en-US" dirty="0"/>
              <a:t> für die </a:t>
            </a:r>
            <a:r>
              <a:rPr lang="en-US" err="1"/>
              <a:t>Ausführung</a:t>
            </a:r>
            <a:r>
              <a:rPr lang="en-US" dirty="0"/>
              <a:t> </a:t>
            </a:r>
            <a:r>
              <a:rPr lang="en-US" err="1"/>
              <a:t>Ihrer</a:t>
            </a:r>
            <a:r>
              <a:rPr lang="en-US" dirty="0"/>
              <a:t> </a:t>
            </a:r>
            <a:r>
              <a:rPr lang="en-US" err="1"/>
              <a:t>Tätigkeit</a:t>
            </a:r>
            <a:r>
              <a:rPr lang="en-US" dirty="0"/>
              <a:t> </a:t>
            </a:r>
            <a:r>
              <a:rPr lang="en-US" err="1"/>
              <a:t>gegeben</a:t>
            </a:r>
            <a:r>
              <a:rPr lang="en-US" dirty="0"/>
              <a:t> </a:t>
            </a:r>
            <a:r>
              <a:rPr lang="en-US" err="1"/>
              <a:t>wird</a:t>
            </a:r>
            <a:r>
              <a:rPr lang="en-US" dirty="0"/>
              <a:t>, Sie </a:t>
            </a:r>
            <a:r>
              <a:rPr lang="en-US" err="1"/>
              <a:t>jedoch</a:t>
            </a:r>
            <a:r>
              <a:rPr lang="en-US" dirty="0"/>
              <a:t> </a:t>
            </a:r>
            <a:r>
              <a:rPr lang="en-US" err="1"/>
              <a:t>als</a:t>
            </a:r>
            <a:r>
              <a:rPr lang="en-US" dirty="0"/>
              <a:t> </a:t>
            </a:r>
            <a:r>
              <a:rPr lang="en-US" err="1"/>
              <a:t>kreativer</a:t>
            </a:r>
            <a:r>
              <a:rPr lang="en-US" dirty="0"/>
              <a:t> Mensch </a:t>
            </a:r>
            <a:r>
              <a:rPr lang="en-US" err="1"/>
              <a:t>sich</a:t>
            </a:r>
            <a:r>
              <a:rPr lang="en-US" dirty="0"/>
              <a:t> </a:t>
            </a:r>
            <a:r>
              <a:rPr lang="en-US" err="1"/>
              <a:t>einschränken</a:t>
            </a:r>
            <a:r>
              <a:rPr lang="en-US" dirty="0"/>
              <a:t> </a:t>
            </a:r>
            <a:r>
              <a:rPr lang="en-US" err="1"/>
              <a:t>müssen</a:t>
            </a:r>
            <a:r>
              <a:rPr lang="en-US" dirty="0"/>
              <a:t>, </a:t>
            </a:r>
            <a:r>
              <a:rPr lang="en-US" err="1"/>
              <a:t>dann</a:t>
            </a:r>
            <a:r>
              <a:rPr lang="en-US" dirty="0"/>
              <a:t> </a:t>
            </a:r>
            <a:r>
              <a:rPr lang="en-US" err="1"/>
              <a:t>sind</a:t>
            </a:r>
            <a:r>
              <a:rPr lang="en-US" dirty="0"/>
              <a:t> </a:t>
            </a:r>
            <a:r>
              <a:rPr lang="en-US" err="1"/>
              <a:t>sie</a:t>
            </a:r>
            <a:r>
              <a:rPr lang="en-US" dirty="0"/>
              <a:t> </a:t>
            </a:r>
            <a:r>
              <a:rPr lang="en-US" err="1"/>
              <a:t>vermutlich</a:t>
            </a:r>
            <a:r>
              <a:rPr lang="en-US" dirty="0"/>
              <a:t> in der </a:t>
            </a:r>
            <a:r>
              <a:rPr lang="en-US" err="1"/>
              <a:t>falschen</a:t>
            </a:r>
            <a:r>
              <a:rPr lang="en-US" dirty="0"/>
              <a:t> Rolle </a:t>
            </a:r>
            <a:r>
              <a:rPr lang="en-US" err="1"/>
              <a:t>oder</a:t>
            </a:r>
            <a:r>
              <a:rPr lang="en-US" dirty="0"/>
              <a:t> für das </a:t>
            </a:r>
            <a:r>
              <a:rPr lang="en-US" err="1"/>
              <a:t>falsche</a:t>
            </a:r>
            <a:r>
              <a:rPr lang="en-US" dirty="0"/>
              <a:t> </a:t>
            </a:r>
            <a:r>
              <a:rPr lang="en-US" err="1"/>
              <a:t>Unternehmen</a:t>
            </a:r>
            <a:r>
              <a:rPr lang="en-US" dirty="0"/>
              <a:t> </a:t>
            </a:r>
            <a:r>
              <a:rPr lang="en-US" err="1"/>
              <a:t>tätig</a:t>
            </a:r>
            <a:r>
              <a:rPr lang="en-US" dirty="0"/>
              <a:t>. </a:t>
            </a:r>
            <a:endParaRPr lang="en-US" dirty="0">
              <a:ea typeface="Calibri"/>
              <a:cs typeface="Calibri"/>
            </a:endParaRPr>
          </a:p>
          <a:p>
            <a:r>
              <a:rPr lang="en-US" b="1" dirty="0" err="1">
                <a:ea typeface="Calibri"/>
                <a:cs typeface="Calibri"/>
              </a:rPr>
              <a:t>Pünkzlichkeit</a:t>
            </a:r>
            <a:r>
              <a:rPr lang="en-US" b="1" dirty="0">
                <a:ea typeface="Calibri"/>
                <a:cs typeface="Calibri"/>
              </a:rPr>
              <a:t> </a:t>
            </a:r>
            <a:r>
              <a:rPr lang="en-US" b="1" dirty="0" err="1">
                <a:ea typeface="Calibri"/>
                <a:cs typeface="Calibri"/>
              </a:rPr>
              <a:t>ist</a:t>
            </a:r>
            <a:r>
              <a:rPr lang="en-US" b="1" dirty="0">
                <a:ea typeface="Calibri"/>
                <a:cs typeface="Calibri"/>
              </a:rPr>
              <a:t> </a:t>
            </a:r>
            <a:r>
              <a:rPr lang="en-US" b="1" dirty="0" err="1">
                <a:ea typeface="Calibri"/>
                <a:cs typeface="Calibri"/>
              </a:rPr>
              <a:t>kein</a:t>
            </a:r>
            <a:r>
              <a:rPr lang="en-US" b="1" dirty="0">
                <a:ea typeface="Calibri"/>
                <a:cs typeface="Calibri"/>
              </a:rPr>
              <a:t> Wert </a:t>
            </a:r>
            <a:r>
              <a:rPr lang="en-US" b="1" dirty="0" err="1">
                <a:ea typeface="Calibri"/>
                <a:cs typeface="Calibri"/>
              </a:rPr>
              <a:t>dafür</a:t>
            </a:r>
            <a:r>
              <a:rPr lang="en-US" b="1" dirty="0">
                <a:ea typeface="Calibri"/>
                <a:cs typeface="Calibri"/>
              </a:rPr>
              <a:t> </a:t>
            </a:r>
            <a:r>
              <a:rPr lang="en-US" b="1" dirty="0" err="1">
                <a:ea typeface="Calibri"/>
                <a:cs typeface="Calibri"/>
              </a:rPr>
              <a:t>eine</a:t>
            </a:r>
            <a:r>
              <a:rPr lang="en-US" b="1" dirty="0">
                <a:ea typeface="Calibri"/>
                <a:cs typeface="Calibri"/>
              </a:rPr>
              <a:t> Tugend.</a:t>
            </a:r>
            <a:r>
              <a:rPr lang="en-US" dirty="0">
                <a:ea typeface="Calibri"/>
                <a:cs typeface="Calibri"/>
              </a:rPr>
              <a:t> Wenn Sie es </a:t>
            </a:r>
            <a:r>
              <a:rPr lang="en-US" dirty="0" err="1">
                <a:ea typeface="Calibri"/>
                <a:cs typeface="Calibri"/>
              </a:rPr>
              <a:t>gewohnt</a:t>
            </a:r>
            <a:r>
              <a:rPr lang="en-US" dirty="0">
                <a:ea typeface="Calibri"/>
                <a:cs typeface="Calibri"/>
              </a:rPr>
              <a:t> </a:t>
            </a:r>
            <a:r>
              <a:rPr lang="en-US" dirty="0" err="1">
                <a:ea typeface="Calibri"/>
                <a:cs typeface="Calibri"/>
              </a:rPr>
              <a:t>sind</a:t>
            </a:r>
            <a:r>
              <a:rPr lang="en-US" dirty="0">
                <a:ea typeface="Calibri"/>
                <a:cs typeface="Calibri"/>
              </a:rPr>
              <a:t>, </a:t>
            </a:r>
            <a:r>
              <a:rPr lang="en-US" dirty="0" err="1">
                <a:ea typeface="Calibri"/>
                <a:cs typeface="Calibri"/>
              </a:rPr>
              <a:t>pünktlich</a:t>
            </a:r>
            <a:r>
              <a:rPr lang="en-US" dirty="0">
                <a:ea typeface="Calibri"/>
                <a:cs typeface="Calibri"/>
              </a:rPr>
              <a:t> </a:t>
            </a:r>
            <a:r>
              <a:rPr lang="en-US" dirty="0" err="1">
                <a:ea typeface="Calibri"/>
                <a:cs typeface="Calibri"/>
              </a:rPr>
              <a:t>zu</a:t>
            </a:r>
            <a:r>
              <a:rPr lang="en-US" dirty="0">
                <a:ea typeface="Calibri"/>
                <a:cs typeface="Calibri"/>
              </a:rPr>
              <a:t> </a:t>
            </a:r>
            <a:r>
              <a:rPr lang="en-US" dirty="0" err="1">
                <a:ea typeface="Calibri"/>
                <a:cs typeface="Calibri"/>
              </a:rPr>
              <a:t>erscheinen</a:t>
            </a:r>
            <a:r>
              <a:rPr lang="en-US" dirty="0">
                <a:ea typeface="Calibri"/>
                <a:cs typeface="Calibri"/>
              </a:rPr>
              <a:t>, </a:t>
            </a:r>
            <a:r>
              <a:rPr lang="en-US" dirty="0" err="1">
                <a:ea typeface="Calibri"/>
                <a:cs typeface="Calibri"/>
              </a:rPr>
              <a:t>möchten</a:t>
            </a:r>
            <a:r>
              <a:rPr lang="en-US" dirty="0">
                <a:ea typeface="Calibri"/>
                <a:cs typeface="Calibri"/>
              </a:rPr>
              <a:t> Sie </a:t>
            </a:r>
            <a:r>
              <a:rPr lang="en-US" dirty="0" err="1">
                <a:ea typeface="Calibri"/>
                <a:cs typeface="Calibri"/>
              </a:rPr>
              <a:t>nicht</a:t>
            </a:r>
            <a:r>
              <a:rPr lang="en-US" dirty="0">
                <a:ea typeface="Calibri"/>
                <a:cs typeface="Calibri"/>
              </a:rPr>
              <a:t> 2 Minuten </a:t>
            </a:r>
            <a:r>
              <a:rPr lang="en-US" dirty="0" err="1">
                <a:ea typeface="Calibri"/>
                <a:cs typeface="Calibri"/>
              </a:rPr>
              <a:t>vor</a:t>
            </a:r>
            <a:r>
              <a:rPr lang="en-US" dirty="0">
                <a:ea typeface="Calibri"/>
                <a:cs typeface="Calibri"/>
              </a:rPr>
              <a:t> dem Termin </a:t>
            </a:r>
            <a:r>
              <a:rPr lang="en-US" dirty="0" err="1">
                <a:ea typeface="Calibri"/>
                <a:cs typeface="Calibri"/>
              </a:rPr>
              <a:t>eine</a:t>
            </a:r>
            <a:r>
              <a:rPr lang="en-US" dirty="0">
                <a:ea typeface="Calibri"/>
                <a:cs typeface="Calibri"/>
              </a:rPr>
              <a:t> </a:t>
            </a:r>
            <a:r>
              <a:rPr lang="en-US" dirty="0" err="1">
                <a:ea typeface="Calibri"/>
                <a:cs typeface="Calibri"/>
              </a:rPr>
              <a:t>Nachricht</a:t>
            </a:r>
            <a:r>
              <a:rPr lang="en-US" dirty="0">
                <a:ea typeface="Calibri"/>
                <a:cs typeface="Calibri"/>
              </a:rPr>
              <a:t> </a:t>
            </a:r>
            <a:r>
              <a:rPr lang="en-US" dirty="0" err="1">
                <a:ea typeface="Calibri"/>
                <a:cs typeface="Calibri"/>
              </a:rPr>
              <a:t>erhalten</a:t>
            </a:r>
            <a:r>
              <a:rPr lang="en-US" dirty="0">
                <a:ea typeface="Calibri"/>
                <a:cs typeface="Calibri"/>
              </a:rPr>
              <a:t>, </a:t>
            </a:r>
            <a:r>
              <a:rPr lang="en-US" dirty="0" err="1">
                <a:ea typeface="Calibri"/>
                <a:cs typeface="Calibri"/>
              </a:rPr>
              <a:t>dass</a:t>
            </a:r>
            <a:r>
              <a:rPr lang="en-US" dirty="0">
                <a:ea typeface="Calibri"/>
                <a:cs typeface="Calibri"/>
              </a:rPr>
              <a:t> </a:t>
            </a:r>
            <a:r>
              <a:rPr lang="en-US" dirty="0" err="1">
                <a:ea typeface="Calibri"/>
                <a:cs typeface="Calibri"/>
              </a:rPr>
              <a:t>sich</a:t>
            </a:r>
            <a:r>
              <a:rPr lang="en-US" dirty="0">
                <a:ea typeface="Calibri"/>
                <a:cs typeface="Calibri"/>
              </a:rPr>
              <a:t> die </a:t>
            </a:r>
            <a:r>
              <a:rPr lang="en-US" dirty="0" err="1">
                <a:ea typeface="Calibri"/>
                <a:cs typeface="Calibri"/>
              </a:rPr>
              <a:t>andere</a:t>
            </a:r>
            <a:r>
              <a:rPr lang="en-US" dirty="0">
                <a:ea typeface="Calibri"/>
                <a:cs typeface="Calibri"/>
              </a:rPr>
              <a:t> Person um 15 Minuten </a:t>
            </a:r>
            <a:r>
              <a:rPr lang="en-US" dirty="0" err="1">
                <a:ea typeface="Calibri"/>
                <a:cs typeface="Calibri"/>
              </a:rPr>
              <a:t>verspätet</a:t>
            </a:r>
            <a:r>
              <a:rPr lang="en-US" dirty="0">
                <a:ea typeface="Calibri"/>
                <a:cs typeface="Calibri"/>
              </a:rPr>
              <a:t>.</a:t>
            </a:r>
          </a:p>
        </p:txBody>
      </p:sp>
      <p:sp>
        <p:nvSpPr>
          <p:cNvPr id="4" name="Foliennummernplatzhalter 3"/>
          <p:cNvSpPr>
            <a:spLocks noGrp="1"/>
          </p:cNvSpPr>
          <p:nvPr>
            <p:ph type="sldNum" sz="quarter" idx="5"/>
          </p:nvPr>
        </p:nvSpPr>
        <p:spPr/>
        <p:txBody>
          <a:bodyPr/>
          <a:lstStyle/>
          <a:p>
            <a:fld id="{D1266143-948A-48F4-93E9-B37237C5A795}" type="slidenum">
              <a:rPr lang="de-DE"/>
              <a:t>31</a:t>
            </a:fld>
            <a:endParaRPr lang="de-DE"/>
          </a:p>
        </p:txBody>
      </p:sp>
    </p:spTree>
    <p:extLst>
      <p:ext uri="{BB962C8B-B14F-4D97-AF65-F5344CB8AC3E}">
        <p14:creationId xmlns:p14="http://schemas.microsoft.com/office/powerpoint/2010/main" val="35675456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ea typeface="Calibri"/>
                <a:cs typeface="Calibri"/>
              </a:rPr>
              <a:t>Traditionalisten</a:t>
            </a:r>
            <a:r>
              <a:rPr lang="en-US" dirty="0"/>
              <a:t> (</a:t>
            </a:r>
            <a:r>
              <a:rPr lang="en-US" dirty="0" err="1"/>
              <a:t>geboren</a:t>
            </a:r>
            <a:r>
              <a:rPr lang="en-US" dirty="0"/>
              <a:t> 1925 – 1945)</a:t>
            </a:r>
            <a:endParaRPr lang="de-DE" dirty="0">
              <a:ea typeface="Calibri" panose="020F0502020204030204"/>
              <a:cs typeface="Calibri" panose="020F0502020204030204"/>
            </a:endParaRPr>
          </a:p>
          <a:p>
            <a:pPr>
              <a:buFont typeface="Arial"/>
              <a:buChar char="•"/>
            </a:pPr>
            <a:r>
              <a:rPr lang="en-US"/>
              <a:t>Geprägt vom Ende der Wirtschaftskrise, sozialer Sicherheit, neuen Technologien wie Autos und Radios.</a:t>
            </a:r>
          </a:p>
          <a:p>
            <a:pPr>
              <a:buFont typeface="Arial"/>
              <a:buChar char="•"/>
            </a:pPr>
            <a:r>
              <a:rPr lang="en-US" dirty="0"/>
              <a:t>Typisch sind Tradition, Respekt </a:t>
            </a:r>
            <a:r>
              <a:rPr lang="en-US" err="1"/>
              <a:t>vor</a:t>
            </a:r>
            <a:r>
              <a:rPr lang="en-US" dirty="0"/>
              <a:t> </a:t>
            </a:r>
            <a:r>
              <a:rPr lang="en-US" err="1"/>
              <a:t>Autoritäten</a:t>
            </a:r>
            <a:r>
              <a:rPr lang="en-US" dirty="0"/>
              <a:t>, Recht und Ordnung, </a:t>
            </a:r>
            <a:r>
              <a:rPr lang="en-US" err="1"/>
              <a:t>Genügsamkeit</a:t>
            </a:r>
            <a:r>
              <a:rPr lang="en-US" dirty="0"/>
              <a:t>, Strenge und </a:t>
            </a:r>
            <a:r>
              <a:rPr lang="en-US" err="1"/>
              <a:t>Werte</a:t>
            </a:r>
            <a:r>
              <a:rPr lang="en-US" dirty="0"/>
              <a:t> </a:t>
            </a:r>
            <a:r>
              <a:rPr lang="en-US" err="1"/>
              <a:t>wie</a:t>
            </a:r>
            <a:r>
              <a:rPr lang="en-US" dirty="0"/>
              <a:t> Sicherheit und </a:t>
            </a:r>
            <a:r>
              <a:rPr lang="en-US" err="1"/>
              <a:t>Reichtum</a:t>
            </a:r>
            <a:r>
              <a:rPr lang="en-US" dirty="0"/>
              <a:t>. </a:t>
            </a:r>
            <a:endParaRPr lang="en-US" dirty="0">
              <a:ea typeface="Calibri"/>
              <a:cs typeface="Calibri"/>
            </a:endParaRPr>
          </a:p>
          <a:p>
            <a:endParaRPr lang="en-US" dirty="0">
              <a:ea typeface="Calibri"/>
              <a:cs typeface="Calibri"/>
            </a:endParaRPr>
          </a:p>
          <a:p>
            <a:r>
              <a:rPr lang="en-US" dirty="0"/>
              <a:t>Babyboomer (</a:t>
            </a:r>
            <a:r>
              <a:rPr lang="en-US" dirty="0" err="1"/>
              <a:t>geboren</a:t>
            </a:r>
            <a:r>
              <a:rPr lang="en-US" dirty="0"/>
              <a:t> 1955 – 1964)</a:t>
            </a:r>
            <a:endParaRPr lang="en-US" dirty="0">
              <a:ea typeface="Calibri"/>
              <a:cs typeface="Calibri"/>
            </a:endParaRPr>
          </a:p>
          <a:p>
            <a:r>
              <a:rPr lang="en-US" dirty="0"/>
              <a:t>Geprägt </a:t>
            </a:r>
            <a:r>
              <a:rPr lang="en-US" dirty="0" err="1"/>
              <a:t>vom</a:t>
            </a:r>
            <a:r>
              <a:rPr lang="en-US" dirty="0"/>
              <a:t> Wirtschaftswunder, dem </a:t>
            </a:r>
            <a:r>
              <a:rPr lang="en-US" dirty="0" err="1"/>
              <a:t>Kalten</a:t>
            </a:r>
            <a:r>
              <a:rPr lang="en-US" dirty="0"/>
              <a:t> Krieg, die 68er und der </a:t>
            </a:r>
            <a:r>
              <a:rPr lang="en-US" dirty="0" err="1"/>
              <a:t>Friedensbewegung</a:t>
            </a:r>
            <a:endParaRPr lang="en-US" dirty="0" err="1">
              <a:ea typeface="Calibri"/>
              <a:cs typeface="Calibri"/>
            </a:endParaRPr>
          </a:p>
          <a:p>
            <a:r>
              <a:rPr lang="en-US" dirty="0"/>
              <a:t>Typisch </a:t>
            </a:r>
            <a:r>
              <a:rPr lang="en-US" dirty="0" err="1"/>
              <a:t>sind</a:t>
            </a:r>
            <a:r>
              <a:rPr lang="en-US" dirty="0"/>
              <a:t> </a:t>
            </a:r>
            <a:r>
              <a:rPr lang="en-US" dirty="0" err="1"/>
              <a:t>hohe</a:t>
            </a:r>
            <a:r>
              <a:rPr lang="en-US" dirty="0"/>
              <a:t> </a:t>
            </a:r>
            <a:r>
              <a:rPr lang="en-US" dirty="0" err="1"/>
              <a:t>Karriereziele</a:t>
            </a:r>
            <a:r>
              <a:rPr lang="en-US" dirty="0"/>
              <a:t>, </a:t>
            </a:r>
            <a:r>
              <a:rPr lang="en-US" dirty="0" err="1"/>
              <a:t>Anpassungsfähigkeit</a:t>
            </a:r>
            <a:r>
              <a:rPr lang="en-US" dirty="0"/>
              <a:t>, </a:t>
            </a:r>
            <a:r>
              <a:rPr lang="en-US" dirty="0" err="1"/>
              <a:t>Tatkraft</a:t>
            </a:r>
            <a:r>
              <a:rPr lang="en-US" dirty="0"/>
              <a:t> und die </a:t>
            </a:r>
            <a:r>
              <a:rPr lang="en-US" dirty="0" err="1"/>
              <a:t>Einstellung</a:t>
            </a:r>
            <a:r>
              <a:rPr lang="en-US" dirty="0"/>
              <a:t> „ich </a:t>
            </a:r>
            <a:r>
              <a:rPr lang="en-US" dirty="0" err="1"/>
              <a:t>lebe</a:t>
            </a:r>
            <a:r>
              <a:rPr lang="en-US" dirty="0"/>
              <a:t> um </a:t>
            </a:r>
            <a:r>
              <a:rPr lang="en-US" dirty="0" err="1"/>
              <a:t>zu</a:t>
            </a:r>
            <a:r>
              <a:rPr lang="en-US" dirty="0"/>
              <a:t> </a:t>
            </a:r>
            <a:r>
              <a:rPr lang="en-US" dirty="0" err="1"/>
              <a:t>arbeiten</a:t>
            </a:r>
            <a:r>
              <a:rPr lang="en-US" dirty="0"/>
              <a:t>“</a:t>
            </a:r>
            <a:endParaRPr lang="en-US" dirty="0">
              <a:ea typeface="Calibri"/>
              <a:cs typeface="Calibri"/>
            </a:endParaRPr>
          </a:p>
          <a:p>
            <a:endParaRPr lang="en-US" dirty="0">
              <a:ea typeface="Calibri"/>
              <a:cs typeface="Calibri"/>
            </a:endParaRPr>
          </a:p>
          <a:p>
            <a:r>
              <a:rPr lang="en-US" dirty="0"/>
              <a:t>Generation Y (</a:t>
            </a:r>
            <a:r>
              <a:rPr lang="en-US" dirty="0" err="1"/>
              <a:t>geboren</a:t>
            </a:r>
            <a:r>
              <a:rPr lang="en-US" dirty="0"/>
              <a:t> 1980 – 1994)</a:t>
            </a:r>
            <a:endParaRPr lang="en-US" dirty="0">
              <a:ea typeface="Calibri"/>
              <a:cs typeface="Calibri"/>
            </a:endParaRPr>
          </a:p>
          <a:p>
            <a:r>
              <a:rPr lang="en-US" dirty="0"/>
              <a:t>Geprägt von </a:t>
            </a:r>
            <a:r>
              <a:rPr lang="en-US" dirty="0" err="1"/>
              <a:t>Wohlstand</a:t>
            </a:r>
            <a:r>
              <a:rPr lang="en-US" dirty="0"/>
              <a:t>, Computertechnik, </a:t>
            </a:r>
            <a:r>
              <a:rPr lang="en-US" dirty="0" err="1"/>
              <a:t>Tschernobyl</a:t>
            </a:r>
            <a:r>
              <a:rPr lang="en-US" dirty="0"/>
              <a:t>, der Anti-Baby-Pille und </a:t>
            </a:r>
            <a:r>
              <a:rPr lang="en-US" dirty="0" err="1"/>
              <a:t>steigender</a:t>
            </a:r>
            <a:r>
              <a:rPr lang="en-US" dirty="0"/>
              <a:t> </a:t>
            </a:r>
            <a:r>
              <a:rPr lang="en-US" dirty="0" err="1"/>
              <a:t>Scheidungsraten</a:t>
            </a:r>
            <a:endParaRPr lang="en-US" dirty="0" err="1">
              <a:ea typeface="Calibri"/>
              <a:cs typeface="Calibri"/>
            </a:endParaRPr>
          </a:p>
          <a:p>
            <a:r>
              <a:rPr lang="en-US" dirty="0"/>
              <a:t>Typisch </a:t>
            </a:r>
            <a:r>
              <a:rPr lang="en-US" dirty="0" err="1"/>
              <a:t>sind</a:t>
            </a:r>
            <a:r>
              <a:rPr lang="en-US" dirty="0"/>
              <a:t> </a:t>
            </a:r>
            <a:r>
              <a:rPr lang="en-US" dirty="0" err="1"/>
              <a:t>Individualismus</a:t>
            </a:r>
            <a:r>
              <a:rPr lang="en-US" dirty="0"/>
              <a:t>, </a:t>
            </a:r>
            <a:r>
              <a:rPr lang="en-US" dirty="0" err="1"/>
              <a:t>Sinnsuche</a:t>
            </a:r>
            <a:r>
              <a:rPr lang="en-US" dirty="0"/>
              <a:t>, Null-Bock-Stimmung, Work-Life-Balance und die </a:t>
            </a:r>
            <a:r>
              <a:rPr lang="en-US" dirty="0" err="1"/>
              <a:t>Einstellung</a:t>
            </a:r>
            <a:r>
              <a:rPr lang="en-US" dirty="0"/>
              <a:t> „ich </a:t>
            </a:r>
            <a:r>
              <a:rPr lang="en-US" dirty="0" err="1"/>
              <a:t>arbeite</a:t>
            </a:r>
            <a:r>
              <a:rPr lang="en-US" dirty="0"/>
              <a:t>, um </a:t>
            </a:r>
            <a:r>
              <a:rPr lang="en-US" dirty="0" err="1"/>
              <a:t>zu</a:t>
            </a:r>
            <a:r>
              <a:rPr lang="en-US" dirty="0"/>
              <a:t> leben“</a:t>
            </a:r>
            <a:endParaRPr lang="en-US" dirty="0">
              <a:ea typeface="Calibri"/>
              <a:cs typeface="Calibri"/>
            </a:endParaRPr>
          </a:p>
          <a:p>
            <a:endParaRPr lang="en-US" dirty="0">
              <a:ea typeface="Calibri"/>
              <a:cs typeface="Calibri"/>
            </a:endParaRPr>
          </a:p>
          <a:p>
            <a:r>
              <a:rPr lang="en-US"/>
              <a:t>Generation Z (geboren 1995 – 2009)</a:t>
            </a:r>
          </a:p>
          <a:p>
            <a:r>
              <a:rPr lang="en-US"/>
              <a:t>Geprägt von der Angst vor dem Wohlstandsverlust, Smartphones, Social Media, Eltern als beste Freunde, Dauerkrise und Terror</a:t>
            </a:r>
          </a:p>
          <a:p>
            <a:r>
              <a:rPr lang="en-US"/>
              <a:t>Typisch sind Dating Apps und Social Media, süchtig nach Feedback und Anerkennung, Angst vor der Zukunft, Unentschlossenheit, Vertrauen erfolgt über Bewertungen und Likes.</a:t>
            </a:r>
          </a:p>
          <a:p>
            <a:r>
              <a:rPr lang="en-US"/>
              <a:t>Die Einstellung ist „hier ist die Arbeit, da ist mein Leben“</a:t>
            </a:r>
          </a:p>
          <a:p>
            <a:endParaRPr lang="en-US" dirty="0">
              <a:ea typeface="Calibri"/>
              <a:cs typeface="Calibri"/>
            </a:endParaRPr>
          </a:p>
          <a:p>
            <a:r>
              <a:rPr lang="en-US" dirty="0"/>
              <a:t>Generation Alpha (</a:t>
            </a:r>
            <a:r>
              <a:rPr lang="en-US" dirty="0" err="1"/>
              <a:t>geboren</a:t>
            </a:r>
            <a:r>
              <a:rPr lang="en-US" dirty="0"/>
              <a:t> 2010 – 2024)</a:t>
            </a:r>
            <a:endParaRPr lang="en-US" dirty="0">
              <a:ea typeface="Calibri"/>
              <a:cs typeface="Calibri"/>
            </a:endParaRPr>
          </a:p>
          <a:p>
            <a:r>
              <a:rPr lang="en-US" dirty="0"/>
              <a:t>Geprägt von Smartphone und Tablet </a:t>
            </a:r>
            <a:r>
              <a:rPr lang="en-US" dirty="0" err="1"/>
              <a:t>schon</a:t>
            </a:r>
            <a:r>
              <a:rPr lang="en-US" dirty="0"/>
              <a:t> </a:t>
            </a:r>
            <a:r>
              <a:rPr lang="en-US" dirty="0" err="1"/>
              <a:t>im</a:t>
            </a:r>
            <a:r>
              <a:rPr lang="en-US" dirty="0"/>
              <a:t> </a:t>
            </a:r>
            <a:r>
              <a:rPr lang="en-US" dirty="0" err="1"/>
              <a:t>Babyalter</a:t>
            </a:r>
            <a:r>
              <a:rPr lang="en-US" dirty="0"/>
              <a:t>, Alexa Google und Siri, </a:t>
            </a:r>
            <a:r>
              <a:rPr lang="en-US" dirty="0" err="1"/>
              <a:t>Klimawandel</a:t>
            </a:r>
            <a:r>
              <a:rPr lang="en-US" dirty="0"/>
              <a:t> und </a:t>
            </a:r>
            <a:r>
              <a:rPr lang="en-US" dirty="0" err="1"/>
              <a:t>Wasserknappheit</a:t>
            </a:r>
            <a:r>
              <a:rPr lang="en-US" dirty="0"/>
              <a:t>, </a:t>
            </a:r>
            <a:r>
              <a:rPr lang="en-US" dirty="0" err="1"/>
              <a:t>Umweltkatastrophen</a:t>
            </a:r>
            <a:r>
              <a:rPr lang="en-US" dirty="0"/>
              <a:t> und Völkerwanderung</a:t>
            </a:r>
            <a:endParaRPr lang="en-US" dirty="0">
              <a:ea typeface="Calibri"/>
              <a:cs typeface="Calibri"/>
            </a:endParaRPr>
          </a:p>
          <a:p>
            <a:r>
              <a:rPr lang="en-US" dirty="0"/>
              <a:t>Typisch </a:t>
            </a:r>
            <a:r>
              <a:rPr lang="en-US" dirty="0" err="1"/>
              <a:t>sind</a:t>
            </a:r>
            <a:r>
              <a:rPr lang="en-US" dirty="0"/>
              <a:t>, </a:t>
            </a:r>
            <a:r>
              <a:rPr lang="en-US" dirty="0" err="1"/>
              <a:t>dass</a:t>
            </a:r>
            <a:r>
              <a:rPr lang="en-US" dirty="0"/>
              <a:t> </a:t>
            </a:r>
            <a:r>
              <a:rPr lang="en-US" dirty="0" err="1"/>
              <a:t>viele</a:t>
            </a:r>
            <a:r>
              <a:rPr lang="en-US" dirty="0"/>
              <a:t> von </a:t>
            </a:r>
            <a:r>
              <a:rPr lang="en-US" dirty="0" err="1"/>
              <a:t>ihnen</a:t>
            </a:r>
            <a:r>
              <a:rPr lang="en-US" dirty="0"/>
              <a:t> </a:t>
            </a:r>
            <a:r>
              <a:rPr lang="en-US" dirty="0" err="1"/>
              <a:t>schon</a:t>
            </a:r>
            <a:r>
              <a:rPr lang="en-US" dirty="0"/>
              <a:t> </a:t>
            </a:r>
            <a:r>
              <a:rPr lang="en-US" dirty="0" err="1"/>
              <a:t>im</a:t>
            </a:r>
            <a:r>
              <a:rPr lang="en-US" dirty="0"/>
              <a:t> </a:t>
            </a:r>
            <a:r>
              <a:rPr lang="en-US" dirty="0" err="1"/>
              <a:t>Kindesalter</a:t>
            </a:r>
            <a:r>
              <a:rPr lang="en-US" dirty="0"/>
              <a:t> Social-Media-Stars </a:t>
            </a:r>
            <a:r>
              <a:rPr lang="en-US" dirty="0" err="1"/>
              <a:t>sind</a:t>
            </a:r>
            <a:r>
              <a:rPr lang="en-US" dirty="0"/>
              <a:t> (Apps, </a:t>
            </a:r>
            <a:r>
              <a:rPr lang="en-US" dirty="0" err="1"/>
              <a:t>Youtube</a:t>
            </a:r>
            <a:r>
              <a:rPr lang="en-US" dirty="0"/>
              <a:t>, Instagram). Wie </a:t>
            </a:r>
            <a:r>
              <a:rPr lang="en-US" dirty="0" err="1"/>
              <a:t>sich</a:t>
            </a:r>
            <a:r>
              <a:rPr lang="en-US" dirty="0"/>
              <a:t> die </a:t>
            </a:r>
            <a:r>
              <a:rPr lang="en-US" dirty="0" err="1"/>
              <a:t>Benutzung</a:t>
            </a:r>
            <a:r>
              <a:rPr lang="en-US" dirty="0"/>
              <a:t> smarter </a:t>
            </a:r>
            <a:r>
              <a:rPr lang="en-US" dirty="0" err="1"/>
              <a:t>Geräte</a:t>
            </a:r>
            <a:r>
              <a:rPr lang="en-US" dirty="0"/>
              <a:t> auf </a:t>
            </a:r>
            <a:r>
              <a:rPr lang="en-US" dirty="0" err="1"/>
              <a:t>diese</a:t>
            </a:r>
            <a:r>
              <a:rPr lang="en-US" dirty="0"/>
              <a:t> Generation </a:t>
            </a:r>
            <a:r>
              <a:rPr lang="en-US" dirty="0" err="1"/>
              <a:t>auswirkt</a:t>
            </a:r>
            <a:r>
              <a:rPr lang="en-US" dirty="0"/>
              <a:t>, gilt es </a:t>
            </a:r>
            <a:r>
              <a:rPr lang="en-US" dirty="0" err="1"/>
              <a:t>abzuwarten</a:t>
            </a:r>
            <a:r>
              <a:rPr lang="en-US" dirty="0"/>
              <a:t>.</a:t>
            </a:r>
            <a:endParaRPr lang="en-US" dirty="0">
              <a:ea typeface="Calibri"/>
              <a:cs typeface="Calibri"/>
            </a:endParaRPr>
          </a:p>
          <a:p>
            <a:endParaRPr lang="en-US" dirty="0">
              <a:ea typeface="Calibri"/>
              <a:cs typeface="Calibri"/>
            </a:endParaRPr>
          </a:p>
          <a:p>
            <a:pPr marL="285750" indent="-285750">
              <a:buFont typeface="Arial"/>
              <a:buChar char="•"/>
            </a:pPr>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32</a:t>
            </a:fld>
            <a:endParaRPr lang="de-DE"/>
          </a:p>
        </p:txBody>
      </p:sp>
    </p:spTree>
    <p:extLst>
      <p:ext uri="{BB962C8B-B14F-4D97-AF65-F5344CB8AC3E}">
        <p14:creationId xmlns:p14="http://schemas.microsoft.com/office/powerpoint/2010/main" val="39261253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Die </a:t>
            </a:r>
            <a:r>
              <a:rPr lang="en-US" dirty="0" err="1"/>
              <a:t>größten</a:t>
            </a:r>
            <a:r>
              <a:rPr lang="en-US" dirty="0"/>
              <a:t> </a:t>
            </a:r>
            <a:r>
              <a:rPr lang="en-US" dirty="0" err="1"/>
              <a:t>Differenzen</a:t>
            </a:r>
            <a:r>
              <a:rPr lang="en-US" dirty="0"/>
              <a:t> </a:t>
            </a:r>
            <a:r>
              <a:rPr lang="en-US" dirty="0" err="1"/>
              <a:t>innerhalb</a:t>
            </a:r>
            <a:r>
              <a:rPr lang="en-US" dirty="0"/>
              <a:t> </a:t>
            </a:r>
            <a:r>
              <a:rPr lang="en-US" dirty="0" err="1"/>
              <a:t>aller</a:t>
            </a:r>
            <a:r>
              <a:rPr lang="en-US" dirty="0"/>
              <a:t> </a:t>
            </a:r>
            <a:r>
              <a:rPr lang="en-US" dirty="0" err="1"/>
              <a:t>Generationen</a:t>
            </a:r>
            <a:r>
              <a:rPr lang="en-US" dirty="0"/>
              <a:t> </a:t>
            </a:r>
            <a:r>
              <a:rPr lang="en-US" dirty="0" err="1"/>
              <a:t>gibt</a:t>
            </a:r>
            <a:r>
              <a:rPr lang="en-US" dirty="0"/>
              <a:t> es </a:t>
            </a:r>
            <a:r>
              <a:rPr lang="en-US" dirty="0" err="1"/>
              <a:t>hinsichtlich</a:t>
            </a:r>
            <a:r>
              <a:rPr lang="en-US" dirty="0"/>
              <a:t> der </a:t>
            </a:r>
            <a:r>
              <a:rPr lang="en-US" dirty="0" err="1"/>
              <a:t>Themen</a:t>
            </a:r>
            <a:r>
              <a:rPr lang="en-US" dirty="0"/>
              <a:t> Kommunikation, Respekt, </a:t>
            </a:r>
            <a:r>
              <a:rPr lang="en-US" dirty="0" err="1"/>
              <a:t>Ökologie</a:t>
            </a:r>
            <a:r>
              <a:rPr lang="en-US" dirty="0"/>
              <a:t> und </a:t>
            </a:r>
            <a:r>
              <a:rPr lang="en-US" dirty="0" err="1"/>
              <a:t>Verbindlichkeit</a:t>
            </a:r>
            <a:r>
              <a:rPr lang="en-US" dirty="0"/>
              <a:t>.</a:t>
            </a:r>
            <a:endParaRPr lang="de-DE" dirty="0"/>
          </a:p>
        </p:txBody>
      </p:sp>
      <p:sp>
        <p:nvSpPr>
          <p:cNvPr id="4" name="Foliennummernplatzhalter 3"/>
          <p:cNvSpPr>
            <a:spLocks noGrp="1"/>
          </p:cNvSpPr>
          <p:nvPr>
            <p:ph type="sldNum" sz="quarter" idx="5"/>
          </p:nvPr>
        </p:nvSpPr>
        <p:spPr/>
        <p:txBody>
          <a:bodyPr/>
          <a:lstStyle/>
          <a:p>
            <a:fld id="{D1266143-948A-48F4-93E9-B37237C5A795}" type="slidenum">
              <a:rPr lang="de-DE"/>
              <a:t>33</a:t>
            </a:fld>
            <a:endParaRPr lang="de-DE"/>
          </a:p>
        </p:txBody>
      </p:sp>
    </p:spTree>
    <p:extLst>
      <p:ext uri="{BB962C8B-B14F-4D97-AF65-F5344CB8AC3E}">
        <p14:creationId xmlns:p14="http://schemas.microsoft.com/office/powerpoint/2010/main" val="28304376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Kommunikation: Wer wartet heute noch wochenlang auf einen Brief, wenn eine E-Mail, SMS oder eine WhatsApp-Nachricht innerhalb von Sekunden den Empfänger erreichen kann? Die Folge ist Ungeduld. Während die Generationen Y und Z geprägt sind von Schnelllebigkeit, kennen die vorhergehenden Generationen den Austausch per Brief, Fax und Festnetztelefon.</a:t>
            </a:r>
          </a:p>
        </p:txBody>
      </p:sp>
      <p:sp>
        <p:nvSpPr>
          <p:cNvPr id="4" name="Foliennummernplatzhalter 3"/>
          <p:cNvSpPr>
            <a:spLocks noGrp="1"/>
          </p:cNvSpPr>
          <p:nvPr>
            <p:ph type="sldNum" sz="quarter" idx="5"/>
          </p:nvPr>
        </p:nvSpPr>
        <p:spPr/>
        <p:txBody>
          <a:bodyPr/>
          <a:lstStyle/>
          <a:p>
            <a:fld id="{D1266143-948A-48F4-93E9-B37237C5A795}" type="slidenum">
              <a:rPr lang="de-DE"/>
              <a:t>34</a:t>
            </a:fld>
            <a:endParaRPr lang="de-DE"/>
          </a:p>
        </p:txBody>
      </p:sp>
    </p:spTree>
    <p:extLst>
      <p:ext uri="{BB962C8B-B14F-4D97-AF65-F5344CB8AC3E}">
        <p14:creationId xmlns:p14="http://schemas.microsoft.com/office/powerpoint/2010/main" val="27100619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Respekt</a:t>
            </a:r>
            <a:r>
              <a:rPr lang="de-DE" dirty="0"/>
              <a:t>: Seinerzeit waren Alter, Wissen und Erfahrungen Garanten für Respekt. Dieser Respekt ist durch andersartige Erziehung verloren gegangen. Respekt vor Wissen und Erfahrungen ist durch den permanenten Zugriff auf das Internet obsolet geworden. Respekt erntet heute, wer eine Vorbildwirkung hat und seinem Gegenüber auf Augenhöhe begegnet. Diese andere Sichtweise, die meist einhergeht mit einem knappen „hallo“ als Begrüßung für Jung und Alt, empfinden Personen ab einem Alter von 45 + oftmals als respektlos und befremdlich.</a:t>
            </a:r>
          </a:p>
        </p:txBody>
      </p:sp>
      <p:sp>
        <p:nvSpPr>
          <p:cNvPr id="4" name="Foliennummernplatzhalter 3"/>
          <p:cNvSpPr>
            <a:spLocks noGrp="1"/>
          </p:cNvSpPr>
          <p:nvPr>
            <p:ph type="sldNum" sz="quarter" idx="5"/>
          </p:nvPr>
        </p:nvSpPr>
        <p:spPr/>
        <p:txBody>
          <a:bodyPr/>
          <a:lstStyle/>
          <a:p>
            <a:fld id="{D1266143-948A-48F4-93E9-B37237C5A795}" type="slidenum">
              <a:rPr lang="de-DE"/>
              <a:t>35</a:t>
            </a:fld>
            <a:endParaRPr lang="de-DE"/>
          </a:p>
        </p:txBody>
      </p:sp>
    </p:spTree>
    <p:extLst>
      <p:ext uri="{BB962C8B-B14F-4D97-AF65-F5344CB8AC3E}">
        <p14:creationId xmlns:p14="http://schemas.microsoft.com/office/powerpoint/2010/main" val="7461357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t>Spätestens</a:t>
            </a:r>
            <a:r>
              <a:rPr lang="en-US" dirty="0"/>
              <a:t> </a:t>
            </a:r>
            <a:r>
              <a:rPr lang="en-US" dirty="0" err="1"/>
              <a:t>seit</a:t>
            </a:r>
            <a:r>
              <a:rPr lang="en-US" dirty="0"/>
              <a:t> 2019, dem Jahr der Greta Thunberg, hat die </a:t>
            </a:r>
            <a:r>
              <a:rPr lang="en-US" dirty="0" err="1"/>
              <a:t>junge</a:t>
            </a:r>
            <a:r>
              <a:rPr lang="en-US" dirty="0"/>
              <a:t> Generation </a:t>
            </a:r>
            <a:r>
              <a:rPr lang="en-US" dirty="0" err="1"/>
              <a:t>erkannt</a:t>
            </a:r>
            <a:r>
              <a:rPr lang="en-US" dirty="0"/>
              <a:t>, </a:t>
            </a:r>
            <a:r>
              <a:rPr lang="en-US" dirty="0" err="1"/>
              <a:t>dass</a:t>
            </a:r>
            <a:r>
              <a:rPr lang="en-US" dirty="0"/>
              <a:t> </a:t>
            </a:r>
            <a:r>
              <a:rPr lang="en-US" dirty="0" err="1"/>
              <a:t>bezüglich</a:t>
            </a:r>
            <a:r>
              <a:rPr lang="en-US" dirty="0"/>
              <a:t> Umwelt-/</a:t>
            </a:r>
            <a:r>
              <a:rPr lang="en-US" dirty="0" err="1"/>
              <a:t>Klimaschutz</a:t>
            </a:r>
            <a:r>
              <a:rPr lang="en-US" dirty="0"/>
              <a:t>, </a:t>
            </a:r>
            <a:r>
              <a:rPr lang="en-US" dirty="0" err="1"/>
              <a:t>rasches</a:t>
            </a:r>
            <a:r>
              <a:rPr lang="en-US" dirty="0"/>
              <a:t> </a:t>
            </a:r>
            <a:r>
              <a:rPr lang="en-US" dirty="0" err="1"/>
              <a:t>Handeln</a:t>
            </a:r>
            <a:r>
              <a:rPr lang="en-US" dirty="0"/>
              <a:t> </a:t>
            </a:r>
            <a:r>
              <a:rPr lang="en-US" dirty="0" err="1"/>
              <a:t>erforderlich</a:t>
            </a:r>
            <a:r>
              <a:rPr lang="en-US" dirty="0"/>
              <a:t> </a:t>
            </a:r>
            <a:r>
              <a:rPr lang="en-US" dirty="0" err="1"/>
              <a:t>ist</a:t>
            </a:r>
            <a:r>
              <a:rPr lang="en-US" dirty="0"/>
              <a:t>. Die </a:t>
            </a:r>
            <a:r>
              <a:rPr lang="en-US" dirty="0" err="1"/>
              <a:t>Erwartungshaltungen</a:t>
            </a:r>
            <a:r>
              <a:rPr lang="en-US" dirty="0"/>
              <a:t> </a:t>
            </a:r>
            <a:r>
              <a:rPr lang="en-US" dirty="0" err="1"/>
              <a:t>gegenüber</a:t>
            </a:r>
            <a:r>
              <a:rPr lang="en-US" dirty="0"/>
              <a:t> den </a:t>
            </a:r>
            <a:r>
              <a:rPr lang="en-US" dirty="0" err="1"/>
              <a:t>Entscheidungsträgern</a:t>
            </a:r>
            <a:r>
              <a:rPr lang="en-US" dirty="0"/>
              <a:t> (</a:t>
            </a:r>
            <a:r>
              <a:rPr lang="en-US" dirty="0" err="1"/>
              <a:t>Lehrern</a:t>
            </a:r>
            <a:r>
              <a:rPr lang="en-US" dirty="0"/>
              <a:t>, </a:t>
            </a:r>
            <a:r>
              <a:rPr lang="en-US" dirty="0" err="1"/>
              <a:t>Politikern</a:t>
            </a:r>
            <a:r>
              <a:rPr lang="en-US" dirty="0"/>
              <a:t>, </a:t>
            </a:r>
            <a:r>
              <a:rPr lang="en-US" dirty="0" err="1"/>
              <a:t>Eltern</a:t>
            </a:r>
            <a:r>
              <a:rPr lang="en-US" dirty="0"/>
              <a:t>) </a:t>
            </a:r>
            <a:r>
              <a:rPr lang="en-US" dirty="0" err="1"/>
              <a:t>haben</a:t>
            </a:r>
            <a:r>
              <a:rPr lang="en-US" dirty="0"/>
              <a:t> </a:t>
            </a:r>
            <a:r>
              <a:rPr lang="en-US" dirty="0" err="1"/>
              <a:t>sich</a:t>
            </a:r>
            <a:r>
              <a:rPr lang="en-US" dirty="0"/>
              <a:t> </a:t>
            </a:r>
            <a:r>
              <a:rPr lang="en-US" dirty="0" err="1"/>
              <a:t>verschärft</a:t>
            </a:r>
            <a:r>
              <a:rPr lang="en-US" dirty="0"/>
              <a:t>. Der Druck der Jungen </a:t>
            </a:r>
            <a:r>
              <a:rPr lang="en-US" dirty="0" err="1"/>
              <a:t>gegenüber</a:t>
            </a:r>
            <a:r>
              <a:rPr lang="en-US" dirty="0"/>
              <a:t> der </a:t>
            </a:r>
            <a:r>
              <a:rPr lang="en-US" dirty="0" err="1"/>
              <a:t>politischen</a:t>
            </a:r>
            <a:r>
              <a:rPr lang="en-US" dirty="0"/>
              <a:t> </a:t>
            </a:r>
            <a:r>
              <a:rPr lang="en-US" dirty="0" err="1"/>
              <a:t>Entscheidungsriege</a:t>
            </a:r>
            <a:r>
              <a:rPr lang="en-US" dirty="0"/>
              <a:t> </a:t>
            </a:r>
            <a:r>
              <a:rPr lang="en-US" dirty="0" err="1"/>
              <a:t>steigt</a:t>
            </a:r>
            <a:r>
              <a:rPr lang="en-US" dirty="0"/>
              <a:t>. </a:t>
            </a:r>
            <a:r>
              <a:rPr lang="en-US" dirty="0" err="1"/>
              <a:t>Während</a:t>
            </a:r>
            <a:r>
              <a:rPr lang="en-US" dirty="0"/>
              <a:t> </a:t>
            </a:r>
            <a:r>
              <a:rPr lang="en-US" dirty="0" err="1"/>
              <a:t>Mülltrennung</a:t>
            </a:r>
            <a:r>
              <a:rPr lang="en-US" dirty="0"/>
              <a:t> in den 90ern der </a:t>
            </a:r>
            <a:r>
              <a:rPr lang="en-US" dirty="0" err="1"/>
              <a:t>ökologische</a:t>
            </a:r>
            <a:r>
              <a:rPr lang="en-US" dirty="0"/>
              <a:t> Fortschritt </a:t>
            </a:r>
            <a:r>
              <a:rPr lang="en-US" dirty="0" err="1"/>
              <a:t>schlecht</a:t>
            </a:r>
            <a:r>
              <a:rPr lang="en-US" dirty="0"/>
              <a:t> </a:t>
            </a:r>
            <a:r>
              <a:rPr lang="en-US" dirty="0" err="1"/>
              <a:t>hin</a:t>
            </a:r>
            <a:r>
              <a:rPr lang="en-US" dirty="0"/>
              <a:t> war, </a:t>
            </a:r>
            <a:r>
              <a:rPr lang="en-US" dirty="0" err="1"/>
              <a:t>verlangt</a:t>
            </a:r>
            <a:r>
              <a:rPr lang="en-US" dirty="0"/>
              <a:t> die </a:t>
            </a:r>
            <a:r>
              <a:rPr lang="en-US" dirty="0" err="1"/>
              <a:t>Jugend</a:t>
            </a:r>
            <a:r>
              <a:rPr lang="en-US" dirty="0"/>
              <a:t> von </a:t>
            </a:r>
            <a:r>
              <a:rPr lang="en-US" dirty="0" err="1"/>
              <a:t>heute</a:t>
            </a:r>
            <a:r>
              <a:rPr lang="en-US" dirty="0"/>
              <a:t> </a:t>
            </a:r>
            <a:r>
              <a:rPr lang="en-US" dirty="0" err="1"/>
              <a:t>weitaus</a:t>
            </a:r>
            <a:r>
              <a:rPr lang="en-US" dirty="0"/>
              <a:t> </a:t>
            </a:r>
            <a:r>
              <a:rPr lang="en-US" dirty="0" err="1"/>
              <a:t>mehr</a:t>
            </a:r>
            <a:r>
              <a:rPr lang="en-US" dirty="0"/>
              <a:t>. </a:t>
            </a:r>
            <a:r>
              <a:rPr lang="en-US" dirty="0" err="1"/>
              <a:t>Themen</a:t>
            </a:r>
            <a:r>
              <a:rPr lang="en-US" dirty="0"/>
              <a:t> </a:t>
            </a:r>
            <a:r>
              <a:rPr lang="en-US" dirty="0" err="1"/>
              <a:t>wie</a:t>
            </a:r>
            <a:r>
              <a:rPr lang="en-US" dirty="0"/>
              <a:t> Upcycling, </a:t>
            </a:r>
            <a:r>
              <a:rPr lang="en-US" dirty="0" err="1"/>
              <a:t>Unverpackt</a:t>
            </a:r>
            <a:r>
              <a:rPr lang="en-US" dirty="0"/>
              <a:t> und Sharing </a:t>
            </a:r>
            <a:r>
              <a:rPr lang="en-US" dirty="0" err="1"/>
              <a:t>stehen</a:t>
            </a:r>
            <a:r>
              <a:rPr lang="en-US" dirty="0"/>
              <a:t> an </a:t>
            </a:r>
            <a:r>
              <a:rPr lang="en-US" dirty="0" err="1"/>
              <a:t>oberster</a:t>
            </a:r>
            <a:r>
              <a:rPr lang="en-US" dirty="0"/>
              <a:t> Stelle der </a:t>
            </a:r>
            <a:r>
              <a:rPr lang="en-US" dirty="0" err="1"/>
              <a:t>aktuellen</a:t>
            </a:r>
            <a:r>
              <a:rPr lang="en-US" dirty="0"/>
              <a:t> </a:t>
            </a:r>
            <a:r>
              <a:rPr lang="en-US" dirty="0" err="1"/>
              <a:t>Umweltschutzprogramme</a:t>
            </a:r>
            <a:r>
              <a:rPr lang="en-US" dirty="0"/>
              <a:t>.</a:t>
            </a:r>
            <a:endParaRPr lang="de-DE" dirty="0"/>
          </a:p>
        </p:txBody>
      </p:sp>
      <p:sp>
        <p:nvSpPr>
          <p:cNvPr id="4" name="Foliennummernplatzhalter 3"/>
          <p:cNvSpPr>
            <a:spLocks noGrp="1"/>
          </p:cNvSpPr>
          <p:nvPr>
            <p:ph type="sldNum" sz="quarter" idx="5"/>
          </p:nvPr>
        </p:nvSpPr>
        <p:spPr/>
        <p:txBody>
          <a:bodyPr/>
          <a:lstStyle/>
          <a:p>
            <a:fld id="{D1266143-948A-48F4-93E9-B37237C5A795}" type="slidenum">
              <a:rPr lang="de-DE"/>
              <a:t>36</a:t>
            </a:fld>
            <a:endParaRPr lang="de-DE"/>
          </a:p>
        </p:txBody>
      </p:sp>
    </p:spTree>
    <p:extLst>
      <p:ext uri="{BB962C8B-B14F-4D97-AF65-F5344CB8AC3E}">
        <p14:creationId xmlns:p14="http://schemas.microsoft.com/office/powerpoint/2010/main" val="31335355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b="1" dirty="0" err="1"/>
              <a:t>Verbindlichkeit</a:t>
            </a:r>
            <a:r>
              <a:rPr lang="en-US" dirty="0"/>
              <a:t>: Die </a:t>
            </a:r>
            <a:r>
              <a:rPr lang="en-US" dirty="0" err="1"/>
              <a:t>größte</a:t>
            </a:r>
            <a:r>
              <a:rPr lang="en-US" dirty="0"/>
              <a:t> </a:t>
            </a:r>
            <a:r>
              <a:rPr lang="en-US" dirty="0" err="1"/>
              <a:t>Schwierigkeit</a:t>
            </a:r>
            <a:r>
              <a:rPr lang="en-US" dirty="0"/>
              <a:t> der Generation Z </a:t>
            </a:r>
            <a:r>
              <a:rPr lang="en-US" dirty="0" err="1"/>
              <a:t>ist</a:t>
            </a:r>
            <a:r>
              <a:rPr lang="en-US" dirty="0"/>
              <a:t> es, </a:t>
            </a:r>
            <a:r>
              <a:rPr lang="en-US" dirty="0" err="1"/>
              <a:t>Entscheidungen</a:t>
            </a:r>
            <a:r>
              <a:rPr lang="en-US" dirty="0"/>
              <a:t> </a:t>
            </a:r>
            <a:r>
              <a:rPr lang="en-US" dirty="0" err="1"/>
              <a:t>herbeizuführen</a:t>
            </a:r>
            <a:r>
              <a:rPr lang="en-US" dirty="0"/>
              <a:t>. </a:t>
            </a:r>
            <a:r>
              <a:rPr lang="en-US" dirty="0" err="1"/>
              <a:t>Unendliche</a:t>
            </a:r>
            <a:r>
              <a:rPr lang="en-US" dirty="0"/>
              <a:t> </a:t>
            </a:r>
            <a:r>
              <a:rPr lang="en-US" dirty="0" err="1"/>
              <a:t>Möglichkeiten</a:t>
            </a:r>
            <a:r>
              <a:rPr lang="en-US" dirty="0"/>
              <a:t> </a:t>
            </a:r>
            <a:r>
              <a:rPr lang="en-US" dirty="0" err="1"/>
              <a:t>bieten</a:t>
            </a:r>
            <a:r>
              <a:rPr lang="en-US" dirty="0"/>
              <a:t> </a:t>
            </a:r>
            <a:r>
              <a:rPr lang="en-US" dirty="0" err="1"/>
              <a:t>sich</a:t>
            </a:r>
            <a:r>
              <a:rPr lang="en-US" dirty="0"/>
              <a:t>, </a:t>
            </a:r>
            <a:r>
              <a:rPr lang="en-US" dirty="0" err="1"/>
              <a:t>weshalb</a:t>
            </a:r>
            <a:r>
              <a:rPr lang="en-US" dirty="0"/>
              <a:t> der </a:t>
            </a:r>
            <a:r>
              <a:rPr lang="en-US" dirty="0" err="1"/>
              <a:t>junge</a:t>
            </a:r>
            <a:r>
              <a:rPr lang="en-US" dirty="0"/>
              <a:t> Mensch </a:t>
            </a:r>
            <a:r>
              <a:rPr lang="en-US" dirty="0" err="1"/>
              <a:t>sich</a:t>
            </a:r>
            <a:r>
              <a:rPr lang="en-US" dirty="0"/>
              <a:t> </a:t>
            </a:r>
            <a:r>
              <a:rPr lang="en-US" dirty="0" err="1"/>
              <a:t>nicht</a:t>
            </a:r>
            <a:r>
              <a:rPr lang="en-US" dirty="0"/>
              <a:t> </a:t>
            </a:r>
            <a:r>
              <a:rPr lang="en-US" dirty="0" err="1"/>
              <a:t>festlegen</a:t>
            </a:r>
            <a:r>
              <a:rPr lang="en-US" dirty="0"/>
              <a:t> und </a:t>
            </a:r>
            <a:r>
              <a:rPr lang="en-US" dirty="0" err="1"/>
              <a:t>spontan</a:t>
            </a:r>
            <a:r>
              <a:rPr lang="en-US" dirty="0"/>
              <a:t> </a:t>
            </a:r>
            <a:r>
              <a:rPr lang="en-US" dirty="0" err="1"/>
              <a:t>entscheiden</a:t>
            </a:r>
            <a:r>
              <a:rPr lang="en-US" dirty="0"/>
              <a:t> </a:t>
            </a:r>
            <a:r>
              <a:rPr lang="en-US" dirty="0" err="1"/>
              <a:t>möchte</a:t>
            </a:r>
            <a:r>
              <a:rPr lang="en-US" dirty="0"/>
              <a:t>. Es </a:t>
            </a:r>
            <a:r>
              <a:rPr lang="en-US" dirty="0" err="1"/>
              <a:t>ist</a:t>
            </a:r>
            <a:r>
              <a:rPr lang="en-US" dirty="0"/>
              <a:t> </a:t>
            </a:r>
            <a:r>
              <a:rPr lang="en-US" dirty="0" err="1"/>
              <a:t>sehr</a:t>
            </a:r>
            <a:r>
              <a:rPr lang="en-US" dirty="0"/>
              <a:t> </a:t>
            </a:r>
            <a:r>
              <a:rPr lang="en-US" dirty="0" err="1"/>
              <a:t>unwahrscheinlich</a:t>
            </a:r>
            <a:r>
              <a:rPr lang="en-US" dirty="0"/>
              <a:t>, </a:t>
            </a:r>
            <a:r>
              <a:rPr lang="en-US" dirty="0" err="1"/>
              <a:t>dass</a:t>
            </a:r>
            <a:r>
              <a:rPr lang="en-US" dirty="0"/>
              <a:t> </a:t>
            </a:r>
            <a:r>
              <a:rPr lang="en-US" dirty="0" err="1"/>
              <a:t>junge</a:t>
            </a:r>
            <a:r>
              <a:rPr lang="en-US" dirty="0"/>
              <a:t> Menschen </a:t>
            </a:r>
            <a:r>
              <a:rPr lang="en-US" dirty="0" err="1"/>
              <a:t>ihre</a:t>
            </a:r>
            <a:r>
              <a:rPr lang="en-US" dirty="0"/>
              <a:t> </a:t>
            </a:r>
            <a:r>
              <a:rPr lang="en-US" dirty="0" err="1"/>
              <a:t>Verabredungen</a:t>
            </a:r>
            <a:r>
              <a:rPr lang="en-US" dirty="0"/>
              <a:t> </a:t>
            </a:r>
            <a:r>
              <a:rPr lang="en-US" dirty="0" err="1"/>
              <a:t>einhalten</a:t>
            </a:r>
            <a:r>
              <a:rPr lang="en-US" dirty="0"/>
              <a:t>, </a:t>
            </a:r>
            <a:r>
              <a:rPr lang="en-US" dirty="0" err="1"/>
              <a:t>zumal</a:t>
            </a:r>
            <a:r>
              <a:rPr lang="en-US" dirty="0"/>
              <a:t> </a:t>
            </a:r>
            <a:r>
              <a:rPr lang="en-US" dirty="0" err="1"/>
              <a:t>diese</a:t>
            </a:r>
            <a:r>
              <a:rPr lang="en-US" dirty="0"/>
              <a:t> digital </a:t>
            </a:r>
            <a:r>
              <a:rPr lang="en-US" dirty="0" err="1"/>
              <a:t>getroffenen</a:t>
            </a:r>
            <a:r>
              <a:rPr lang="en-US" dirty="0"/>
              <a:t> </a:t>
            </a:r>
            <a:r>
              <a:rPr lang="en-US" dirty="0" err="1"/>
              <a:t>Vereinbarungen</a:t>
            </a:r>
            <a:r>
              <a:rPr lang="en-US" dirty="0"/>
              <a:t> </a:t>
            </a:r>
            <a:r>
              <a:rPr lang="en-US" dirty="0" err="1"/>
              <a:t>als</a:t>
            </a:r>
            <a:r>
              <a:rPr lang="en-US" dirty="0"/>
              <a:t> </a:t>
            </a:r>
            <a:r>
              <a:rPr lang="en-US" dirty="0" err="1"/>
              <a:t>nicht</a:t>
            </a:r>
            <a:r>
              <a:rPr lang="en-US" dirty="0"/>
              <a:t> </a:t>
            </a:r>
            <a:r>
              <a:rPr lang="en-US" dirty="0" err="1"/>
              <a:t>verbindlich</a:t>
            </a:r>
            <a:r>
              <a:rPr lang="en-US" dirty="0"/>
              <a:t> </a:t>
            </a:r>
            <a:r>
              <a:rPr lang="en-US" dirty="0" err="1"/>
              <a:t>betrachtet</a:t>
            </a:r>
            <a:r>
              <a:rPr lang="en-US" dirty="0"/>
              <a:t> </a:t>
            </a:r>
            <a:r>
              <a:rPr lang="en-US" dirty="0" err="1"/>
              <a:t>werden</a:t>
            </a:r>
            <a:r>
              <a:rPr lang="en-US" dirty="0"/>
              <a:t>.</a:t>
            </a:r>
            <a:endParaRPr lang="de-DE" dirty="0"/>
          </a:p>
          <a:p>
            <a:r>
              <a:rPr lang="en-US" dirty="0"/>
              <a:t>Anders </a:t>
            </a:r>
            <a:r>
              <a:rPr lang="en-US" dirty="0" err="1"/>
              <a:t>ticken</a:t>
            </a:r>
            <a:r>
              <a:rPr lang="en-US" dirty="0"/>
              <a:t> die </a:t>
            </a:r>
            <a:r>
              <a:rPr lang="en-US" dirty="0" err="1"/>
              <a:t>Generationen</a:t>
            </a:r>
            <a:r>
              <a:rPr lang="en-US" dirty="0"/>
              <a:t> Y und </a:t>
            </a:r>
            <a:r>
              <a:rPr lang="en-US" dirty="0" err="1"/>
              <a:t>älter</a:t>
            </a:r>
            <a:r>
              <a:rPr lang="en-US" dirty="0"/>
              <a:t>, </a:t>
            </a:r>
            <a:r>
              <a:rPr lang="en-US" dirty="0" err="1"/>
              <a:t>denn</a:t>
            </a:r>
            <a:r>
              <a:rPr lang="en-US" dirty="0"/>
              <a:t> Ihnen </a:t>
            </a:r>
            <a:r>
              <a:rPr lang="en-US" dirty="0" err="1"/>
              <a:t>ist</a:t>
            </a:r>
            <a:r>
              <a:rPr lang="en-US" dirty="0"/>
              <a:t> </a:t>
            </a:r>
            <a:r>
              <a:rPr lang="en-US" dirty="0" err="1"/>
              <a:t>gemein</a:t>
            </a:r>
            <a:r>
              <a:rPr lang="en-US" dirty="0"/>
              <a:t>, </a:t>
            </a:r>
            <a:r>
              <a:rPr lang="en-US" dirty="0" err="1"/>
              <a:t>dass</a:t>
            </a:r>
            <a:r>
              <a:rPr lang="en-US" dirty="0"/>
              <a:t> </a:t>
            </a:r>
            <a:r>
              <a:rPr lang="en-US" dirty="0" err="1"/>
              <a:t>Verabredungen</a:t>
            </a:r>
            <a:r>
              <a:rPr lang="en-US" dirty="0"/>
              <a:t> und </a:t>
            </a:r>
            <a:r>
              <a:rPr lang="en-US" dirty="0" err="1"/>
              <a:t>mündliche</a:t>
            </a:r>
            <a:r>
              <a:rPr lang="en-US" dirty="0"/>
              <a:t> </a:t>
            </a:r>
            <a:r>
              <a:rPr lang="en-US" dirty="0" err="1"/>
              <a:t>Verträge</a:t>
            </a:r>
            <a:r>
              <a:rPr lang="en-US" dirty="0"/>
              <a:t> </a:t>
            </a:r>
            <a:r>
              <a:rPr lang="en-US" dirty="0" err="1"/>
              <a:t>Gültigkeit</a:t>
            </a:r>
            <a:r>
              <a:rPr lang="en-US" dirty="0"/>
              <a:t> </a:t>
            </a:r>
            <a:r>
              <a:rPr lang="en-US" dirty="0" err="1"/>
              <a:t>haben</a:t>
            </a:r>
            <a:r>
              <a:rPr lang="en-US" dirty="0"/>
              <a:t>. In </a:t>
            </a:r>
            <a:r>
              <a:rPr lang="en-US" dirty="0" err="1"/>
              <a:t>diesen</a:t>
            </a:r>
            <a:r>
              <a:rPr lang="en-US" dirty="0"/>
              <a:t> </a:t>
            </a:r>
            <a:r>
              <a:rPr lang="en-US" dirty="0" err="1"/>
              <a:t>sozialen</a:t>
            </a:r>
            <a:r>
              <a:rPr lang="en-US" dirty="0"/>
              <a:t> Gruppen </a:t>
            </a:r>
            <a:r>
              <a:rPr lang="en-US" dirty="0" err="1"/>
              <a:t>galt</a:t>
            </a:r>
            <a:r>
              <a:rPr lang="en-US" dirty="0"/>
              <a:t> und gilt es, </a:t>
            </a:r>
            <a:r>
              <a:rPr lang="en-US" dirty="0" err="1"/>
              <a:t>zu</a:t>
            </a:r>
            <a:r>
              <a:rPr lang="en-US" dirty="0"/>
              <a:t> </a:t>
            </a:r>
            <a:r>
              <a:rPr lang="en-US" dirty="0" err="1"/>
              <a:t>seinem</a:t>
            </a:r>
            <a:r>
              <a:rPr lang="en-US" dirty="0"/>
              <a:t> Wort </a:t>
            </a:r>
            <a:r>
              <a:rPr lang="en-US" dirty="0" err="1"/>
              <a:t>zu</a:t>
            </a:r>
            <a:r>
              <a:rPr lang="en-US" dirty="0"/>
              <a:t> </a:t>
            </a:r>
            <a:r>
              <a:rPr lang="en-US" dirty="0" err="1"/>
              <a:t>stehen</a:t>
            </a:r>
            <a:r>
              <a:rPr lang="en-US" dirty="0"/>
              <a:t> und </a:t>
            </a:r>
            <a:r>
              <a:rPr lang="en-US" dirty="0" err="1"/>
              <a:t>Vereinbarungen</a:t>
            </a:r>
            <a:r>
              <a:rPr lang="en-US" dirty="0"/>
              <a:t> </a:t>
            </a:r>
            <a:r>
              <a:rPr lang="en-US" dirty="0" err="1"/>
              <a:t>zu</a:t>
            </a:r>
            <a:r>
              <a:rPr lang="en-US" dirty="0"/>
              <a:t> </a:t>
            </a:r>
            <a:r>
              <a:rPr lang="en-US" dirty="0" err="1"/>
              <a:t>halten</a:t>
            </a:r>
            <a:r>
              <a:rPr lang="en-US" dirty="0"/>
              <a:t>, </a:t>
            </a:r>
            <a:r>
              <a:rPr lang="en-US" dirty="0" err="1"/>
              <a:t>auch</a:t>
            </a:r>
            <a:r>
              <a:rPr lang="en-US" dirty="0"/>
              <a:t> </a:t>
            </a:r>
            <a:r>
              <a:rPr lang="en-US" dirty="0" err="1"/>
              <a:t>wenn</a:t>
            </a:r>
            <a:r>
              <a:rPr lang="en-US" dirty="0"/>
              <a:t> man </a:t>
            </a:r>
            <a:r>
              <a:rPr lang="en-US" dirty="0" err="1"/>
              <a:t>daran</a:t>
            </a:r>
            <a:r>
              <a:rPr lang="en-US" dirty="0"/>
              <a:t> </a:t>
            </a:r>
            <a:r>
              <a:rPr lang="en-US" dirty="0" err="1"/>
              <a:t>keinen</a:t>
            </a:r>
            <a:r>
              <a:rPr lang="en-US" dirty="0"/>
              <a:t> </a:t>
            </a:r>
            <a:r>
              <a:rPr lang="en-US" dirty="0" err="1"/>
              <a:t>Spaß</a:t>
            </a:r>
            <a:r>
              <a:rPr lang="en-US" dirty="0"/>
              <a:t> </a:t>
            </a:r>
            <a:r>
              <a:rPr lang="en-US" dirty="0" err="1"/>
              <a:t>findet</a:t>
            </a:r>
            <a:r>
              <a:rPr lang="en-US" dirty="0"/>
              <a:t>.</a:t>
            </a:r>
            <a:endParaRPr lang="de-DE" dirty="0"/>
          </a:p>
          <a:p>
            <a:endParaRPr lang="en-US" dirty="0">
              <a:ea typeface="Calibri"/>
              <a:cs typeface="Calibri"/>
            </a:endParaRPr>
          </a:p>
          <a:p>
            <a:r>
              <a:rPr lang="en-US" dirty="0"/>
              <a:t>Es </a:t>
            </a:r>
            <a:r>
              <a:rPr lang="en-US" dirty="0" err="1"/>
              <a:t>ist</a:t>
            </a:r>
            <a:r>
              <a:rPr lang="en-US" dirty="0"/>
              <a:t> </a:t>
            </a:r>
            <a:r>
              <a:rPr lang="en-US" dirty="0" err="1"/>
              <a:t>völlig</a:t>
            </a:r>
            <a:r>
              <a:rPr lang="en-US" dirty="0"/>
              <a:t> normal, </a:t>
            </a:r>
            <a:r>
              <a:rPr lang="en-US" dirty="0" err="1"/>
              <a:t>unterschiedlich</a:t>
            </a:r>
            <a:r>
              <a:rPr lang="en-US" dirty="0"/>
              <a:t> </a:t>
            </a:r>
            <a:r>
              <a:rPr lang="en-US" dirty="0" err="1"/>
              <a:t>zu</a:t>
            </a:r>
            <a:r>
              <a:rPr lang="en-US" dirty="0"/>
              <a:t> sein. Dem </a:t>
            </a:r>
            <a:r>
              <a:rPr lang="en-US" dirty="0" err="1"/>
              <a:t>wird</a:t>
            </a:r>
            <a:r>
              <a:rPr lang="en-US" dirty="0"/>
              <a:t> </a:t>
            </a:r>
            <a:r>
              <a:rPr lang="en-US" dirty="0" err="1"/>
              <a:t>jeder</a:t>
            </a:r>
            <a:r>
              <a:rPr lang="en-US" dirty="0"/>
              <a:t> Mensch </a:t>
            </a:r>
            <a:r>
              <a:rPr lang="en-US" dirty="0" err="1"/>
              <a:t>zustimmen</a:t>
            </a:r>
            <a:r>
              <a:rPr lang="en-US" dirty="0"/>
              <a:t>, </a:t>
            </a:r>
            <a:r>
              <a:rPr lang="en-US" dirty="0" err="1"/>
              <a:t>dennoch</a:t>
            </a:r>
            <a:r>
              <a:rPr lang="en-US" dirty="0"/>
              <a:t> </a:t>
            </a:r>
            <a:r>
              <a:rPr lang="en-US" dirty="0" err="1"/>
              <a:t>läuft</a:t>
            </a:r>
            <a:r>
              <a:rPr lang="en-US" dirty="0"/>
              <a:t> es </a:t>
            </a:r>
            <a:r>
              <a:rPr lang="en-US" dirty="0" err="1"/>
              <a:t>im</a:t>
            </a:r>
            <a:r>
              <a:rPr lang="en-US" dirty="0"/>
              <a:t> </a:t>
            </a:r>
            <a:r>
              <a:rPr lang="en-US" dirty="0" err="1"/>
              <a:t>Alltag</a:t>
            </a:r>
            <a:r>
              <a:rPr lang="en-US" dirty="0"/>
              <a:t> </a:t>
            </a:r>
            <a:r>
              <a:rPr lang="en-US" dirty="0" err="1"/>
              <a:t>oftmals</a:t>
            </a:r>
            <a:r>
              <a:rPr lang="en-US" dirty="0"/>
              <a:t> </a:t>
            </a:r>
            <a:r>
              <a:rPr lang="en-US" dirty="0" err="1"/>
              <a:t>anders</a:t>
            </a:r>
            <a:r>
              <a:rPr lang="en-US" dirty="0"/>
              <a:t>, </a:t>
            </a:r>
            <a:r>
              <a:rPr lang="en-US" dirty="0" err="1"/>
              <a:t>denn</a:t>
            </a:r>
            <a:r>
              <a:rPr lang="en-US" dirty="0"/>
              <a:t>, den </a:t>
            </a:r>
            <a:r>
              <a:rPr lang="en-US" dirty="0" err="1"/>
              <a:t>Umgang</a:t>
            </a:r>
            <a:r>
              <a:rPr lang="en-US" dirty="0"/>
              <a:t> </a:t>
            </a:r>
            <a:r>
              <a:rPr lang="en-US" dirty="0" err="1"/>
              <a:t>mit</a:t>
            </a:r>
            <a:r>
              <a:rPr lang="en-US" dirty="0"/>
              <a:t> </a:t>
            </a:r>
            <a:r>
              <a:rPr lang="en-US" dirty="0" err="1"/>
              <a:t>unterschiedlichen</a:t>
            </a:r>
            <a:r>
              <a:rPr lang="en-US" dirty="0"/>
              <a:t> Sicht- und </a:t>
            </a:r>
            <a:r>
              <a:rPr lang="en-US" dirty="0" err="1"/>
              <a:t>Lebensweisen</a:t>
            </a:r>
            <a:r>
              <a:rPr lang="en-US" dirty="0"/>
              <a:t> hat </a:t>
            </a:r>
            <a:r>
              <a:rPr lang="en-US" dirty="0" err="1"/>
              <a:t>kaum</a:t>
            </a:r>
            <a:r>
              <a:rPr lang="en-US" dirty="0"/>
              <a:t> </a:t>
            </a:r>
            <a:r>
              <a:rPr lang="en-US" dirty="0" err="1"/>
              <a:t>jemand</a:t>
            </a:r>
            <a:r>
              <a:rPr lang="en-US" dirty="0"/>
              <a:t> von </a:t>
            </a:r>
            <a:r>
              <a:rPr lang="en-US" dirty="0" err="1"/>
              <a:t>uns</a:t>
            </a:r>
            <a:r>
              <a:rPr lang="en-US" dirty="0"/>
              <a:t> </a:t>
            </a:r>
            <a:r>
              <a:rPr lang="en-US" dirty="0" err="1"/>
              <a:t>gelernt</a:t>
            </a:r>
            <a:r>
              <a:rPr lang="en-US" dirty="0"/>
              <a:t>. </a:t>
            </a:r>
          </a:p>
        </p:txBody>
      </p:sp>
      <p:sp>
        <p:nvSpPr>
          <p:cNvPr id="4" name="Foliennummernplatzhalter 3"/>
          <p:cNvSpPr>
            <a:spLocks noGrp="1"/>
          </p:cNvSpPr>
          <p:nvPr>
            <p:ph type="sldNum" sz="quarter" idx="5"/>
          </p:nvPr>
        </p:nvSpPr>
        <p:spPr/>
        <p:txBody>
          <a:bodyPr/>
          <a:lstStyle/>
          <a:p>
            <a:fld id="{D1266143-948A-48F4-93E9-B37237C5A795}" type="slidenum">
              <a:rPr lang="de-DE"/>
              <a:t>37</a:t>
            </a:fld>
            <a:endParaRPr lang="de-DE"/>
          </a:p>
        </p:txBody>
      </p:sp>
    </p:spTree>
    <p:extLst>
      <p:ext uri="{BB962C8B-B14F-4D97-AF65-F5344CB8AC3E}">
        <p14:creationId xmlns:p14="http://schemas.microsoft.com/office/powerpoint/2010/main" val="38190890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a:buChar char="•"/>
            </a:pPr>
            <a:r>
              <a:rPr lang="en-US" dirty="0" err="1"/>
              <a:t>Unterschiede</a:t>
            </a:r>
            <a:r>
              <a:rPr lang="en-US" dirty="0"/>
              <a:t> </a:t>
            </a:r>
            <a:r>
              <a:rPr lang="en-US" dirty="0" err="1"/>
              <a:t>zwischen</a:t>
            </a:r>
            <a:r>
              <a:rPr lang="en-US" dirty="0"/>
              <a:t> den </a:t>
            </a:r>
            <a:r>
              <a:rPr lang="en-US" dirty="0" err="1"/>
              <a:t>Generationen</a:t>
            </a:r>
            <a:r>
              <a:rPr lang="en-US" dirty="0"/>
              <a:t> </a:t>
            </a:r>
            <a:r>
              <a:rPr lang="en-US" dirty="0" err="1"/>
              <a:t>klar</a:t>
            </a:r>
            <a:r>
              <a:rPr lang="en-US" dirty="0"/>
              <a:t> </a:t>
            </a:r>
            <a:r>
              <a:rPr lang="en-US" dirty="0" err="1"/>
              <a:t>anzusprechen</a:t>
            </a:r>
            <a:r>
              <a:rPr lang="en-US" dirty="0"/>
              <a:t>, da dies den </a:t>
            </a:r>
            <a:r>
              <a:rPr lang="en-US" dirty="0" err="1"/>
              <a:t>Lernenden</a:t>
            </a:r>
            <a:r>
              <a:rPr lang="en-US" dirty="0"/>
              <a:t> </a:t>
            </a:r>
            <a:r>
              <a:rPr lang="en-US" dirty="0" err="1"/>
              <a:t>hilft</a:t>
            </a:r>
            <a:r>
              <a:rPr lang="en-US" dirty="0"/>
              <a:t>, </a:t>
            </a:r>
            <a:r>
              <a:rPr lang="en-US" dirty="0" err="1"/>
              <a:t>eventuelle</a:t>
            </a:r>
            <a:r>
              <a:rPr lang="en-US" dirty="0"/>
              <a:t> </a:t>
            </a:r>
            <a:r>
              <a:rPr lang="en-US" dirty="0" err="1"/>
              <a:t>Vorurteile</a:t>
            </a:r>
            <a:r>
              <a:rPr lang="en-US" dirty="0"/>
              <a:t> </a:t>
            </a:r>
            <a:r>
              <a:rPr lang="en-US" dirty="0" err="1"/>
              <a:t>abzubauen</a:t>
            </a:r>
            <a:r>
              <a:rPr lang="en-US" dirty="0"/>
              <a:t> und </a:t>
            </a:r>
            <a:r>
              <a:rPr lang="en-US" dirty="0" err="1"/>
              <a:t>gegenseitiges</a:t>
            </a:r>
            <a:r>
              <a:rPr lang="en-US" dirty="0"/>
              <a:t> </a:t>
            </a:r>
            <a:r>
              <a:rPr lang="en-US" dirty="0" err="1"/>
              <a:t>Verständnis</a:t>
            </a:r>
            <a:r>
              <a:rPr lang="en-US" dirty="0"/>
              <a:t> </a:t>
            </a:r>
            <a:r>
              <a:rPr lang="en-US" dirty="0" err="1"/>
              <a:t>aufzubauen</a:t>
            </a:r>
            <a:r>
              <a:rPr lang="en-US" dirty="0"/>
              <a:t>,</a:t>
            </a:r>
            <a:endParaRPr lang="de-DE" dirty="0"/>
          </a:p>
          <a:p>
            <a:pPr marL="171450" indent="-171450">
              <a:buFont typeface="Arial"/>
              <a:buChar char="•"/>
            </a:pPr>
            <a:r>
              <a:rPr lang="en-US" dirty="0">
                <a:ea typeface="Calibri"/>
                <a:cs typeface="Calibri"/>
              </a:rPr>
              <a:t>Durch </a:t>
            </a:r>
            <a:r>
              <a:rPr lang="en-US" dirty="0" err="1">
                <a:ea typeface="Calibri"/>
                <a:cs typeface="Calibri"/>
              </a:rPr>
              <a:t>ein</a:t>
            </a:r>
            <a:r>
              <a:rPr lang="en-US" dirty="0">
                <a:ea typeface="Calibri"/>
                <a:cs typeface="Calibri"/>
              </a:rPr>
              <a:t> </a:t>
            </a:r>
            <a:r>
              <a:rPr lang="en-US" dirty="0" err="1">
                <a:ea typeface="Calibri"/>
                <a:cs typeface="Calibri"/>
              </a:rPr>
              <a:t>aufrichtiges</a:t>
            </a:r>
            <a:r>
              <a:rPr lang="en-US" dirty="0">
                <a:ea typeface="Calibri"/>
                <a:cs typeface="Calibri"/>
              </a:rPr>
              <a:t> </a:t>
            </a:r>
            <a:r>
              <a:rPr lang="en-US" dirty="0" err="1">
                <a:ea typeface="Calibri"/>
                <a:cs typeface="Calibri"/>
              </a:rPr>
              <a:t>Zuhören</a:t>
            </a:r>
            <a:r>
              <a:rPr lang="en-US" dirty="0">
                <a:ea typeface="Calibri"/>
                <a:cs typeface="Calibri"/>
              </a:rPr>
              <a:t> </a:t>
            </a:r>
            <a:r>
              <a:rPr lang="en-US" dirty="0" err="1">
                <a:ea typeface="Calibri"/>
                <a:cs typeface="Calibri"/>
              </a:rPr>
              <a:t>erfahren</a:t>
            </a:r>
            <a:r>
              <a:rPr lang="en-US" dirty="0">
                <a:ea typeface="Calibri"/>
                <a:cs typeface="Calibri"/>
              </a:rPr>
              <a:t> </a:t>
            </a:r>
            <a:r>
              <a:rPr lang="en-US" dirty="0" err="1">
                <a:ea typeface="Calibri"/>
                <a:cs typeface="Calibri"/>
              </a:rPr>
              <a:t>wir</a:t>
            </a:r>
            <a:r>
              <a:rPr lang="en-US" dirty="0">
                <a:ea typeface="Calibri"/>
                <a:cs typeface="Calibri"/>
              </a:rPr>
              <a:t> </a:t>
            </a:r>
            <a:r>
              <a:rPr lang="en-US" dirty="0" err="1">
                <a:ea typeface="Calibri"/>
                <a:cs typeface="Calibri"/>
              </a:rPr>
              <a:t>mehr</a:t>
            </a:r>
            <a:r>
              <a:rPr lang="en-US" dirty="0">
                <a:ea typeface="Calibri"/>
                <a:cs typeface="Calibri"/>
              </a:rPr>
              <a:t> </a:t>
            </a:r>
            <a:r>
              <a:rPr lang="en-US" dirty="0" err="1">
                <a:ea typeface="Calibri"/>
                <a:cs typeface="Calibri"/>
              </a:rPr>
              <a:t>über</a:t>
            </a:r>
            <a:r>
              <a:rPr lang="en-US" dirty="0">
                <a:ea typeface="Calibri"/>
                <a:cs typeface="Calibri"/>
              </a:rPr>
              <a:t> </a:t>
            </a:r>
            <a:r>
              <a:rPr lang="en-US" dirty="0" err="1">
                <a:ea typeface="Calibri"/>
                <a:cs typeface="Calibri"/>
              </a:rPr>
              <a:t>unser</a:t>
            </a:r>
            <a:r>
              <a:rPr lang="en-US" dirty="0">
                <a:ea typeface="Calibri"/>
                <a:cs typeface="Calibri"/>
              </a:rPr>
              <a:t> </a:t>
            </a:r>
            <a:r>
              <a:rPr lang="en-US" dirty="0" err="1">
                <a:ea typeface="Calibri"/>
                <a:cs typeface="Calibri"/>
              </a:rPr>
              <a:t>Gegenüber</a:t>
            </a:r>
            <a:r>
              <a:rPr lang="en-US" dirty="0">
                <a:ea typeface="Calibri"/>
                <a:cs typeface="Calibri"/>
              </a:rPr>
              <a:t>. </a:t>
            </a:r>
            <a:r>
              <a:rPr lang="en-US" dirty="0" err="1">
                <a:ea typeface="Calibri"/>
                <a:cs typeface="Calibri"/>
              </a:rPr>
              <a:t>Gleichzeitig</a:t>
            </a:r>
            <a:r>
              <a:rPr lang="en-US" dirty="0">
                <a:ea typeface="Calibri"/>
                <a:cs typeface="Calibri"/>
              </a:rPr>
              <a:t> </a:t>
            </a:r>
            <a:r>
              <a:rPr lang="en-US" dirty="0" err="1">
                <a:ea typeface="Calibri"/>
                <a:cs typeface="Calibri"/>
              </a:rPr>
              <a:t>fühlt</a:t>
            </a:r>
            <a:r>
              <a:rPr lang="en-US" dirty="0">
                <a:ea typeface="Calibri"/>
                <a:cs typeface="Calibri"/>
              </a:rPr>
              <a:t> </a:t>
            </a:r>
            <a:r>
              <a:rPr lang="en-US" dirty="0" err="1">
                <a:ea typeface="Calibri"/>
                <a:cs typeface="Calibri"/>
              </a:rPr>
              <a:t>sich</a:t>
            </a:r>
            <a:r>
              <a:rPr lang="en-US" dirty="0">
                <a:ea typeface="Calibri"/>
                <a:cs typeface="Calibri"/>
              </a:rPr>
              <a:t> die </a:t>
            </a:r>
            <a:r>
              <a:rPr lang="en-US" dirty="0" err="1">
                <a:ea typeface="Calibri"/>
                <a:cs typeface="Calibri"/>
              </a:rPr>
              <a:t>sprechende</a:t>
            </a:r>
            <a:r>
              <a:rPr lang="en-US" dirty="0">
                <a:ea typeface="Calibri"/>
                <a:cs typeface="Calibri"/>
              </a:rPr>
              <a:t> Person </a:t>
            </a:r>
            <a:r>
              <a:rPr lang="en-US" dirty="0" err="1">
                <a:ea typeface="Calibri"/>
                <a:cs typeface="Calibri"/>
              </a:rPr>
              <a:t>wertgeschätzt</a:t>
            </a:r>
            <a:r>
              <a:rPr lang="en-US" dirty="0">
                <a:ea typeface="Calibri"/>
                <a:cs typeface="Calibri"/>
              </a:rPr>
              <a:t>.</a:t>
            </a:r>
            <a:endParaRPr lang="en-US" dirty="0"/>
          </a:p>
          <a:p>
            <a:pPr marL="171450" indent="-171450">
              <a:buFont typeface="Arial"/>
              <a:buChar char="•"/>
            </a:pPr>
            <a:r>
              <a:rPr lang="en-US" dirty="0" err="1">
                <a:ea typeface="Calibri"/>
                <a:cs typeface="Calibri"/>
              </a:rPr>
              <a:t>Verständnis</a:t>
            </a:r>
            <a:r>
              <a:rPr lang="en-US" dirty="0">
                <a:ea typeface="Calibri"/>
                <a:cs typeface="Calibri"/>
              </a:rPr>
              <a:t> </a:t>
            </a:r>
            <a:r>
              <a:rPr lang="en-US" dirty="0" err="1">
                <a:ea typeface="Calibri"/>
                <a:cs typeface="Calibri"/>
              </a:rPr>
              <a:t>zeigen</a:t>
            </a:r>
            <a:r>
              <a:rPr lang="en-US" dirty="0">
                <a:ea typeface="Calibri"/>
                <a:cs typeface="Calibri"/>
              </a:rPr>
              <a:t>, </a:t>
            </a:r>
            <a:r>
              <a:rPr lang="en-US" dirty="0" err="1">
                <a:ea typeface="Calibri"/>
                <a:cs typeface="Calibri"/>
              </a:rPr>
              <a:t>wenn</a:t>
            </a:r>
            <a:r>
              <a:rPr lang="en-US" dirty="0">
                <a:ea typeface="Calibri"/>
                <a:cs typeface="Calibri"/>
              </a:rPr>
              <a:t> </a:t>
            </a:r>
            <a:r>
              <a:rPr lang="en-US" dirty="0" err="1">
                <a:ea typeface="Calibri"/>
                <a:cs typeface="Calibri"/>
              </a:rPr>
              <a:t>wir</a:t>
            </a:r>
            <a:r>
              <a:rPr lang="en-US" dirty="0">
                <a:ea typeface="Calibri"/>
                <a:cs typeface="Calibri"/>
              </a:rPr>
              <a:t> </a:t>
            </a:r>
            <a:r>
              <a:rPr lang="en-US" dirty="0" err="1">
                <a:ea typeface="Calibri"/>
                <a:cs typeface="Calibri"/>
              </a:rPr>
              <a:t>einen</a:t>
            </a:r>
            <a:r>
              <a:rPr lang="en-US" dirty="0">
                <a:ea typeface="Calibri"/>
                <a:cs typeface="Calibri"/>
              </a:rPr>
              <a:t> Fehler </a:t>
            </a:r>
            <a:r>
              <a:rPr lang="en-US" dirty="0" err="1">
                <a:ea typeface="Calibri"/>
                <a:cs typeface="Calibri"/>
              </a:rPr>
              <a:t>gemacht</a:t>
            </a:r>
            <a:r>
              <a:rPr lang="en-US" dirty="0">
                <a:ea typeface="Calibri"/>
                <a:cs typeface="Calibri"/>
              </a:rPr>
              <a:t> </a:t>
            </a:r>
            <a:r>
              <a:rPr lang="en-US" dirty="0" err="1">
                <a:ea typeface="Calibri"/>
                <a:cs typeface="Calibri"/>
              </a:rPr>
              <a:t>haben</a:t>
            </a:r>
            <a:r>
              <a:rPr lang="en-US" dirty="0">
                <a:ea typeface="Calibri"/>
                <a:cs typeface="Calibri"/>
              </a:rPr>
              <a:t>. Wir </a:t>
            </a:r>
            <a:r>
              <a:rPr lang="en-US" dirty="0" err="1">
                <a:ea typeface="Calibri"/>
                <a:cs typeface="Calibri"/>
              </a:rPr>
              <a:t>sollten</a:t>
            </a:r>
            <a:r>
              <a:rPr lang="en-US" dirty="0">
                <a:ea typeface="Calibri"/>
                <a:cs typeface="Calibri"/>
              </a:rPr>
              <a:t> immer auf </a:t>
            </a:r>
            <a:r>
              <a:rPr lang="en-US" dirty="0" err="1">
                <a:ea typeface="Calibri"/>
                <a:cs typeface="Calibri"/>
              </a:rPr>
              <a:t>Augenhöhe</a:t>
            </a:r>
            <a:r>
              <a:rPr lang="en-US" dirty="0">
                <a:ea typeface="Calibri"/>
                <a:cs typeface="Calibri"/>
              </a:rPr>
              <a:t> </a:t>
            </a:r>
            <a:r>
              <a:rPr lang="en-US" dirty="0" err="1">
                <a:ea typeface="Calibri"/>
                <a:cs typeface="Calibri"/>
              </a:rPr>
              <a:t>agieren</a:t>
            </a:r>
            <a:r>
              <a:rPr lang="en-US" dirty="0">
                <a:ea typeface="Calibri"/>
                <a:cs typeface="Calibri"/>
              </a:rPr>
              <a:t>.</a:t>
            </a:r>
            <a:endParaRPr lang="en-US" dirty="0"/>
          </a:p>
          <a:p>
            <a:pPr marL="171450" indent="-171450">
              <a:buFont typeface="Arial"/>
              <a:buChar char="•"/>
            </a:pPr>
            <a:r>
              <a:rPr lang="en-US" dirty="0">
                <a:ea typeface="Calibri"/>
                <a:cs typeface="Calibri"/>
              </a:rPr>
              <a:t>Durch </a:t>
            </a:r>
            <a:r>
              <a:rPr lang="en-US" dirty="0" err="1">
                <a:ea typeface="Calibri"/>
                <a:cs typeface="Calibri"/>
              </a:rPr>
              <a:t>wertschätzende</a:t>
            </a:r>
            <a:r>
              <a:rPr lang="en-US" dirty="0">
                <a:ea typeface="Calibri"/>
                <a:cs typeface="Calibri"/>
              </a:rPr>
              <a:t> </a:t>
            </a:r>
            <a:r>
              <a:rPr lang="en-US" dirty="0" err="1">
                <a:ea typeface="Calibri"/>
                <a:cs typeface="Calibri"/>
              </a:rPr>
              <a:t>Fragen</a:t>
            </a:r>
            <a:r>
              <a:rPr lang="en-US" dirty="0">
                <a:ea typeface="Calibri"/>
                <a:cs typeface="Calibri"/>
              </a:rPr>
              <a:t> </a:t>
            </a:r>
            <a:r>
              <a:rPr lang="en-US" dirty="0" err="1">
                <a:ea typeface="Calibri"/>
                <a:cs typeface="Calibri"/>
              </a:rPr>
              <a:t>kann</a:t>
            </a:r>
            <a:r>
              <a:rPr lang="en-US" dirty="0">
                <a:ea typeface="Calibri"/>
                <a:cs typeface="Calibri"/>
              </a:rPr>
              <a:t> </a:t>
            </a:r>
            <a:r>
              <a:rPr lang="en-US" dirty="0" err="1">
                <a:ea typeface="Calibri"/>
                <a:cs typeface="Calibri"/>
              </a:rPr>
              <a:t>nach</a:t>
            </a:r>
            <a:r>
              <a:rPr lang="en-US" dirty="0">
                <a:ea typeface="Calibri"/>
                <a:cs typeface="Calibri"/>
              </a:rPr>
              <a:t> </a:t>
            </a:r>
            <a:r>
              <a:rPr lang="en-US" dirty="0" err="1">
                <a:ea typeface="Calibri"/>
                <a:cs typeface="Calibri"/>
              </a:rPr>
              <a:t>einer</a:t>
            </a:r>
            <a:r>
              <a:rPr lang="en-US" dirty="0">
                <a:ea typeface="Calibri"/>
                <a:cs typeface="Calibri"/>
              </a:rPr>
              <a:t> </a:t>
            </a:r>
            <a:r>
              <a:rPr lang="en-US" dirty="0" err="1">
                <a:ea typeface="Calibri"/>
                <a:cs typeface="Calibri"/>
              </a:rPr>
              <a:t>passenden</a:t>
            </a:r>
            <a:r>
              <a:rPr lang="en-US" dirty="0">
                <a:ea typeface="Calibri"/>
                <a:cs typeface="Calibri"/>
              </a:rPr>
              <a:t> </a:t>
            </a:r>
            <a:r>
              <a:rPr lang="en-US" dirty="0" err="1">
                <a:ea typeface="Calibri"/>
                <a:cs typeface="Calibri"/>
              </a:rPr>
              <a:t>Lösung</a:t>
            </a:r>
            <a:r>
              <a:rPr lang="en-US" dirty="0">
                <a:ea typeface="Calibri"/>
                <a:cs typeface="Calibri"/>
              </a:rPr>
              <a:t> </a:t>
            </a:r>
            <a:r>
              <a:rPr lang="en-US" dirty="0" err="1">
                <a:ea typeface="Calibri"/>
                <a:cs typeface="Calibri"/>
              </a:rPr>
              <a:t>gesucht</a:t>
            </a:r>
            <a:r>
              <a:rPr lang="en-US" dirty="0">
                <a:ea typeface="Calibri"/>
                <a:cs typeface="Calibri"/>
              </a:rPr>
              <a:t> </a:t>
            </a:r>
            <a:r>
              <a:rPr lang="en-US" dirty="0" err="1">
                <a:ea typeface="Calibri"/>
                <a:cs typeface="Calibri"/>
              </a:rPr>
              <a:t>werden</a:t>
            </a:r>
          </a:p>
          <a:p>
            <a:pPr marL="171450" indent="-171450">
              <a:buFont typeface="Arial"/>
              <a:buChar char="•"/>
            </a:pPr>
            <a:r>
              <a:rPr lang="en-US" dirty="0" err="1"/>
              <a:t>mit</a:t>
            </a:r>
            <a:r>
              <a:rPr lang="en-US" dirty="0"/>
              <a:t> der </a:t>
            </a:r>
            <a:r>
              <a:rPr lang="en-US" dirty="0" err="1"/>
              <a:t>inneren</a:t>
            </a:r>
            <a:r>
              <a:rPr lang="en-US" dirty="0"/>
              <a:t> </a:t>
            </a:r>
            <a:r>
              <a:rPr lang="en-US" dirty="0" err="1"/>
              <a:t>Haltung</a:t>
            </a:r>
            <a:r>
              <a:rPr lang="en-US" dirty="0"/>
              <a:t> in den </a:t>
            </a:r>
            <a:r>
              <a:rPr lang="en-US" dirty="0" err="1"/>
              <a:t>Unterricht</a:t>
            </a:r>
            <a:r>
              <a:rPr lang="en-US" dirty="0"/>
              <a:t> </a:t>
            </a:r>
            <a:r>
              <a:rPr lang="en-US" dirty="0" err="1"/>
              <a:t>zu</a:t>
            </a:r>
            <a:r>
              <a:rPr lang="en-US" dirty="0"/>
              <a:t> </a:t>
            </a:r>
            <a:r>
              <a:rPr lang="en-US" dirty="0" err="1"/>
              <a:t>gehen</a:t>
            </a:r>
            <a:r>
              <a:rPr lang="en-US" dirty="0"/>
              <a:t>, </a:t>
            </a:r>
            <a:r>
              <a:rPr lang="en-US" dirty="0" err="1"/>
              <a:t>dass</a:t>
            </a:r>
            <a:r>
              <a:rPr lang="en-US" dirty="0"/>
              <a:t> </a:t>
            </a:r>
            <a:r>
              <a:rPr lang="en-US" dirty="0" err="1"/>
              <a:t>auch</a:t>
            </a:r>
            <a:r>
              <a:rPr lang="en-US" dirty="0"/>
              <a:t> Sie </a:t>
            </a:r>
            <a:r>
              <a:rPr lang="en-US" dirty="0" err="1"/>
              <a:t>als</a:t>
            </a:r>
            <a:r>
              <a:rPr lang="en-US" dirty="0"/>
              <a:t> </a:t>
            </a:r>
            <a:r>
              <a:rPr lang="en-US" dirty="0" err="1"/>
              <a:t>Lehrkraft</a:t>
            </a:r>
            <a:r>
              <a:rPr lang="en-US" dirty="0"/>
              <a:t> von der </a:t>
            </a:r>
            <a:r>
              <a:rPr lang="en-US" dirty="0" err="1"/>
              <a:t>jüngeren</a:t>
            </a:r>
            <a:r>
              <a:rPr lang="en-US" dirty="0"/>
              <a:t> Generation </a:t>
            </a:r>
            <a:r>
              <a:rPr lang="en-US" dirty="0" err="1"/>
              <a:t>dazulernen</a:t>
            </a:r>
            <a:r>
              <a:rPr lang="en-US" dirty="0"/>
              <a:t> </a:t>
            </a:r>
            <a:r>
              <a:rPr lang="en-US" dirty="0" err="1"/>
              <a:t>möchten</a:t>
            </a:r>
            <a:r>
              <a:rPr lang="en-US" dirty="0"/>
              <a:t>,</a:t>
            </a:r>
            <a:endParaRPr lang="en-US" dirty="0">
              <a:ea typeface="Calibri"/>
              <a:cs typeface="Calibri"/>
            </a:endParaRPr>
          </a:p>
          <a:p>
            <a:pPr marL="171450" indent="-171450">
              <a:buFont typeface="Arial"/>
              <a:buChar char="•"/>
            </a:pPr>
            <a:r>
              <a:rPr lang="en-US" dirty="0" err="1"/>
              <a:t>Lernende</a:t>
            </a:r>
            <a:r>
              <a:rPr lang="en-US" dirty="0"/>
              <a:t> </a:t>
            </a:r>
            <a:r>
              <a:rPr lang="en-US" dirty="0" err="1"/>
              <a:t>aus</a:t>
            </a:r>
            <a:r>
              <a:rPr lang="en-US" dirty="0"/>
              <a:t> der </a:t>
            </a:r>
            <a:r>
              <a:rPr lang="en-US" dirty="0" err="1"/>
              <a:t>mittleren</a:t>
            </a:r>
            <a:r>
              <a:rPr lang="en-US" dirty="0"/>
              <a:t> Generation </a:t>
            </a:r>
            <a:r>
              <a:rPr lang="en-US" dirty="0" err="1"/>
              <a:t>entsprechend</a:t>
            </a:r>
            <a:r>
              <a:rPr lang="en-US" dirty="0"/>
              <a:t> </a:t>
            </a:r>
            <a:r>
              <a:rPr lang="en-US" dirty="0" err="1"/>
              <a:t>einzubinden</a:t>
            </a:r>
            <a:r>
              <a:rPr lang="en-US" dirty="0"/>
              <a:t> (</a:t>
            </a:r>
            <a:r>
              <a:rPr lang="en-US" dirty="0" err="1"/>
              <a:t>d.h.</a:t>
            </a:r>
            <a:r>
              <a:rPr lang="en-US" dirty="0"/>
              <a:t> Menschen </a:t>
            </a:r>
            <a:r>
              <a:rPr lang="en-US" dirty="0" err="1"/>
              <a:t>im</a:t>
            </a:r>
            <a:r>
              <a:rPr lang="en-US" dirty="0"/>
              <a:t> Alter </a:t>
            </a:r>
            <a:r>
              <a:rPr lang="en-US" dirty="0" err="1"/>
              <a:t>zwischen</a:t>
            </a:r>
            <a:r>
              <a:rPr lang="en-US" dirty="0"/>
              <a:t> 40 und 60 Jahren)</a:t>
            </a:r>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38</a:t>
            </a:fld>
            <a:endParaRPr lang="de-DE"/>
          </a:p>
        </p:txBody>
      </p:sp>
    </p:spTree>
    <p:extLst>
      <p:ext uri="{BB962C8B-B14F-4D97-AF65-F5344CB8AC3E}">
        <p14:creationId xmlns:p14="http://schemas.microsoft.com/office/powerpoint/2010/main" val="5157622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Dies </a:t>
            </a:r>
            <a:r>
              <a:rPr lang="en-US" err="1">
                <a:ea typeface="Calibri"/>
                <a:cs typeface="Calibri"/>
              </a:rPr>
              <a:t>könnte</a:t>
            </a:r>
            <a:r>
              <a:rPr lang="en-US" dirty="0">
                <a:ea typeface="Calibri"/>
                <a:cs typeface="Calibri"/>
              </a:rPr>
              <a:t> </a:t>
            </a:r>
            <a:r>
              <a:rPr lang="en-US" err="1">
                <a:ea typeface="Calibri"/>
                <a:cs typeface="Calibri"/>
              </a:rPr>
              <a:t>ein</a:t>
            </a:r>
            <a:r>
              <a:rPr lang="en-US" dirty="0">
                <a:ea typeface="Calibri"/>
                <a:cs typeface="Calibri"/>
              </a:rPr>
              <a:t> </a:t>
            </a:r>
            <a:r>
              <a:rPr lang="en-US" err="1">
                <a:ea typeface="Calibri"/>
                <a:cs typeface="Calibri"/>
              </a:rPr>
              <a:t>möglicher</a:t>
            </a:r>
            <a:r>
              <a:rPr lang="en-US" dirty="0">
                <a:ea typeface="Calibri"/>
                <a:cs typeface="Calibri"/>
              </a:rPr>
              <a:t> </a:t>
            </a:r>
            <a:r>
              <a:rPr lang="en-US" err="1">
                <a:ea typeface="Calibri"/>
                <a:cs typeface="Calibri"/>
              </a:rPr>
              <a:t>Lernpfad</a:t>
            </a:r>
            <a:r>
              <a:rPr lang="en-US" dirty="0">
                <a:ea typeface="Calibri"/>
                <a:cs typeface="Calibri"/>
              </a:rPr>
              <a:t> sein. Ein </a:t>
            </a:r>
            <a:r>
              <a:rPr lang="en-US" err="1">
                <a:ea typeface="Calibri"/>
                <a:cs typeface="Calibri"/>
              </a:rPr>
              <a:t>Lernpfad</a:t>
            </a:r>
            <a:r>
              <a:rPr lang="en-US" dirty="0">
                <a:ea typeface="Calibri"/>
                <a:cs typeface="Calibri"/>
              </a:rPr>
              <a:t> </a:t>
            </a:r>
            <a:r>
              <a:rPr lang="en-US" err="1">
                <a:ea typeface="Calibri"/>
                <a:cs typeface="Calibri"/>
              </a:rPr>
              <a:t>könnte</a:t>
            </a:r>
            <a:r>
              <a:rPr lang="en-US" dirty="0">
                <a:ea typeface="Calibri"/>
                <a:cs typeface="Calibri"/>
              </a:rPr>
              <a:t> </a:t>
            </a:r>
            <a:r>
              <a:rPr lang="en-US" err="1">
                <a:ea typeface="Calibri"/>
                <a:cs typeface="Calibri"/>
              </a:rPr>
              <a:t>aber</a:t>
            </a:r>
            <a:r>
              <a:rPr lang="en-US" dirty="0">
                <a:ea typeface="Calibri"/>
                <a:cs typeface="Calibri"/>
              </a:rPr>
              <a:t> </a:t>
            </a:r>
            <a:r>
              <a:rPr lang="en-US" err="1">
                <a:ea typeface="Calibri"/>
                <a:cs typeface="Calibri"/>
              </a:rPr>
              <a:t>auch</a:t>
            </a:r>
            <a:r>
              <a:rPr lang="en-US" dirty="0">
                <a:ea typeface="Calibri"/>
                <a:cs typeface="Calibri"/>
              </a:rPr>
              <a:t> so </a:t>
            </a:r>
            <a:r>
              <a:rPr lang="en-US" err="1">
                <a:ea typeface="Calibri"/>
                <a:cs typeface="Calibri"/>
              </a:rPr>
              <a:t>wie</a:t>
            </a:r>
            <a:r>
              <a:rPr lang="en-US" dirty="0">
                <a:ea typeface="Calibri"/>
                <a:cs typeface="Calibri"/>
              </a:rPr>
              <a:t> auf der </a:t>
            </a:r>
            <a:r>
              <a:rPr lang="en-US" err="1">
                <a:ea typeface="Calibri"/>
                <a:cs typeface="Calibri"/>
              </a:rPr>
              <a:t>nächsten</a:t>
            </a:r>
            <a:r>
              <a:rPr lang="en-US">
                <a:ea typeface="Calibri"/>
                <a:cs typeface="Calibri"/>
              </a:rPr>
              <a:t> Folie </a:t>
            </a:r>
            <a:r>
              <a:rPr lang="en-US" dirty="0">
                <a:ea typeface="Calibri"/>
                <a:cs typeface="Calibri"/>
              </a:rPr>
              <a:t>Seite aussehen.</a:t>
            </a:r>
          </a:p>
        </p:txBody>
      </p:sp>
      <p:sp>
        <p:nvSpPr>
          <p:cNvPr id="4" name="Foliennummernplatzhalter 3"/>
          <p:cNvSpPr>
            <a:spLocks noGrp="1"/>
          </p:cNvSpPr>
          <p:nvPr>
            <p:ph type="sldNum" sz="quarter" idx="5"/>
          </p:nvPr>
        </p:nvSpPr>
        <p:spPr/>
        <p:txBody>
          <a:bodyPr/>
          <a:lstStyle/>
          <a:p>
            <a:fld id="{D1266143-948A-48F4-93E9-B37237C5A795}" type="slidenum">
              <a:rPr lang="de-DE"/>
              <a:t>14</a:t>
            </a:fld>
            <a:endParaRPr lang="de-DE"/>
          </a:p>
        </p:txBody>
      </p:sp>
    </p:spTree>
    <p:extLst>
      <p:ext uri="{BB962C8B-B14F-4D97-AF65-F5344CB8AC3E}">
        <p14:creationId xmlns:p14="http://schemas.microsoft.com/office/powerpoint/2010/main" val="38896394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Die </a:t>
            </a:r>
            <a:r>
              <a:rPr lang="en-US" err="1">
                <a:ea typeface="Calibri"/>
                <a:cs typeface="Calibri"/>
              </a:rPr>
              <a:t>Teilnehmenden</a:t>
            </a:r>
            <a:r>
              <a:rPr lang="en-US" dirty="0">
                <a:ea typeface="Calibri"/>
                <a:cs typeface="Calibri"/>
              </a:rPr>
              <a:t> </a:t>
            </a:r>
            <a:r>
              <a:rPr lang="en-US" err="1">
                <a:ea typeface="Calibri"/>
                <a:cs typeface="Calibri"/>
              </a:rPr>
              <a:t>werden</a:t>
            </a:r>
            <a:r>
              <a:rPr lang="en-US" dirty="0">
                <a:ea typeface="Calibri"/>
                <a:cs typeface="Calibri"/>
              </a:rPr>
              <a:t> an die </a:t>
            </a:r>
            <a:r>
              <a:rPr lang="en-US" err="1">
                <a:ea typeface="Calibri"/>
                <a:cs typeface="Calibri"/>
              </a:rPr>
              <a:t>unterschiedlichen</a:t>
            </a:r>
            <a:r>
              <a:rPr lang="en-US" dirty="0">
                <a:ea typeface="Calibri"/>
                <a:cs typeface="Calibri"/>
              </a:rPr>
              <a:t> </a:t>
            </a:r>
            <a:r>
              <a:rPr lang="en-US" err="1">
                <a:ea typeface="Calibri"/>
                <a:cs typeface="Calibri"/>
              </a:rPr>
              <a:t>Generationen</a:t>
            </a:r>
            <a:r>
              <a:rPr lang="en-US" dirty="0">
                <a:ea typeface="Calibri"/>
                <a:cs typeface="Calibri"/>
              </a:rPr>
              <a:t> </a:t>
            </a:r>
            <a:r>
              <a:rPr lang="en-US" err="1">
                <a:ea typeface="Calibri"/>
                <a:cs typeface="Calibri"/>
              </a:rPr>
              <a:t>erinnert</a:t>
            </a:r>
            <a:r>
              <a:rPr lang="en-US" dirty="0">
                <a:ea typeface="Calibri"/>
                <a:cs typeface="Calibri"/>
              </a:rPr>
              <a:t>. </a:t>
            </a:r>
          </a:p>
          <a:p>
            <a:endParaRPr lang="en-US" dirty="0">
              <a:ea typeface="Calibri"/>
              <a:cs typeface="Calibri"/>
            </a:endParaRPr>
          </a:p>
          <a:p>
            <a:r>
              <a:rPr lang="en-US" dirty="0" err="1"/>
              <a:t>Gesellschaftliche</a:t>
            </a:r>
            <a:r>
              <a:rPr lang="en-US" dirty="0"/>
              <a:t> </a:t>
            </a:r>
            <a:r>
              <a:rPr lang="en-US" dirty="0" err="1"/>
              <a:t>Werte</a:t>
            </a:r>
            <a:r>
              <a:rPr lang="en-US" dirty="0"/>
              <a:t> und </a:t>
            </a:r>
            <a:r>
              <a:rPr lang="en-US" dirty="0" err="1"/>
              <a:t>Zugänge</a:t>
            </a:r>
            <a:r>
              <a:rPr lang="en-US" dirty="0"/>
              <a:t> </a:t>
            </a:r>
            <a:r>
              <a:rPr lang="en-US" dirty="0" err="1"/>
              <a:t>zu</a:t>
            </a:r>
            <a:r>
              <a:rPr lang="en-US" dirty="0"/>
              <a:t> </a:t>
            </a:r>
            <a:r>
              <a:rPr lang="en-US" dirty="0" err="1"/>
              <a:t>Lernthemen</a:t>
            </a:r>
            <a:r>
              <a:rPr lang="en-US" dirty="0"/>
              <a:t> </a:t>
            </a:r>
            <a:r>
              <a:rPr lang="en-US" dirty="0" err="1"/>
              <a:t>haben</a:t>
            </a:r>
            <a:r>
              <a:rPr lang="en-US" dirty="0"/>
              <a:t> </a:t>
            </a:r>
            <a:r>
              <a:rPr lang="en-US" dirty="0" err="1"/>
              <a:t>sich</a:t>
            </a:r>
            <a:r>
              <a:rPr lang="en-US" dirty="0"/>
              <a:t> stark </a:t>
            </a:r>
            <a:r>
              <a:rPr lang="en-US" dirty="0" err="1"/>
              <a:t>verändert</a:t>
            </a:r>
            <a:r>
              <a:rPr lang="en-US" dirty="0"/>
              <a:t>. </a:t>
            </a:r>
            <a:r>
              <a:rPr lang="en-US" dirty="0" err="1"/>
              <a:t>Gerade</a:t>
            </a:r>
            <a:r>
              <a:rPr lang="en-US" dirty="0"/>
              <a:t> </a:t>
            </a:r>
            <a:r>
              <a:rPr lang="en-US" dirty="0" err="1"/>
              <a:t>jungen</a:t>
            </a:r>
            <a:r>
              <a:rPr lang="en-US" dirty="0"/>
              <a:t> Menschen </a:t>
            </a:r>
            <a:r>
              <a:rPr lang="en-US" dirty="0" err="1"/>
              <a:t>geht</a:t>
            </a:r>
            <a:r>
              <a:rPr lang="en-US" dirty="0"/>
              <a:t> es </a:t>
            </a:r>
            <a:r>
              <a:rPr lang="en-US" dirty="0" err="1"/>
              <a:t>weniger</a:t>
            </a:r>
            <a:r>
              <a:rPr lang="en-US" dirty="0"/>
              <a:t> </a:t>
            </a:r>
            <a:r>
              <a:rPr lang="en-US" dirty="0" err="1"/>
              <a:t>darum</a:t>
            </a:r>
            <a:r>
              <a:rPr lang="en-US" dirty="0"/>
              <a:t> Wissen </a:t>
            </a:r>
            <a:r>
              <a:rPr lang="en-US" dirty="0" err="1"/>
              <a:t>zu</a:t>
            </a:r>
            <a:r>
              <a:rPr lang="en-US" dirty="0"/>
              <a:t> </a:t>
            </a:r>
            <a:r>
              <a:rPr lang="en-US" dirty="0" err="1"/>
              <a:t>erlangen</a:t>
            </a:r>
            <a:r>
              <a:rPr lang="en-US" dirty="0"/>
              <a:t> (</a:t>
            </a:r>
            <a:r>
              <a:rPr lang="en-US" dirty="0" err="1"/>
              <a:t>dafür</a:t>
            </a:r>
            <a:r>
              <a:rPr lang="en-US" dirty="0"/>
              <a:t> </a:t>
            </a:r>
            <a:r>
              <a:rPr lang="en-US" dirty="0" err="1"/>
              <a:t>wird</a:t>
            </a:r>
            <a:r>
              <a:rPr lang="en-US" dirty="0"/>
              <a:t> das Internet </a:t>
            </a:r>
            <a:r>
              <a:rPr lang="en-US" dirty="0" err="1"/>
              <a:t>herangezogen</a:t>
            </a:r>
            <a:r>
              <a:rPr lang="en-US" dirty="0"/>
              <a:t>), </a:t>
            </a:r>
            <a:r>
              <a:rPr lang="en-US" dirty="0" err="1"/>
              <a:t>sondern</a:t>
            </a:r>
            <a:r>
              <a:rPr lang="en-US" dirty="0"/>
              <a:t> </a:t>
            </a:r>
            <a:r>
              <a:rPr lang="en-US" dirty="0" err="1"/>
              <a:t>vielmehr</a:t>
            </a:r>
            <a:r>
              <a:rPr lang="en-US" dirty="0"/>
              <a:t> um den </a:t>
            </a:r>
            <a:r>
              <a:rPr lang="en-US" dirty="0" err="1"/>
              <a:t>Erwerb</a:t>
            </a:r>
            <a:r>
              <a:rPr lang="en-US" dirty="0"/>
              <a:t> </a:t>
            </a:r>
            <a:r>
              <a:rPr lang="en-US" dirty="0" err="1"/>
              <a:t>praktischer</a:t>
            </a:r>
            <a:r>
              <a:rPr lang="en-US" dirty="0"/>
              <a:t> (Problem-)</a:t>
            </a:r>
            <a:r>
              <a:rPr lang="en-US" dirty="0" err="1"/>
              <a:t>Lösungskompetenzen</a:t>
            </a:r>
            <a:r>
              <a:rPr lang="en-US" dirty="0"/>
              <a:t>. </a:t>
            </a:r>
            <a:r>
              <a:rPr lang="en-US" dirty="0" err="1"/>
              <a:t>Beispielsweise</a:t>
            </a:r>
            <a:r>
              <a:rPr lang="en-US" dirty="0"/>
              <a:t> </a:t>
            </a:r>
            <a:r>
              <a:rPr lang="en-US" dirty="0" err="1"/>
              <a:t>erfreuen</a:t>
            </a:r>
            <a:r>
              <a:rPr lang="en-US" dirty="0"/>
              <a:t> </a:t>
            </a:r>
            <a:r>
              <a:rPr lang="en-US" dirty="0" err="1"/>
              <a:t>sich</a:t>
            </a:r>
            <a:r>
              <a:rPr lang="en-US" dirty="0"/>
              <a:t> „Repair-Cafés“ und „Upcycling-Workshops“ </a:t>
            </a:r>
            <a:r>
              <a:rPr lang="en-US" dirty="0" err="1"/>
              <a:t>steigernder</a:t>
            </a:r>
            <a:r>
              <a:rPr lang="en-US" dirty="0"/>
              <a:t> </a:t>
            </a:r>
            <a:r>
              <a:rPr lang="en-US" dirty="0" err="1"/>
              <a:t>Beliebtheit</a:t>
            </a:r>
            <a:r>
              <a:rPr lang="en-US" dirty="0"/>
              <a:t>: Ein Repair-Café, </a:t>
            </a:r>
            <a:r>
              <a:rPr lang="en-US" dirty="0" err="1"/>
              <a:t>auch</a:t>
            </a:r>
            <a:r>
              <a:rPr lang="en-US" dirty="0"/>
              <a:t> </a:t>
            </a:r>
            <a:r>
              <a:rPr lang="en-US" dirty="0" err="1"/>
              <a:t>Reparatur</a:t>
            </a:r>
            <a:r>
              <a:rPr lang="en-US" dirty="0"/>
              <a:t>-Treff </a:t>
            </a:r>
            <a:r>
              <a:rPr lang="en-US" dirty="0" err="1"/>
              <a:t>genannt</a:t>
            </a:r>
            <a:r>
              <a:rPr lang="en-US" dirty="0"/>
              <a:t>, </a:t>
            </a:r>
            <a:r>
              <a:rPr lang="en-US" dirty="0" err="1"/>
              <a:t>ist</a:t>
            </a:r>
            <a:r>
              <a:rPr lang="en-US" dirty="0"/>
              <a:t> </a:t>
            </a:r>
            <a:r>
              <a:rPr lang="en-US" dirty="0" err="1"/>
              <a:t>eine</a:t>
            </a:r>
            <a:r>
              <a:rPr lang="en-US" dirty="0"/>
              <a:t> Art </a:t>
            </a:r>
            <a:r>
              <a:rPr lang="en-US" dirty="0" err="1"/>
              <a:t>Lernwerkstatt</a:t>
            </a:r>
            <a:r>
              <a:rPr lang="en-US" dirty="0"/>
              <a:t> </a:t>
            </a:r>
            <a:r>
              <a:rPr lang="en-US" dirty="0" err="1"/>
              <a:t>zur</a:t>
            </a:r>
            <a:r>
              <a:rPr lang="en-US" dirty="0"/>
              <a:t> </a:t>
            </a:r>
            <a:r>
              <a:rPr lang="en-US" dirty="0" err="1"/>
              <a:t>Selbsthilfe</a:t>
            </a:r>
            <a:r>
              <a:rPr lang="en-US" dirty="0"/>
              <a:t> </a:t>
            </a:r>
            <a:r>
              <a:rPr lang="en-US" dirty="0" err="1"/>
              <a:t>bei</a:t>
            </a:r>
            <a:r>
              <a:rPr lang="en-US" dirty="0"/>
              <a:t> </a:t>
            </a:r>
            <a:r>
              <a:rPr lang="en-US" dirty="0" err="1"/>
              <a:t>Reparaturen</a:t>
            </a:r>
            <a:r>
              <a:rPr lang="en-US" dirty="0"/>
              <a:t> von </a:t>
            </a:r>
            <a:r>
              <a:rPr lang="en-US" dirty="0" err="1"/>
              <a:t>Gegenständen</a:t>
            </a:r>
            <a:r>
              <a:rPr lang="en-US" dirty="0"/>
              <a:t>. Hier </a:t>
            </a:r>
            <a:r>
              <a:rPr lang="en-US" dirty="0" err="1"/>
              <a:t>können</a:t>
            </a:r>
            <a:r>
              <a:rPr lang="en-US" dirty="0"/>
              <a:t> die </a:t>
            </a:r>
            <a:r>
              <a:rPr lang="en-US" dirty="0" err="1"/>
              <a:t>Teilnehmenden</a:t>
            </a:r>
            <a:r>
              <a:rPr lang="en-US" dirty="0"/>
              <a:t> </a:t>
            </a:r>
            <a:r>
              <a:rPr lang="en-US" dirty="0" err="1"/>
              <a:t>etwa</a:t>
            </a:r>
            <a:r>
              <a:rPr lang="en-US" dirty="0"/>
              <a:t> </a:t>
            </a:r>
            <a:r>
              <a:rPr lang="en-US" dirty="0" err="1"/>
              <a:t>ihre</a:t>
            </a:r>
            <a:r>
              <a:rPr lang="en-US" dirty="0"/>
              <a:t> </a:t>
            </a:r>
            <a:r>
              <a:rPr lang="en-US" dirty="0" err="1"/>
              <a:t>defekten</a:t>
            </a:r>
            <a:r>
              <a:rPr lang="en-US" dirty="0"/>
              <a:t> </a:t>
            </a:r>
            <a:r>
              <a:rPr lang="en-US" dirty="0" err="1"/>
              <a:t>Fahrräder</a:t>
            </a:r>
            <a:r>
              <a:rPr lang="en-US" dirty="0"/>
              <a:t> </a:t>
            </a:r>
            <a:r>
              <a:rPr lang="en-US" dirty="0" err="1"/>
              <a:t>gemeinsam</a:t>
            </a:r>
            <a:r>
              <a:rPr lang="en-US" dirty="0"/>
              <a:t> </a:t>
            </a:r>
            <a:r>
              <a:rPr lang="en-US" dirty="0" err="1"/>
              <a:t>mit</a:t>
            </a:r>
            <a:r>
              <a:rPr lang="en-US" dirty="0"/>
              <a:t> </a:t>
            </a:r>
            <a:r>
              <a:rPr lang="en-US" dirty="0" err="1"/>
              <a:t>Reparatur-Expertinnen</a:t>
            </a:r>
            <a:r>
              <a:rPr lang="en-US" dirty="0"/>
              <a:t> und -</a:t>
            </a:r>
            <a:r>
              <a:rPr lang="en-US" dirty="0" err="1"/>
              <a:t>Experten</a:t>
            </a:r>
            <a:r>
              <a:rPr lang="en-US" dirty="0"/>
              <a:t> </a:t>
            </a:r>
            <a:r>
              <a:rPr lang="en-US" dirty="0" err="1"/>
              <a:t>wieder</a:t>
            </a:r>
            <a:r>
              <a:rPr lang="en-US" dirty="0"/>
              <a:t> in Stand </a:t>
            </a:r>
            <a:r>
              <a:rPr lang="en-US" dirty="0" err="1"/>
              <a:t>setzen</a:t>
            </a:r>
            <a:r>
              <a:rPr lang="en-US" dirty="0"/>
              <a:t>. </a:t>
            </a:r>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30</a:t>
            </a:fld>
            <a:endParaRPr lang="de-DE"/>
          </a:p>
        </p:txBody>
      </p:sp>
    </p:spTree>
    <p:extLst>
      <p:ext uri="{BB962C8B-B14F-4D97-AF65-F5344CB8AC3E}">
        <p14:creationId xmlns:p14="http://schemas.microsoft.com/office/powerpoint/2010/main" val="24075926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Eine </a:t>
            </a:r>
            <a:r>
              <a:rPr lang="en-US" dirty="0" err="1"/>
              <a:t>Lehrkraft</a:t>
            </a:r>
            <a:r>
              <a:rPr lang="en-US" dirty="0"/>
              <a:t> hat </a:t>
            </a:r>
            <a:r>
              <a:rPr lang="en-US" dirty="0" err="1"/>
              <a:t>vielfältige</a:t>
            </a:r>
            <a:r>
              <a:rPr lang="en-US" dirty="0"/>
              <a:t> </a:t>
            </a:r>
            <a:r>
              <a:rPr lang="en-US" dirty="0" err="1"/>
              <a:t>Aufgaben</a:t>
            </a:r>
            <a:r>
              <a:rPr lang="en-US" dirty="0"/>
              <a:t> </a:t>
            </a:r>
            <a:r>
              <a:rPr lang="en-US" dirty="0" err="1"/>
              <a:t>wie</a:t>
            </a:r>
            <a:r>
              <a:rPr lang="en-US" dirty="0"/>
              <a:t> die </a:t>
            </a:r>
            <a:r>
              <a:rPr lang="en-US" dirty="0" err="1"/>
              <a:t>Workshoporganisation</a:t>
            </a:r>
            <a:r>
              <a:rPr lang="en-US" dirty="0"/>
              <a:t>, die </a:t>
            </a:r>
            <a:r>
              <a:rPr lang="en-US" dirty="0" err="1"/>
              <a:t>Vermittlung</a:t>
            </a:r>
            <a:r>
              <a:rPr lang="en-US" dirty="0"/>
              <a:t> von </a:t>
            </a:r>
            <a:r>
              <a:rPr lang="en-US" dirty="0" err="1"/>
              <a:t>relevantem</a:t>
            </a:r>
            <a:r>
              <a:rPr lang="en-US" dirty="0"/>
              <a:t> Wissen, die </a:t>
            </a:r>
            <a:r>
              <a:rPr lang="en-US" dirty="0" err="1"/>
              <a:t>Gruppenleitung</a:t>
            </a:r>
            <a:r>
              <a:rPr lang="en-US" dirty="0"/>
              <a:t> und die Motivation </a:t>
            </a:r>
            <a:r>
              <a:rPr lang="en-US" dirty="0" err="1"/>
              <a:t>zum</a:t>
            </a:r>
            <a:r>
              <a:rPr lang="en-US" dirty="0"/>
              <a:t> </a:t>
            </a:r>
            <a:r>
              <a:rPr lang="en-US" dirty="0" err="1"/>
              <a:t>aktiven</a:t>
            </a:r>
            <a:r>
              <a:rPr lang="en-US" dirty="0"/>
              <a:t> </a:t>
            </a:r>
            <a:r>
              <a:rPr lang="en-US" dirty="0" err="1"/>
              <a:t>Lernen</a:t>
            </a:r>
            <a:r>
              <a:rPr lang="en-US" dirty="0"/>
              <a:t>. Um </a:t>
            </a:r>
            <a:r>
              <a:rPr lang="en-US" dirty="0" err="1"/>
              <a:t>Kurse</a:t>
            </a:r>
            <a:r>
              <a:rPr lang="en-US" dirty="0"/>
              <a:t>/Workshops </a:t>
            </a:r>
            <a:r>
              <a:rPr lang="en-US" dirty="0" err="1"/>
              <a:t>erfolgreich</a:t>
            </a:r>
            <a:r>
              <a:rPr lang="en-US" dirty="0"/>
              <a:t> </a:t>
            </a:r>
            <a:r>
              <a:rPr lang="en-US" dirty="0" err="1"/>
              <a:t>leiten</a:t>
            </a:r>
            <a:r>
              <a:rPr lang="en-US" dirty="0"/>
              <a:t> </a:t>
            </a:r>
            <a:r>
              <a:rPr lang="en-US" dirty="0" err="1"/>
              <a:t>zu</a:t>
            </a:r>
            <a:r>
              <a:rPr lang="en-US" dirty="0"/>
              <a:t> </a:t>
            </a:r>
            <a:r>
              <a:rPr lang="en-US" dirty="0" err="1"/>
              <a:t>können</a:t>
            </a:r>
            <a:r>
              <a:rPr lang="en-US" dirty="0"/>
              <a:t>, </a:t>
            </a:r>
            <a:r>
              <a:rPr lang="en-US" dirty="0" err="1"/>
              <a:t>sind</a:t>
            </a:r>
            <a:r>
              <a:rPr lang="en-US" dirty="0"/>
              <a:t> </a:t>
            </a:r>
            <a:r>
              <a:rPr lang="en-US" dirty="0" err="1"/>
              <a:t>folgende</a:t>
            </a:r>
            <a:r>
              <a:rPr lang="en-US" dirty="0"/>
              <a:t> </a:t>
            </a:r>
            <a:r>
              <a:rPr lang="en-US" dirty="0" err="1"/>
              <a:t>Kompetenzen</a:t>
            </a:r>
            <a:r>
              <a:rPr lang="en-US" dirty="0"/>
              <a:t> </a:t>
            </a:r>
            <a:r>
              <a:rPr lang="en-US" dirty="0" err="1"/>
              <a:t>wichtig</a:t>
            </a:r>
            <a:r>
              <a:rPr lang="en-US" dirty="0"/>
              <a:t>: </a:t>
            </a:r>
            <a:r>
              <a:rPr lang="en-US" dirty="0" err="1"/>
              <a:t>konzeptionelle</a:t>
            </a:r>
            <a:r>
              <a:rPr lang="en-US" dirty="0"/>
              <a:t> </a:t>
            </a:r>
            <a:r>
              <a:rPr lang="en-US" dirty="0" err="1"/>
              <a:t>Kompetenz</a:t>
            </a:r>
            <a:r>
              <a:rPr lang="en-US" dirty="0"/>
              <a:t>, </a:t>
            </a:r>
            <a:r>
              <a:rPr lang="en-US" dirty="0" err="1"/>
              <a:t>Kommunikationskompetenz</a:t>
            </a:r>
            <a:r>
              <a:rPr lang="en-US" dirty="0"/>
              <a:t>, </a:t>
            </a:r>
            <a:r>
              <a:rPr lang="en-US" dirty="0" err="1"/>
              <a:t>Konfliktkompetenz</a:t>
            </a:r>
            <a:r>
              <a:rPr lang="en-US" dirty="0"/>
              <a:t>, </a:t>
            </a:r>
            <a:r>
              <a:rPr lang="en-US" dirty="0" err="1"/>
              <a:t>rhetorische</a:t>
            </a:r>
            <a:r>
              <a:rPr lang="en-US" dirty="0"/>
              <a:t> </a:t>
            </a:r>
            <a:r>
              <a:rPr lang="en-US" dirty="0" err="1"/>
              <a:t>Kompetenz</a:t>
            </a:r>
            <a:r>
              <a:rPr lang="en-US" dirty="0"/>
              <a:t>, </a:t>
            </a:r>
            <a:r>
              <a:rPr lang="en-US" dirty="0" err="1"/>
              <a:t>Präsentationskompetenz</a:t>
            </a:r>
            <a:r>
              <a:rPr lang="en-US" dirty="0"/>
              <a:t>, moderative </a:t>
            </a:r>
            <a:r>
              <a:rPr lang="en-US" dirty="0" err="1"/>
              <a:t>Kompetenz</a:t>
            </a:r>
            <a:r>
              <a:rPr lang="en-US" dirty="0"/>
              <a:t>, reflexive </a:t>
            </a:r>
            <a:r>
              <a:rPr lang="en-US" dirty="0" err="1"/>
              <a:t>Kompetenz</a:t>
            </a:r>
            <a:r>
              <a:rPr lang="en-US" dirty="0"/>
              <a:t>, </a:t>
            </a:r>
            <a:r>
              <a:rPr lang="en-US" dirty="0" err="1"/>
              <a:t>methodisch-didaktische</a:t>
            </a:r>
            <a:r>
              <a:rPr lang="en-US" dirty="0"/>
              <a:t> </a:t>
            </a:r>
            <a:r>
              <a:rPr lang="en-US" dirty="0" err="1"/>
              <a:t>Kompetenz</a:t>
            </a:r>
            <a:r>
              <a:rPr lang="en-US" dirty="0"/>
              <a:t>, </a:t>
            </a:r>
            <a:r>
              <a:rPr lang="en-US" dirty="0" err="1"/>
              <a:t>soziale</a:t>
            </a:r>
            <a:r>
              <a:rPr lang="en-US" dirty="0"/>
              <a:t> </a:t>
            </a:r>
            <a:r>
              <a:rPr lang="en-US" dirty="0" err="1"/>
              <a:t>Kompetenz</a:t>
            </a:r>
            <a:r>
              <a:rPr lang="en-US" dirty="0"/>
              <a:t> und </a:t>
            </a:r>
            <a:r>
              <a:rPr lang="en-US" dirty="0" err="1"/>
              <a:t>unternehmerische</a:t>
            </a:r>
            <a:r>
              <a:rPr lang="en-US" dirty="0"/>
              <a:t> </a:t>
            </a:r>
            <a:r>
              <a:rPr lang="en-US" dirty="0" err="1"/>
              <a:t>Kompetenz</a:t>
            </a:r>
            <a:r>
              <a:rPr lang="en-US" dirty="0"/>
              <a:t>.</a:t>
            </a:r>
          </a:p>
          <a:p>
            <a:endParaRPr lang="en-US" dirty="0"/>
          </a:p>
          <a:p>
            <a:r>
              <a:rPr lang="en-US" dirty="0" err="1"/>
              <a:t>Diese</a:t>
            </a:r>
            <a:r>
              <a:rPr lang="en-US" dirty="0"/>
              <a:t> </a:t>
            </a:r>
            <a:r>
              <a:rPr lang="en-US" dirty="0" err="1"/>
              <a:t>Kompetenzen</a:t>
            </a:r>
            <a:r>
              <a:rPr lang="en-US" dirty="0"/>
              <a:t> </a:t>
            </a:r>
            <a:r>
              <a:rPr lang="en-US" dirty="0" err="1"/>
              <a:t>müssen</a:t>
            </a:r>
            <a:r>
              <a:rPr lang="en-US" dirty="0"/>
              <a:t> die </a:t>
            </a:r>
            <a:r>
              <a:rPr lang="en-US" dirty="0" err="1"/>
              <a:t>Teilnehmenden</a:t>
            </a:r>
            <a:r>
              <a:rPr lang="en-US" dirty="0"/>
              <a:t> </a:t>
            </a:r>
            <a:r>
              <a:rPr lang="en-US" dirty="0" err="1"/>
              <a:t>natürlich</a:t>
            </a:r>
            <a:r>
              <a:rPr lang="en-US" dirty="0"/>
              <a:t> </a:t>
            </a:r>
            <a:r>
              <a:rPr lang="en-US" dirty="0" err="1"/>
              <a:t>nicht</a:t>
            </a:r>
            <a:r>
              <a:rPr lang="en-US" dirty="0"/>
              <a:t> von </a:t>
            </a:r>
            <a:r>
              <a:rPr lang="en-US" dirty="0" err="1"/>
              <a:t>Beginn</a:t>
            </a:r>
            <a:r>
              <a:rPr lang="en-US" dirty="0"/>
              <a:t> an </a:t>
            </a:r>
            <a:r>
              <a:rPr lang="en-US" dirty="0" err="1"/>
              <a:t>haben</a:t>
            </a:r>
            <a:r>
              <a:rPr lang="en-US" dirty="0"/>
              <a:t>. </a:t>
            </a:r>
            <a:r>
              <a:rPr lang="en-US" dirty="0" err="1"/>
              <a:t>Einige</a:t>
            </a:r>
            <a:r>
              <a:rPr lang="en-US" dirty="0"/>
              <a:t> </a:t>
            </a:r>
            <a:r>
              <a:rPr lang="en-US" dirty="0" err="1"/>
              <a:t>Kompetenzen</a:t>
            </a:r>
            <a:r>
              <a:rPr lang="en-US" dirty="0"/>
              <a:t> </a:t>
            </a:r>
            <a:r>
              <a:rPr lang="en-US" dirty="0" err="1"/>
              <a:t>erwerben</a:t>
            </a:r>
            <a:r>
              <a:rPr lang="en-US" dirty="0"/>
              <a:t> </a:t>
            </a:r>
            <a:r>
              <a:rPr lang="en-US" dirty="0" err="1"/>
              <a:t>sie</a:t>
            </a:r>
            <a:r>
              <a:rPr lang="en-US" dirty="0"/>
              <a:t> </a:t>
            </a:r>
            <a:r>
              <a:rPr lang="en-US" dirty="0" err="1"/>
              <a:t>sich</a:t>
            </a:r>
            <a:r>
              <a:rPr lang="en-US" dirty="0"/>
              <a:t> </a:t>
            </a:r>
            <a:r>
              <a:rPr lang="en-US" dirty="0" err="1"/>
              <a:t>im</a:t>
            </a:r>
            <a:r>
              <a:rPr lang="en-US" dirty="0"/>
              <a:t> </a:t>
            </a:r>
            <a:r>
              <a:rPr lang="en-US" dirty="0" err="1"/>
              <a:t>Laufe</a:t>
            </a:r>
            <a:r>
              <a:rPr lang="en-US" dirty="0"/>
              <a:t> des Workshops </a:t>
            </a:r>
            <a:r>
              <a:rPr lang="en-US" dirty="0" err="1"/>
              <a:t>andere</a:t>
            </a:r>
            <a:r>
              <a:rPr lang="en-US" dirty="0"/>
              <a:t> </a:t>
            </a:r>
            <a:r>
              <a:rPr lang="en-US" dirty="0" err="1"/>
              <a:t>während</a:t>
            </a:r>
            <a:r>
              <a:rPr lang="en-US" dirty="0"/>
              <a:t> </a:t>
            </a:r>
            <a:r>
              <a:rPr lang="en-US" dirty="0" err="1"/>
              <a:t>sie</a:t>
            </a:r>
            <a:r>
              <a:rPr lang="en-US" dirty="0"/>
              <a:t> </a:t>
            </a:r>
            <a:r>
              <a:rPr lang="en-US" dirty="0" err="1"/>
              <a:t>recherchieren</a:t>
            </a:r>
            <a:r>
              <a:rPr lang="en-US" dirty="0"/>
              <a:t> und </a:t>
            </a:r>
            <a:r>
              <a:rPr lang="en-US" dirty="0" err="1"/>
              <a:t>wieder</a:t>
            </a:r>
            <a:r>
              <a:rPr lang="en-US" dirty="0"/>
              <a:t> an </a:t>
            </a:r>
            <a:r>
              <a:rPr lang="en-US" dirty="0" err="1"/>
              <a:t>dere</a:t>
            </a:r>
            <a:r>
              <a:rPr lang="en-US" dirty="0"/>
              <a:t> </a:t>
            </a:r>
            <a:r>
              <a:rPr lang="en-US" dirty="0" err="1"/>
              <a:t>beim</a:t>
            </a:r>
            <a:r>
              <a:rPr lang="en-US" dirty="0"/>
              <a:t> </a:t>
            </a:r>
            <a:r>
              <a:rPr lang="en-US" dirty="0" err="1"/>
              <a:t>Unterrichten</a:t>
            </a:r>
            <a:r>
              <a:rPr lang="en-US" dirty="0"/>
              <a:t>. Das Ziel </a:t>
            </a:r>
            <a:r>
              <a:rPr lang="en-US" dirty="0" err="1"/>
              <a:t>sollte</a:t>
            </a:r>
            <a:r>
              <a:rPr lang="en-US" dirty="0"/>
              <a:t> sein, den </a:t>
            </a:r>
            <a:r>
              <a:rPr lang="en-US" dirty="0" err="1"/>
              <a:t>Teilnehmenden</a:t>
            </a:r>
            <a:r>
              <a:rPr lang="en-US" dirty="0"/>
              <a:t> Mut </a:t>
            </a:r>
            <a:r>
              <a:rPr lang="en-US" dirty="0" err="1"/>
              <a:t>zu</a:t>
            </a:r>
            <a:r>
              <a:rPr lang="en-US" dirty="0"/>
              <a:t> </a:t>
            </a:r>
            <a:r>
              <a:rPr lang="en-US" dirty="0" err="1"/>
              <a:t>machen</a:t>
            </a:r>
            <a:r>
              <a:rPr lang="en-US" dirty="0"/>
              <a:t> und </a:t>
            </a:r>
            <a:r>
              <a:rPr lang="en-US" dirty="0" err="1"/>
              <a:t>sie</a:t>
            </a:r>
            <a:r>
              <a:rPr lang="en-US" dirty="0"/>
              <a:t> </a:t>
            </a:r>
            <a:r>
              <a:rPr lang="en-US" dirty="0" err="1"/>
              <a:t>zu</a:t>
            </a:r>
            <a:r>
              <a:rPr lang="en-US" dirty="0"/>
              <a:t> </a:t>
            </a:r>
            <a:r>
              <a:rPr lang="en-US" dirty="0" err="1"/>
              <a:t>motivieren</a:t>
            </a:r>
            <a:r>
              <a:rPr lang="en-US" dirty="0"/>
              <a:t> </a:t>
            </a:r>
            <a:r>
              <a:rPr lang="en-US" dirty="0" err="1"/>
              <a:t>zu</a:t>
            </a:r>
            <a:r>
              <a:rPr lang="en-US" dirty="0"/>
              <a:t> </a:t>
            </a:r>
            <a:r>
              <a:rPr lang="en-US" dirty="0" err="1"/>
              <a:t>starten</a:t>
            </a:r>
            <a:r>
              <a:rPr lang="en-US" dirty="0"/>
              <a:t>. Denn </a:t>
            </a:r>
            <a:r>
              <a:rPr lang="en-US" dirty="0" err="1"/>
              <a:t>wie</a:t>
            </a:r>
            <a:r>
              <a:rPr lang="en-US" dirty="0"/>
              <a:t> </a:t>
            </a:r>
            <a:r>
              <a:rPr lang="en-US" dirty="0" err="1"/>
              <a:t>wir</a:t>
            </a:r>
            <a:r>
              <a:rPr lang="en-US" dirty="0"/>
              <a:t> alle </a:t>
            </a:r>
            <a:r>
              <a:rPr lang="en-US" dirty="0" err="1"/>
              <a:t>wissen</a:t>
            </a:r>
            <a:r>
              <a:rPr lang="en-US" dirty="0"/>
              <a:t>, </a:t>
            </a:r>
            <a:r>
              <a:rPr lang="en-US" dirty="0" err="1"/>
              <a:t>aller</a:t>
            </a:r>
            <a:r>
              <a:rPr lang="en-US" dirty="0"/>
              <a:t> Anfang </a:t>
            </a:r>
            <a:r>
              <a:rPr lang="en-US" dirty="0" err="1"/>
              <a:t>ist</a:t>
            </a:r>
            <a:r>
              <a:rPr lang="en-US" dirty="0"/>
              <a:t> </a:t>
            </a:r>
            <a:r>
              <a:rPr lang="en-US" dirty="0" err="1"/>
              <a:t>schwer</a:t>
            </a:r>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16</a:t>
            </a:fld>
            <a:endParaRPr lang="de-DE"/>
          </a:p>
        </p:txBody>
      </p:sp>
    </p:spTree>
    <p:extLst>
      <p:ext uri="{BB962C8B-B14F-4D97-AF65-F5344CB8AC3E}">
        <p14:creationId xmlns:p14="http://schemas.microsoft.com/office/powerpoint/2010/main" val="37457029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Der Mensch gilt </a:t>
            </a:r>
            <a:r>
              <a:rPr lang="en-US" err="1"/>
              <a:t>als</a:t>
            </a:r>
            <a:r>
              <a:rPr lang="en-US" dirty="0"/>
              <a:t> „homo </a:t>
            </a:r>
            <a:r>
              <a:rPr lang="en-US" err="1"/>
              <a:t>discens</a:t>
            </a:r>
            <a:r>
              <a:rPr lang="en-US" dirty="0"/>
              <a:t>“, </a:t>
            </a:r>
            <a:r>
              <a:rPr lang="en-US" err="1"/>
              <a:t>als</a:t>
            </a:r>
            <a:r>
              <a:rPr lang="en-US" dirty="0"/>
              <a:t> </a:t>
            </a:r>
            <a:r>
              <a:rPr lang="en-US" err="1"/>
              <a:t>ein</a:t>
            </a:r>
            <a:r>
              <a:rPr lang="en-US" dirty="0"/>
              <a:t> </a:t>
            </a:r>
            <a:r>
              <a:rPr lang="en-US" err="1"/>
              <a:t>lernendes</a:t>
            </a:r>
            <a:r>
              <a:rPr lang="en-US" dirty="0"/>
              <a:t> Wesen, das, um </a:t>
            </a:r>
            <a:r>
              <a:rPr lang="en-US" err="1"/>
              <a:t>überhaupt</a:t>
            </a:r>
            <a:r>
              <a:rPr lang="en-US" dirty="0"/>
              <a:t> </a:t>
            </a:r>
            <a:r>
              <a:rPr lang="en-US" err="1"/>
              <a:t>existieren</a:t>
            </a:r>
            <a:r>
              <a:rPr lang="en-US" dirty="0"/>
              <a:t> </a:t>
            </a:r>
            <a:r>
              <a:rPr lang="en-US" err="1"/>
              <a:t>zu</a:t>
            </a:r>
            <a:r>
              <a:rPr lang="en-US" dirty="0"/>
              <a:t> </a:t>
            </a:r>
            <a:r>
              <a:rPr lang="en-US" err="1"/>
              <a:t>können</a:t>
            </a:r>
            <a:r>
              <a:rPr lang="en-US" dirty="0"/>
              <a:t>, auf das </a:t>
            </a:r>
            <a:r>
              <a:rPr lang="en-US" err="1"/>
              <a:t>Lernen</a:t>
            </a:r>
            <a:r>
              <a:rPr lang="en-US" dirty="0"/>
              <a:t> </a:t>
            </a:r>
            <a:r>
              <a:rPr lang="en-US" err="1"/>
              <a:t>angewiesen</a:t>
            </a:r>
            <a:r>
              <a:rPr lang="en-US" dirty="0"/>
              <a:t> </a:t>
            </a:r>
            <a:r>
              <a:rPr lang="en-US" err="1"/>
              <a:t>ist</a:t>
            </a:r>
            <a:r>
              <a:rPr lang="en-US" dirty="0"/>
              <a:t>. </a:t>
            </a:r>
            <a:r>
              <a:rPr lang="en-US" err="1"/>
              <a:t>Ständig</a:t>
            </a:r>
            <a:r>
              <a:rPr lang="en-US" dirty="0"/>
              <a:t> Neues </a:t>
            </a:r>
            <a:r>
              <a:rPr lang="en-US" err="1"/>
              <a:t>zu</a:t>
            </a:r>
            <a:r>
              <a:rPr lang="en-US" dirty="0"/>
              <a:t> </a:t>
            </a:r>
            <a:r>
              <a:rPr lang="en-US" err="1"/>
              <a:t>lernen</a:t>
            </a:r>
            <a:r>
              <a:rPr lang="en-US" dirty="0"/>
              <a:t> </a:t>
            </a:r>
            <a:r>
              <a:rPr lang="en-US" err="1"/>
              <a:t>oder</a:t>
            </a:r>
            <a:r>
              <a:rPr lang="en-US" dirty="0"/>
              <a:t> das </a:t>
            </a:r>
            <a:r>
              <a:rPr lang="en-US" err="1"/>
              <a:t>Gelernte</a:t>
            </a:r>
            <a:r>
              <a:rPr lang="en-US" dirty="0"/>
              <a:t> </a:t>
            </a:r>
            <a:r>
              <a:rPr lang="en-US" err="1"/>
              <a:t>umzulernen</a:t>
            </a:r>
            <a:r>
              <a:rPr lang="en-US" dirty="0"/>
              <a:t> </a:t>
            </a:r>
            <a:r>
              <a:rPr lang="en-US" err="1"/>
              <a:t>ist</a:t>
            </a:r>
            <a:r>
              <a:rPr lang="en-US" dirty="0"/>
              <a:t> </a:t>
            </a:r>
            <a:r>
              <a:rPr lang="en-US" err="1"/>
              <a:t>eine</a:t>
            </a:r>
            <a:r>
              <a:rPr lang="en-US" dirty="0"/>
              <a:t> </a:t>
            </a:r>
            <a:r>
              <a:rPr lang="en-US" err="1"/>
              <a:t>Überlebensnotwendigkeit</a:t>
            </a:r>
            <a:r>
              <a:rPr lang="en-US" dirty="0"/>
              <a:t> der </a:t>
            </a:r>
            <a:r>
              <a:rPr lang="en-US" err="1"/>
              <a:t>Menschheit</a:t>
            </a:r>
            <a:r>
              <a:rPr lang="en-US" dirty="0"/>
              <a:t>. </a:t>
            </a:r>
            <a:r>
              <a:rPr lang="en-US" err="1"/>
              <a:t>Bereits</a:t>
            </a:r>
            <a:r>
              <a:rPr lang="en-US" dirty="0"/>
              <a:t> </a:t>
            </a:r>
            <a:r>
              <a:rPr lang="en-US" err="1"/>
              <a:t>unsere</a:t>
            </a:r>
            <a:r>
              <a:rPr lang="en-US" dirty="0"/>
              <a:t> </a:t>
            </a:r>
            <a:r>
              <a:rPr lang="en-US" err="1"/>
              <a:t>Urahnen</a:t>
            </a:r>
            <a:r>
              <a:rPr lang="en-US" dirty="0"/>
              <a:t> </a:t>
            </a:r>
            <a:r>
              <a:rPr lang="en-US" err="1"/>
              <a:t>gaben</a:t>
            </a:r>
            <a:r>
              <a:rPr lang="en-US" dirty="0"/>
              <a:t> </a:t>
            </a:r>
            <a:r>
              <a:rPr lang="en-US" err="1"/>
              <a:t>lebensnotwenige</a:t>
            </a:r>
            <a:r>
              <a:rPr lang="en-US" dirty="0"/>
              <a:t> </a:t>
            </a:r>
            <a:r>
              <a:rPr lang="en-US" err="1"/>
              <a:t>Informationen</a:t>
            </a:r>
            <a:r>
              <a:rPr lang="en-US" dirty="0"/>
              <a:t> an </a:t>
            </a:r>
            <a:r>
              <a:rPr lang="en-US" err="1"/>
              <a:t>andere</a:t>
            </a:r>
            <a:r>
              <a:rPr lang="en-US" dirty="0"/>
              <a:t> </a:t>
            </a:r>
            <a:r>
              <a:rPr lang="en-US" err="1"/>
              <a:t>weiter</a:t>
            </a:r>
            <a:r>
              <a:rPr lang="en-US" dirty="0"/>
              <a:t>.</a:t>
            </a:r>
          </a:p>
          <a:p>
            <a:endParaRPr lang="en-US" dirty="0">
              <a:ea typeface="Calibri"/>
              <a:cs typeface="Calibri"/>
            </a:endParaRPr>
          </a:p>
          <a:p>
            <a:r>
              <a:rPr lang="en-US" dirty="0">
                <a:ea typeface="Calibri"/>
                <a:cs typeface="Calibri"/>
              </a:rPr>
              <a:t>Dies </a:t>
            </a:r>
            <a:r>
              <a:rPr lang="en-US" dirty="0" err="1">
                <a:ea typeface="Calibri"/>
                <a:cs typeface="Calibri"/>
              </a:rPr>
              <a:t>ist</a:t>
            </a:r>
            <a:r>
              <a:rPr lang="en-US" dirty="0">
                <a:ea typeface="Calibri"/>
                <a:cs typeface="Calibri"/>
              </a:rPr>
              <a:t> </a:t>
            </a:r>
            <a:r>
              <a:rPr lang="en-US" dirty="0" err="1">
                <a:ea typeface="Calibri"/>
                <a:cs typeface="Calibri"/>
              </a:rPr>
              <a:t>eine</a:t>
            </a:r>
            <a:r>
              <a:rPr lang="en-US" dirty="0">
                <a:ea typeface="Calibri"/>
                <a:cs typeface="Calibri"/>
              </a:rPr>
              <a:t> gut </a:t>
            </a:r>
            <a:r>
              <a:rPr lang="en-US" dirty="0" err="1">
                <a:ea typeface="Calibri"/>
                <a:cs typeface="Calibri"/>
              </a:rPr>
              <a:t>Voraussetzung</a:t>
            </a:r>
            <a:r>
              <a:rPr lang="en-US" dirty="0">
                <a:ea typeface="Calibri"/>
                <a:cs typeface="Calibri"/>
              </a:rPr>
              <a:t> für die </a:t>
            </a:r>
            <a:r>
              <a:rPr lang="en-US" dirty="0" err="1">
                <a:ea typeface="Calibri"/>
                <a:cs typeface="Calibri"/>
              </a:rPr>
              <a:t>potenziellen</a:t>
            </a:r>
            <a:r>
              <a:rPr lang="en-US" dirty="0">
                <a:ea typeface="Calibri"/>
                <a:cs typeface="Calibri"/>
              </a:rPr>
              <a:t> </a:t>
            </a:r>
            <a:r>
              <a:rPr lang="en-US" dirty="0" err="1">
                <a:ea typeface="Calibri"/>
                <a:cs typeface="Calibri"/>
              </a:rPr>
              <a:t>Lehrkräfte</a:t>
            </a:r>
            <a:r>
              <a:rPr lang="en-US" dirty="0">
                <a:ea typeface="Calibri"/>
                <a:cs typeface="Calibri"/>
              </a:rPr>
              <a:t>, </a:t>
            </a:r>
            <a:r>
              <a:rPr lang="en-US" dirty="0" err="1">
                <a:ea typeface="Calibri"/>
                <a:cs typeface="Calibri"/>
              </a:rPr>
              <a:t>denn</a:t>
            </a:r>
            <a:r>
              <a:rPr lang="en-US" dirty="0">
                <a:ea typeface="Calibri"/>
                <a:cs typeface="Calibri"/>
              </a:rPr>
              <a:t> Menschen </a:t>
            </a:r>
            <a:r>
              <a:rPr lang="en-US" dirty="0" err="1">
                <a:ea typeface="Calibri"/>
                <a:cs typeface="Calibri"/>
              </a:rPr>
              <a:t>möchten</a:t>
            </a:r>
            <a:r>
              <a:rPr lang="en-US" dirty="0">
                <a:ea typeface="Calibri"/>
                <a:cs typeface="Calibri"/>
              </a:rPr>
              <a:t> </a:t>
            </a:r>
            <a:r>
              <a:rPr lang="en-US" dirty="0" err="1">
                <a:ea typeface="Calibri"/>
                <a:cs typeface="Calibri"/>
              </a:rPr>
              <a:t>lernen</a:t>
            </a:r>
            <a:r>
              <a:rPr lang="en-US" dirty="0">
                <a:ea typeface="Calibri"/>
                <a:cs typeface="Calibri"/>
              </a:rPr>
              <a:t>, </a:t>
            </a:r>
            <a:r>
              <a:rPr lang="en-US" dirty="0" err="1">
                <a:ea typeface="Calibri"/>
                <a:cs typeface="Calibri"/>
              </a:rPr>
              <a:t>sie</a:t>
            </a:r>
            <a:r>
              <a:rPr lang="en-US" dirty="0">
                <a:ea typeface="Calibri"/>
                <a:cs typeface="Calibri"/>
              </a:rPr>
              <a:t> </a:t>
            </a:r>
            <a:r>
              <a:rPr lang="en-US" dirty="0" err="1">
                <a:ea typeface="Calibri"/>
                <a:cs typeface="Calibri"/>
              </a:rPr>
              <a:t>wollen</a:t>
            </a:r>
            <a:r>
              <a:rPr lang="en-US" dirty="0">
                <a:ea typeface="Calibri"/>
                <a:cs typeface="Calibri"/>
              </a:rPr>
              <a:t> </a:t>
            </a:r>
            <a:r>
              <a:rPr lang="en-US" dirty="0" err="1">
                <a:ea typeface="Calibri"/>
                <a:cs typeface="Calibri"/>
              </a:rPr>
              <a:t>sich</a:t>
            </a:r>
            <a:r>
              <a:rPr lang="en-US" dirty="0">
                <a:ea typeface="Calibri"/>
                <a:cs typeface="Calibri"/>
              </a:rPr>
              <a:t> </a:t>
            </a:r>
            <a:r>
              <a:rPr lang="en-US" dirty="0" err="1">
                <a:ea typeface="Calibri"/>
                <a:cs typeface="Calibri"/>
              </a:rPr>
              <a:t>weiter</a:t>
            </a:r>
            <a:r>
              <a:rPr lang="en-US" dirty="0">
                <a:ea typeface="Calibri"/>
                <a:cs typeface="Calibri"/>
              </a:rPr>
              <a:t> </a:t>
            </a:r>
            <a:r>
              <a:rPr lang="en-US" dirty="0" err="1">
                <a:ea typeface="Calibri"/>
                <a:cs typeface="Calibri"/>
              </a:rPr>
              <a:t>entwickeln</a:t>
            </a:r>
            <a:r>
              <a:rPr lang="en-US" dirty="0">
                <a:ea typeface="Calibri"/>
                <a:cs typeface="Calibri"/>
              </a:rPr>
              <a:t>. </a:t>
            </a:r>
            <a:r>
              <a:rPr lang="en-US" dirty="0" err="1">
                <a:ea typeface="Calibri"/>
                <a:cs typeface="Calibri"/>
              </a:rPr>
              <a:t>Wichtig</a:t>
            </a:r>
            <a:r>
              <a:rPr lang="en-US" dirty="0">
                <a:ea typeface="Calibri"/>
                <a:cs typeface="Calibri"/>
              </a:rPr>
              <a:t>, </a:t>
            </a:r>
            <a:r>
              <a:rPr lang="en-US" dirty="0" err="1">
                <a:ea typeface="Calibri"/>
                <a:cs typeface="Calibri"/>
              </a:rPr>
              <a:t>ist</a:t>
            </a:r>
            <a:r>
              <a:rPr lang="en-US" dirty="0">
                <a:ea typeface="Calibri"/>
                <a:cs typeface="Calibri"/>
              </a:rPr>
              <a:t> </a:t>
            </a:r>
            <a:r>
              <a:rPr lang="en-US" dirty="0" err="1">
                <a:ea typeface="Calibri"/>
                <a:cs typeface="Calibri"/>
              </a:rPr>
              <a:t>nur</a:t>
            </a:r>
            <a:r>
              <a:rPr lang="en-US" dirty="0">
                <a:ea typeface="Calibri"/>
                <a:cs typeface="Calibri"/>
              </a:rPr>
              <a:t>, </a:t>
            </a:r>
            <a:r>
              <a:rPr lang="en-US" dirty="0" err="1">
                <a:ea typeface="Calibri"/>
                <a:cs typeface="Calibri"/>
              </a:rPr>
              <a:t>dass</a:t>
            </a:r>
            <a:r>
              <a:rPr lang="en-US" dirty="0">
                <a:ea typeface="Calibri"/>
                <a:cs typeface="Calibri"/>
              </a:rPr>
              <a:t> die </a:t>
            </a:r>
            <a:r>
              <a:rPr lang="en-US" dirty="0" err="1">
                <a:ea typeface="Calibri"/>
                <a:cs typeface="Calibri"/>
              </a:rPr>
              <a:t>Teilnehmenden</a:t>
            </a:r>
            <a:r>
              <a:rPr lang="en-US" dirty="0">
                <a:ea typeface="Calibri"/>
                <a:cs typeface="Calibri"/>
              </a:rPr>
              <a:t> </a:t>
            </a:r>
            <a:r>
              <a:rPr lang="en-US" dirty="0" err="1">
                <a:ea typeface="Calibri"/>
                <a:cs typeface="Calibri"/>
              </a:rPr>
              <a:t>ihre</a:t>
            </a:r>
            <a:r>
              <a:rPr lang="en-US" dirty="0">
                <a:ea typeface="Calibri"/>
                <a:cs typeface="Calibri"/>
              </a:rPr>
              <a:t> </a:t>
            </a:r>
            <a:r>
              <a:rPr lang="en-US" dirty="0" err="1">
                <a:ea typeface="Calibri"/>
                <a:cs typeface="Calibri"/>
              </a:rPr>
              <a:t>Themen</a:t>
            </a:r>
            <a:r>
              <a:rPr lang="en-US" dirty="0">
                <a:ea typeface="Calibri"/>
                <a:cs typeface="Calibri"/>
              </a:rPr>
              <a:t> </a:t>
            </a:r>
            <a:r>
              <a:rPr lang="en-US" dirty="0" err="1">
                <a:ea typeface="Calibri"/>
                <a:cs typeface="Calibri"/>
              </a:rPr>
              <a:t>mit</a:t>
            </a:r>
            <a:r>
              <a:rPr lang="en-US" dirty="0">
                <a:ea typeface="Calibri"/>
                <a:cs typeface="Calibri"/>
              </a:rPr>
              <a:t> der </a:t>
            </a:r>
            <a:r>
              <a:rPr lang="en-US" dirty="0" err="1">
                <a:ea typeface="Calibri"/>
                <a:cs typeface="Calibri"/>
              </a:rPr>
              <a:t>passenden</a:t>
            </a:r>
            <a:r>
              <a:rPr lang="en-US" dirty="0">
                <a:ea typeface="Calibri"/>
                <a:cs typeface="Calibri"/>
              </a:rPr>
              <a:t> </a:t>
            </a:r>
            <a:r>
              <a:rPr lang="en-US" dirty="0" err="1">
                <a:ea typeface="Calibri"/>
                <a:cs typeface="Calibri"/>
              </a:rPr>
              <a:t>Zielgruppe</a:t>
            </a:r>
            <a:r>
              <a:rPr lang="en-US" dirty="0">
                <a:ea typeface="Calibri"/>
                <a:cs typeface="Calibri"/>
              </a:rPr>
              <a:t>, </a:t>
            </a:r>
            <a:r>
              <a:rPr lang="en-US" dirty="0" err="1">
                <a:ea typeface="Calibri"/>
                <a:cs typeface="Calibri"/>
              </a:rPr>
              <a:t>welche</a:t>
            </a:r>
            <a:r>
              <a:rPr lang="en-US" dirty="0">
                <a:ea typeface="Calibri"/>
                <a:cs typeface="Calibri"/>
              </a:rPr>
              <a:t> </a:t>
            </a:r>
            <a:r>
              <a:rPr lang="en-US" dirty="0" err="1">
                <a:ea typeface="Calibri"/>
                <a:cs typeface="Calibri"/>
              </a:rPr>
              <a:t>auch</a:t>
            </a:r>
            <a:r>
              <a:rPr lang="en-US" dirty="0">
                <a:ea typeface="Calibri"/>
                <a:cs typeface="Calibri"/>
              </a:rPr>
              <a:t> </a:t>
            </a:r>
            <a:r>
              <a:rPr lang="en-US" dirty="0" err="1">
                <a:ea typeface="Calibri"/>
                <a:cs typeface="Calibri"/>
              </a:rPr>
              <a:t>tatsächlich</a:t>
            </a:r>
            <a:r>
              <a:rPr lang="en-US" dirty="0">
                <a:ea typeface="Calibri"/>
                <a:cs typeface="Calibri"/>
              </a:rPr>
              <a:t> am Thema </a:t>
            </a:r>
            <a:r>
              <a:rPr lang="en-US" dirty="0" err="1">
                <a:ea typeface="Calibri"/>
                <a:cs typeface="Calibri"/>
              </a:rPr>
              <a:t>interessiert</a:t>
            </a:r>
            <a:r>
              <a:rPr lang="en-US" dirty="0">
                <a:ea typeface="Calibri"/>
                <a:cs typeface="Calibri"/>
              </a:rPr>
              <a:t> </a:t>
            </a:r>
            <a:r>
              <a:rPr lang="en-US" dirty="0" err="1">
                <a:ea typeface="Calibri"/>
                <a:cs typeface="Calibri"/>
              </a:rPr>
              <a:t>ist</a:t>
            </a:r>
            <a:r>
              <a:rPr lang="en-US" dirty="0">
                <a:ea typeface="Calibri"/>
                <a:cs typeface="Calibri"/>
              </a:rPr>
              <a:t>, </a:t>
            </a:r>
            <a:r>
              <a:rPr lang="en-US" dirty="0" err="1">
                <a:ea typeface="Calibri"/>
                <a:cs typeface="Calibri"/>
              </a:rPr>
              <a:t>zusammen</a:t>
            </a:r>
            <a:r>
              <a:rPr lang="en-US" dirty="0">
                <a:ea typeface="Calibri"/>
                <a:cs typeface="Calibri"/>
              </a:rPr>
              <a:t> </a:t>
            </a:r>
            <a:r>
              <a:rPr lang="en-US" dirty="0" err="1">
                <a:ea typeface="Calibri"/>
                <a:cs typeface="Calibri"/>
              </a:rPr>
              <a:t>bringen</a:t>
            </a:r>
            <a:r>
              <a:rPr lang="en-US" dirty="0">
                <a:ea typeface="Calibri"/>
                <a:cs typeface="Calibri"/>
              </a:rPr>
              <a:t>. Auf die </a:t>
            </a:r>
            <a:r>
              <a:rPr lang="en-US" dirty="0" err="1">
                <a:ea typeface="Calibri"/>
                <a:cs typeface="Calibri"/>
              </a:rPr>
              <a:t>Zielgruppe</a:t>
            </a:r>
            <a:r>
              <a:rPr lang="en-US" dirty="0">
                <a:ea typeface="Calibri"/>
                <a:cs typeface="Calibri"/>
              </a:rPr>
              <a:t> </a:t>
            </a:r>
            <a:r>
              <a:rPr lang="en-US" dirty="0" err="1">
                <a:ea typeface="Calibri"/>
                <a:cs typeface="Calibri"/>
              </a:rPr>
              <a:t>wird</a:t>
            </a:r>
            <a:r>
              <a:rPr lang="en-US" dirty="0">
                <a:ea typeface="Calibri"/>
                <a:cs typeface="Calibri"/>
              </a:rPr>
              <a:t> </a:t>
            </a:r>
            <a:r>
              <a:rPr lang="en-US" dirty="0" err="1">
                <a:ea typeface="Calibri"/>
                <a:cs typeface="Calibri"/>
              </a:rPr>
              <a:t>jedoch</a:t>
            </a:r>
            <a:r>
              <a:rPr lang="en-US" dirty="0">
                <a:ea typeface="Calibri"/>
                <a:cs typeface="Calibri"/>
              </a:rPr>
              <a:t> erst </a:t>
            </a:r>
            <a:r>
              <a:rPr lang="en-US" dirty="0" err="1">
                <a:ea typeface="Calibri"/>
                <a:cs typeface="Calibri"/>
              </a:rPr>
              <a:t>später</a:t>
            </a:r>
            <a:r>
              <a:rPr lang="en-US" dirty="0">
                <a:ea typeface="Calibri"/>
                <a:cs typeface="Calibri"/>
              </a:rPr>
              <a:t> </a:t>
            </a:r>
            <a:r>
              <a:rPr lang="en-US" dirty="0" err="1">
                <a:ea typeface="Calibri"/>
                <a:cs typeface="Calibri"/>
              </a:rPr>
              <a:t>eingegangen</a:t>
            </a:r>
            <a:r>
              <a:rPr lang="en-US" dirty="0">
                <a:ea typeface="Calibri"/>
                <a:cs typeface="Calibri"/>
              </a:rPr>
              <a:t>.</a:t>
            </a:r>
          </a:p>
        </p:txBody>
      </p:sp>
      <p:sp>
        <p:nvSpPr>
          <p:cNvPr id="4" name="Foliennummernplatzhalter 3"/>
          <p:cNvSpPr>
            <a:spLocks noGrp="1"/>
          </p:cNvSpPr>
          <p:nvPr>
            <p:ph type="sldNum" sz="quarter" idx="5"/>
          </p:nvPr>
        </p:nvSpPr>
        <p:spPr/>
        <p:txBody>
          <a:bodyPr/>
          <a:lstStyle/>
          <a:p>
            <a:fld id="{D1266143-948A-48F4-93E9-B37237C5A795}" type="slidenum">
              <a:rPr lang="de-DE"/>
              <a:t>3</a:t>
            </a:fld>
            <a:endParaRPr lang="de-DE"/>
          </a:p>
        </p:txBody>
      </p:sp>
    </p:spTree>
    <p:extLst>
      <p:ext uri="{BB962C8B-B14F-4D97-AF65-F5344CB8AC3E}">
        <p14:creationId xmlns:p14="http://schemas.microsoft.com/office/powerpoint/2010/main" val="26268139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b="1" dirty="0" err="1"/>
              <a:t>Wofür</a:t>
            </a:r>
            <a:r>
              <a:rPr lang="en-US" b="1" dirty="0"/>
              <a:t>?  </a:t>
            </a:r>
            <a:r>
              <a:rPr lang="en-US" dirty="0" err="1"/>
              <a:t>Welchen</a:t>
            </a:r>
            <a:r>
              <a:rPr lang="en-US" dirty="0"/>
              <a:t> Sinn </a:t>
            </a:r>
            <a:r>
              <a:rPr lang="en-US" dirty="0" err="1"/>
              <a:t>sehen</a:t>
            </a:r>
            <a:r>
              <a:rPr lang="en-US" dirty="0"/>
              <a:t> die </a:t>
            </a:r>
            <a:r>
              <a:rPr lang="en-US" dirty="0" err="1"/>
              <a:t>Teilnehmenden</a:t>
            </a:r>
            <a:r>
              <a:rPr lang="en-US" dirty="0"/>
              <a:t> in der </a:t>
            </a:r>
            <a:r>
              <a:rPr lang="en-US" dirty="0" err="1"/>
              <a:t>Weitervermittlung</a:t>
            </a:r>
            <a:r>
              <a:rPr lang="en-US" dirty="0"/>
              <a:t> </a:t>
            </a:r>
            <a:r>
              <a:rPr lang="en-US" dirty="0" err="1"/>
              <a:t>ihres</a:t>
            </a:r>
            <a:r>
              <a:rPr lang="en-US" dirty="0"/>
              <a:t> </a:t>
            </a:r>
            <a:r>
              <a:rPr lang="en-US" dirty="0" err="1"/>
              <a:t>Wissens</a:t>
            </a:r>
            <a:r>
              <a:rPr lang="en-US" dirty="0"/>
              <a:t> und </a:t>
            </a:r>
            <a:r>
              <a:rPr lang="en-US" dirty="0" err="1"/>
              <a:t>Könnens</a:t>
            </a:r>
            <a:r>
              <a:rPr lang="en-US" dirty="0"/>
              <a:t>?</a:t>
            </a:r>
            <a:endParaRPr lang="de-DE">
              <a:ea typeface="Calibri" panose="020F0502020204030204"/>
              <a:cs typeface="Calibri" panose="020F0502020204030204"/>
            </a:endParaRPr>
          </a:p>
          <a:p>
            <a:r>
              <a:rPr lang="en-US" b="1" dirty="0"/>
              <a:t>Für wen? </a:t>
            </a:r>
            <a:r>
              <a:rPr lang="en-US" dirty="0" err="1"/>
              <a:t>Wer</a:t>
            </a:r>
            <a:r>
              <a:rPr lang="en-US" dirty="0"/>
              <a:t> </a:t>
            </a:r>
            <a:r>
              <a:rPr lang="en-US" dirty="0" err="1"/>
              <a:t>sind</a:t>
            </a:r>
            <a:r>
              <a:rPr lang="en-US" dirty="0"/>
              <a:t> die </a:t>
            </a:r>
            <a:r>
              <a:rPr lang="en-US" dirty="0" err="1"/>
              <a:t>Teilnehmenden</a:t>
            </a:r>
            <a:r>
              <a:rPr lang="en-US" dirty="0"/>
              <a:t> des </a:t>
            </a:r>
            <a:r>
              <a:rPr lang="en-US" dirty="0" err="1"/>
              <a:t>Unterrichts</a:t>
            </a:r>
            <a:r>
              <a:rPr lang="en-US" dirty="0"/>
              <a:t> von den </a:t>
            </a:r>
            <a:r>
              <a:rPr lang="en-US" dirty="0" err="1"/>
              <a:t>angehenden</a:t>
            </a:r>
            <a:r>
              <a:rPr lang="en-US" dirty="0"/>
              <a:t> </a:t>
            </a:r>
            <a:r>
              <a:rPr lang="en-US" dirty="0" err="1"/>
              <a:t>Lehrkräften</a:t>
            </a:r>
            <a:r>
              <a:rPr lang="en-US" dirty="0"/>
              <a:t>? In </a:t>
            </a:r>
            <a:r>
              <a:rPr lang="en-US" dirty="0" err="1"/>
              <a:t>welchen</a:t>
            </a:r>
            <a:r>
              <a:rPr lang="en-US" dirty="0"/>
              <a:t> </a:t>
            </a:r>
            <a:r>
              <a:rPr lang="en-US" dirty="0" err="1"/>
              <a:t>Gegebenheiten</a:t>
            </a:r>
            <a:r>
              <a:rPr lang="en-US" dirty="0"/>
              <a:t> </a:t>
            </a:r>
            <a:r>
              <a:rPr lang="en-US" dirty="0" err="1"/>
              <a:t>ähneln</a:t>
            </a:r>
            <a:r>
              <a:rPr lang="en-US" dirty="0"/>
              <a:t> die </a:t>
            </a:r>
            <a:r>
              <a:rPr lang="en-US" dirty="0" err="1"/>
              <a:t>Teilnehmenden</a:t>
            </a:r>
            <a:r>
              <a:rPr lang="en-US" dirty="0"/>
              <a:t> </a:t>
            </a:r>
            <a:r>
              <a:rPr lang="en-US" dirty="0" err="1"/>
              <a:t>einander</a:t>
            </a:r>
            <a:r>
              <a:rPr lang="en-US" dirty="0"/>
              <a:t> (</a:t>
            </a:r>
            <a:r>
              <a:rPr lang="en-US" dirty="0" err="1"/>
              <a:t>zB</a:t>
            </a:r>
            <a:r>
              <a:rPr lang="en-US" dirty="0"/>
              <a:t> Alter, </a:t>
            </a:r>
            <a:r>
              <a:rPr lang="en-US" dirty="0" err="1"/>
              <a:t>Wohnort</a:t>
            </a:r>
            <a:r>
              <a:rPr lang="en-US" dirty="0"/>
              <a:t>, </a:t>
            </a:r>
            <a:r>
              <a:rPr lang="en-US" dirty="0" err="1"/>
              <a:t>Vorwissen</a:t>
            </a:r>
            <a:r>
              <a:rPr lang="en-US" dirty="0"/>
              <a:t>) und </a:t>
            </a:r>
            <a:r>
              <a:rPr lang="en-US" dirty="0" err="1"/>
              <a:t>wie</a:t>
            </a:r>
            <a:r>
              <a:rPr lang="en-US" dirty="0"/>
              <a:t> </a:t>
            </a:r>
            <a:r>
              <a:rPr lang="en-US" dirty="0" err="1"/>
              <a:t>können</a:t>
            </a:r>
            <a:r>
              <a:rPr lang="en-US" dirty="0"/>
              <a:t> </a:t>
            </a:r>
            <a:r>
              <a:rPr lang="en-US" dirty="0" err="1"/>
              <a:t>diese</a:t>
            </a:r>
            <a:r>
              <a:rPr lang="en-US" dirty="0"/>
              <a:t> </a:t>
            </a:r>
            <a:r>
              <a:rPr lang="en-US" dirty="0" err="1"/>
              <a:t>angesprochen</a:t>
            </a:r>
            <a:r>
              <a:rPr lang="en-US" dirty="0"/>
              <a:t> </a:t>
            </a:r>
            <a:r>
              <a:rPr lang="en-US" dirty="0" err="1"/>
              <a:t>werden</a:t>
            </a:r>
            <a:r>
              <a:rPr lang="en-US" dirty="0"/>
              <a:t>, </a:t>
            </a:r>
            <a:r>
              <a:rPr lang="en-US" dirty="0" err="1"/>
              <a:t>dass</a:t>
            </a:r>
            <a:r>
              <a:rPr lang="en-US" dirty="0"/>
              <a:t> </a:t>
            </a:r>
            <a:r>
              <a:rPr lang="en-US" dirty="0" err="1"/>
              <a:t>sie</a:t>
            </a:r>
            <a:r>
              <a:rPr lang="en-US" dirty="0"/>
              <a:t> </a:t>
            </a:r>
            <a:r>
              <a:rPr lang="en-US" dirty="0" err="1"/>
              <a:t>sich</a:t>
            </a:r>
            <a:r>
              <a:rPr lang="en-US" dirty="0"/>
              <a:t> für das </a:t>
            </a:r>
            <a:r>
              <a:rPr lang="en-US" dirty="0" err="1"/>
              <a:t>Unterrichtsthema</a:t>
            </a:r>
            <a:r>
              <a:rPr lang="en-US" dirty="0"/>
              <a:t> </a:t>
            </a:r>
            <a:r>
              <a:rPr lang="en-US" dirty="0" err="1"/>
              <a:t>interessieren</a:t>
            </a:r>
            <a:r>
              <a:rPr lang="en-US" dirty="0"/>
              <a:t>?</a:t>
            </a:r>
            <a:endParaRPr lang="de-DE" dirty="0"/>
          </a:p>
          <a:p>
            <a:r>
              <a:rPr lang="en-US" b="1" dirty="0" err="1"/>
              <a:t>Wozu</a:t>
            </a:r>
            <a:r>
              <a:rPr lang="en-US" b="1" dirty="0"/>
              <a:t>? </a:t>
            </a:r>
            <a:r>
              <a:rPr lang="en-US" dirty="0" err="1"/>
              <a:t>Welche</a:t>
            </a:r>
            <a:r>
              <a:rPr lang="en-US" dirty="0"/>
              <a:t> </a:t>
            </a:r>
            <a:r>
              <a:rPr lang="en-US" dirty="0" err="1"/>
              <a:t>Lehrziele</a:t>
            </a:r>
            <a:r>
              <a:rPr lang="en-US" dirty="0"/>
              <a:t> </a:t>
            </a:r>
            <a:r>
              <a:rPr lang="en-US" dirty="0" err="1"/>
              <a:t>werden</a:t>
            </a:r>
            <a:r>
              <a:rPr lang="en-US" dirty="0"/>
              <a:t> </a:t>
            </a:r>
            <a:r>
              <a:rPr lang="en-US" dirty="0" err="1"/>
              <a:t>verfolgt</a:t>
            </a:r>
            <a:r>
              <a:rPr lang="en-US" dirty="0"/>
              <a:t>? Was </a:t>
            </a:r>
            <a:r>
              <a:rPr lang="en-US" dirty="0" err="1"/>
              <a:t>sollen</a:t>
            </a:r>
            <a:r>
              <a:rPr lang="en-US" dirty="0"/>
              <a:t> die </a:t>
            </a:r>
            <a:r>
              <a:rPr lang="en-US" dirty="0" err="1"/>
              <a:t>Teilnehmenden</a:t>
            </a:r>
            <a:r>
              <a:rPr lang="en-US" dirty="0"/>
              <a:t> </a:t>
            </a:r>
            <a:r>
              <a:rPr lang="en-US" dirty="0" err="1"/>
              <a:t>nach</a:t>
            </a:r>
            <a:r>
              <a:rPr lang="en-US" dirty="0"/>
              <a:t> </a:t>
            </a:r>
            <a:r>
              <a:rPr lang="en-US" dirty="0" err="1"/>
              <a:t>Ihrem</a:t>
            </a:r>
            <a:r>
              <a:rPr lang="en-US" dirty="0"/>
              <a:t> </a:t>
            </a:r>
            <a:r>
              <a:rPr lang="en-US" dirty="0" err="1"/>
              <a:t>Unterricht</a:t>
            </a:r>
            <a:r>
              <a:rPr lang="en-US" dirty="0"/>
              <a:t> </a:t>
            </a:r>
            <a:r>
              <a:rPr lang="en-US" dirty="0" err="1"/>
              <a:t>wissen</a:t>
            </a:r>
            <a:r>
              <a:rPr lang="en-US" dirty="0"/>
              <a:t> und </a:t>
            </a:r>
            <a:r>
              <a:rPr lang="en-US" dirty="0" err="1"/>
              <a:t>können</a:t>
            </a:r>
            <a:r>
              <a:rPr lang="en-US" dirty="0"/>
              <a:t>?</a:t>
            </a:r>
            <a:endParaRPr lang="de-DE">
              <a:ea typeface="Calibri" panose="020F0502020204030204"/>
              <a:cs typeface="Calibri" panose="020F0502020204030204"/>
            </a:endParaRPr>
          </a:p>
          <a:p>
            <a:r>
              <a:rPr lang="en-US" b="1" dirty="0"/>
              <a:t>Was? </a:t>
            </a:r>
            <a:r>
              <a:rPr lang="en-US" dirty="0" err="1"/>
              <a:t>Welche</a:t>
            </a:r>
            <a:r>
              <a:rPr lang="en-US" dirty="0"/>
              <a:t> </a:t>
            </a:r>
            <a:r>
              <a:rPr lang="en-US" dirty="0" err="1"/>
              <a:t>Inhalte</a:t>
            </a:r>
            <a:r>
              <a:rPr lang="en-US" dirty="0"/>
              <a:t> </a:t>
            </a:r>
            <a:r>
              <a:rPr lang="en-US" dirty="0" err="1"/>
              <a:t>werden</a:t>
            </a:r>
            <a:r>
              <a:rPr lang="en-US" dirty="0"/>
              <a:t> </a:t>
            </a:r>
            <a:r>
              <a:rPr lang="en-US" dirty="0" err="1"/>
              <a:t>vermittelt</a:t>
            </a:r>
            <a:r>
              <a:rPr lang="en-US" dirty="0"/>
              <a:t>?</a:t>
            </a:r>
            <a:endParaRPr lang="en-US" dirty="0">
              <a:ea typeface="Calibri"/>
              <a:cs typeface="Calibri"/>
            </a:endParaRPr>
          </a:p>
          <a:p>
            <a:r>
              <a:rPr lang="en-US" b="1" dirty="0"/>
              <a:t>Wie? </a:t>
            </a:r>
            <a:r>
              <a:rPr lang="en-US" dirty="0"/>
              <a:t>Auf </a:t>
            </a:r>
            <a:r>
              <a:rPr lang="en-US" dirty="0" err="1"/>
              <a:t>welche</a:t>
            </a:r>
            <a:r>
              <a:rPr lang="en-US" dirty="0"/>
              <a:t> Art und Weise </a:t>
            </a:r>
            <a:r>
              <a:rPr lang="en-US" dirty="0" err="1"/>
              <a:t>werden</a:t>
            </a:r>
            <a:r>
              <a:rPr lang="en-US" dirty="0"/>
              <a:t> die </a:t>
            </a:r>
            <a:r>
              <a:rPr lang="en-US" dirty="0" err="1"/>
              <a:t>Inhalte</a:t>
            </a:r>
            <a:r>
              <a:rPr lang="en-US" dirty="0"/>
              <a:t> </a:t>
            </a:r>
            <a:r>
              <a:rPr lang="en-US" dirty="0" err="1"/>
              <a:t>vermittelt</a:t>
            </a:r>
            <a:r>
              <a:rPr lang="en-US" dirty="0"/>
              <a:t> (</a:t>
            </a:r>
            <a:r>
              <a:rPr lang="en-US" dirty="0" err="1"/>
              <a:t>zB</a:t>
            </a:r>
            <a:r>
              <a:rPr lang="en-US" dirty="0"/>
              <a:t> </a:t>
            </a:r>
            <a:r>
              <a:rPr lang="en-US" dirty="0" err="1"/>
              <a:t>Erzählen</a:t>
            </a:r>
            <a:r>
              <a:rPr lang="en-US" dirty="0"/>
              <a:t> und </a:t>
            </a:r>
            <a:r>
              <a:rPr lang="en-US" dirty="0" err="1"/>
              <a:t>praktisches</a:t>
            </a:r>
            <a:r>
              <a:rPr lang="en-US" dirty="0"/>
              <a:t> </a:t>
            </a:r>
            <a:r>
              <a:rPr lang="en-US" dirty="0" err="1"/>
              <a:t>gemeinsames</a:t>
            </a:r>
            <a:r>
              <a:rPr lang="en-US" dirty="0"/>
              <a:t> Tun)? Wie </a:t>
            </a:r>
            <a:r>
              <a:rPr lang="en-US" dirty="0" err="1"/>
              <a:t>kann</a:t>
            </a:r>
            <a:r>
              <a:rPr lang="en-US" dirty="0"/>
              <a:t>  die </a:t>
            </a:r>
            <a:r>
              <a:rPr lang="en-US" dirty="0" err="1"/>
              <a:t>Begeisterung</a:t>
            </a:r>
            <a:r>
              <a:rPr lang="en-US" dirty="0"/>
              <a:t> der </a:t>
            </a:r>
            <a:r>
              <a:rPr lang="en-US" dirty="0" err="1"/>
              <a:t>Teilnehmenden</a:t>
            </a:r>
            <a:r>
              <a:rPr lang="en-US" dirty="0"/>
              <a:t> für das Thema </a:t>
            </a:r>
            <a:r>
              <a:rPr lang="en-US" dirty="0" err="1"/>
              <a:t>verstärkt</a:t>
            </a:r>
            <a:r>
              <a:rPr lang="en-US" dirty="0"/>
              <a:t> </a:t>
            </a:r>
            <a:r>
              <a:rPr lang="en-US" dirty="0" err="1"/>
              <a:t>werden</a:t>
            </a:r>
            <a:r>
              <a:rPr lang="en-US" dirty="0"/>
              <a:t>?</a:t>
            </a:r>
            <a:endParaRPr lang="en-US" dirty="0">
              <a:ea typeface="Calibri"/>
              <a:cs typeface="Calibri"/>
            </a:endParaRPr>
          </a:p>
          <a:p>
            <a:r>
              <a:rPr lang="en-US" b="1" dirty="0" err="1"/>
              <a:t>Womit</a:t>
            </a:r>
            <a:r>
              <a:rPr lang="en-US" b="1" dirty="0"/>
              <a:t>? Wo? </a:t>
            </a:r>
            <a:r>
              <a:rPr lang="en-US" dirty="0" err="1"/>
              <a:t>Welche</a:t>
            </a:r>
            <a:r>
              <a:rPr lang="en-US" dirty="0"/>
              <a:t> </a:t>
            </a:r>
            <a:r>
              <a:rPr lang="en-US" dirty="0" err="1"/>
              <a:t>Hilfsmittel</a:t>
            </a:r>
            <a:r>
              <a:rPr lang="en-US" dirty="0"/>
              <a:t> </a:t>
            </a:r>
            <a:r>
              <a:rPr lang="en-US" dirty="0" err="1"/>
              <a:t>werden</a:t>
            </a:r>
            <a:r>
              <a:rPr lang="en-US" dirty="0"/>
              <a:t> </a:t>
            </a:r>
            <a:r>
              <a:rPr lang="en-US" dirty="0" err="1"/>
              <a:t>im</a:t>
            </a:r>
            <a:r>
              <a:rPr lang="en-US" dirty="0"/>
              <a:t> </a:t>
            </a:r>
            <a:r>
              <a:rPr lang="en-US" dirty="0" err="1"/>
              <a:t>Unterricht</a:t>
            </a:r>
            <a:r>
              <a:rPr lang="en-US" dirty="0"/>
              <a:t> (</a:t>
            </a:r>
            <a:r>
              <a:rPr lang="en-US" dirty="0" err="1"/>
              <a:t>zB</a:t>
            </a:r>
            <a:r>
              <a:rPr lang="en-US" dirty="0"/>
              <a:t> </a:t>
            </a:r>
            <a:r>
              <a:rPr lang="en-US" dirty="0" err="1"/>
              <a:t>Bildschirm-Präsentation</a:t>
            </a:r>
            <a:r>
              <a:rPr lang="en-US" dirty="0"/>
              <a:t> </a:t>
            </a:r>
            <a:r>
              <a:rPr lang="en-US" dirty="0" err="1"/>
              <a:t>oder</a:t>
            </a:r>
            <a:r>
              <a:rPr lang="en-US" dirty="0"/>
              <a:t> das </a:t>
            </a:r>
            <a:r>
              <a:rPr lang="en-US" dirty="0" err="1"/>
              <a:t>gemeinsame</a:t>
            </a:r>
            <a:r>
              <a:rPr lang="en-US" dirty="0"/>
              <a:t> </a:t>
            </a:r>
            <a:r>
              <a:rPr lang="en-US" dirty="0" err="1"/>
              <a:t>Erkunden</a:t>
            </a:r>
            <a:r>
              <a:rPr lang="en-US" dirty="0"/>
              <a:t> in der </a:t>
            </a:r>
            <a:r>
              <a:rPr lang="en-US" dirty="0" err="1"/>
              <a:t>Natur</a:t>
            </a:r>
            <a:r>
              <a:rPr lang="en-US" dirty="0"/>
              <a:t>) </a:t>
            </a:r>
            <a:r>
              <a:rPr lang="en-US" dirty="0" err="1"/>
              <a:t>genutzt</a:t>
            </a:r>
            <a:r>
              <a:rPr lang="en-US" dirty="0"/>
              <a:t>? Welcher </a:t>
            </a:r>
            <a:r>
              <a:rPr lang="en-US" dirty="0" err="1"/>
              <a:t>Lernort</a:t>
            </a:r>
            <a:r>
              <a:rPr lang="en-US" dirty="0"/>
              <a:t> </a:t>
            </a:r>
            <a:r>
              <a:rPr lang="en-US" dirty="0" err="1"/>
              <a:t>wird</a:t>
            </a:r>
            <a:r>
              <a:rPr lang="en-US" dirty="0"/>
              <a:t> </a:t>
            </a:r>
            <a:r>
              <a:rPr lang="en-US" dirty="0" err="1"/>
              <a:t>gewählt</a:t>
            </a:r>
            <a:r>
              <a:rPr lang="en-US" dirty="0"/>
              <a:t> (</a:t>
            </a:r>
            <a:r>
              <a:rPr lang="en-US" dirty="0" err="1"/>
              <a:t>zB</a:t>
            </a:r>
            <a:r>
              <a:rPr lang="en-US" dirty="0"/>
              <a:t> </a:t>
            </a:r>
            <a:r>
              <a:rPr lang="en-US" dirty="0" err="1"/>
              <a:t>einen</a:t>
            </a:r>
            <a:r>
              <a:rPr lang="en-US" dirty="0"/>
              <a:t> Seminar-Raum </a:t>
            </a:r>
            <a:r>
              <a:rPr lang="en-US" dirty="0" err="1"/>
              <a:t>oder</a:t>
            </a:r>
            <a:r>
              <a:rPr lang="en-US" dirty="0"/>
              <a:t> den Wald)?</a:t>
            </a:r>
            <a:endParaRPr lang="de-DE" dirty="0"/>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24</a:t>
            </a:fld>
            <a:endParaRPr lang="de-DE"/>
          </a:p>
        </p:txBody>
      </p:sp>
    </p:spTree>
    <p:extLst>
      <p:ext uri="{BB962C8B-B14F-4D97-AF65-F5344CB8AC3E}">
        <p14:creationId xmlns:p14="http://schemas.microsoft.com/office/powerpoint/2010/main" val="40375670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Die </a:t>
            </a:r>
            <a:r>
              <a:rPr lang="en-US" dirty="0" err="1"/>
              <a:t>Worte</a:t>
            </a:r>
            <a:r>
              <a:rPr lang="en-US" dirty="0"/>
              <a:t> </a:t>
            </a:r>
            <a:r>
              <a:rPr lang="en-US" dirty="0" err="1"/>
              <a:t>Methodik</a:t>
            </a:r>
            <a:r>
              <a:rPr lang="en-US" dirty="0"/>
              <a:t> und </a:t>
            </a:r>
            <a:r>
              <a:rPr lang="en-US" dirty="0" err="1"/>
              <a:t>Didaktik</a:t>
            </a:r>
            <a:r>
              <a:rPr lang="en-US" dirty="0"/>
              <a:t> </a:t>
            </a:r>
            <a:r>
              <a:rPr lang="en-US" dirty="0" err="1"/>
              <a:t>stammen</a:t>
            </a:r>
            <a:r>
              <a:rPr lang="en-US" dirty="0"/>
              <a:t> </a:t>
            </a:r>
            <a:r>
              <a:rPr lang="en-US" dirty="0" err="1"/>
              <a:t>ursprünglich</a:t>
            </a:r>
            <a:r>
              <a:rPr lang="en-US" dirty="0"/>
              <a:t> </a:t>
            </a:r>
            <a:r>
              <a:rPr lang="en-US" dirty="0" err="1"/>
              <a:t>aus</a:t>
            </a:r>
            <a:r>
              <a:rPr lang="en-US" dirty="0"/>
              <a:t> dem </a:t>
            </a:r>
            <a:r>
              <a:rPr lang="en-US" dirty="0" err="1"/>
              <a:t>Griechischen</a:t>
            </a:r>
            <a:r>
              <a:rPr lang="en-US" dirty="0"/>
              <a:t>. Die </a:t>
            </a:r>
            <a:r>
              <a:rPr lang="en-US" b="1" dirty="0" err="1"/>
              <a:t>Methodik</a:t>
            </a:r>
            <a:r>
              <a:rPr lang="en-US" b="1" dirty="0"/>
              <a:t> gilt </a:t>
            </a:r>
            <a:r>
              <a:rPr lang="en-US" b="1" dirty="0" err="1"/>
              <a:t>als</a:t>
            </a:r>
            <a:r>
              <a:rPr lang="en-US" b="1" dirty="0"/>
              <a:t> „die Kunst des </a:t>
            </a:r>
            <a:r>
              <a:rPr lang="en-US" b="1" dirty="0" err="1"/>
              <a:t>planmäßigen</a:t>
            </a:r>
            <a:r>
              <a:rPr lang="en-US" b="1" dirty="0"/>
              <a:t> </a:t>
            </a:r>
            <a:r>
              <a:rPr lang="en-US" b="1" dirty="0" err="1"/>
              <a:t>Vorgehens</a:t>
            </a:r>
            <a:r>
              <a:rPr lang="en-US" b="1" dirty="0"/>
              <a:t>“.</a:t>
            </a:r>
            <a:r>
              <a:rPr lang="en-US" dirty="0"/>
              <a:t> Sie </a:t>
            </a:r>
            <a:r>
              <a:rPr lang="en-US" dirty="0" err="1"/>
              <a:t>beschäftigt</a:t>
            </a:r>
            <a:r>
              <a:rPr lang="en-US" dirty="0"/>
              <a:t> </a:t>
            </a:r>
            <a:r>
              <a:rPr lang="en-US" dirty="0" err="1"/>
              <a:t>sich</a:t>
            </a:r>
            <a:r>
              <a:rPr lang="en-US" dirty="0"/>
              <a:t> </a:t>
            </a:r>
            <a:r>
              <a:rPr lang="en-US" dirty="0" err="1"/>
              <a:t>damit</a:t>
            </a:r>
            <a:r>
              <a:rPr lang="en-US" dirty="0"/>
              <a:t>, </a:t>
            </a:r>
            <a:r>
              <a:rPr lang="en-US" b="1" dirty="0"/>
              <a:t>WIE</a:t>
            </a:r>
            <a:r>
              <a:rPr lang="en-US" dirty="0"/>
              <a:t> </a:t>
            </a:r>
            <a:r>
              <a:rPr lang="en-US" dirty="0" err="1"/>
              <a:t>ein</a:t>
            </a:r>
            <a:r>
              <a:rPr lang="en-US" dirty="0"/>
              <a:t> </a:t>
            </a:r>
            <a:r>
              <a:rPr lang="en-US" dirty="0" err="1"/>
              <a:t>Kursinhalt</a:t>
            </a:r>
            <a:r>
              <a:rPr lang="en-US" dirty="0"/>
              <a:t> </a:t>
            </a:r>
            <a:r>
              <a:rPr lang="en-US" dirty="0" err="1"/>
              <a:t>dargeboten</a:t>
            </a:r>
            <a:r>
              <a:rPr lang="en-US" dirty="0"/>
              <a:t> </a:t>
            </a:r>
            <a:r>
              <a:rPr lang="en-US" dirty="0" err="1"/>
              <a:t>werden</a:t>
            </a:r>
            <a:r>
              <a:rPr lang="en-US" dirty="0"/>
              <a:t> </a:t>
            </a:r>
            <a:r>
              <a:rPr lang="en-US" dirty="0" err="1"/>
              <a:t>kann</a:t>
            </a:r>
            <a:r>
              <a:rPr lang="en-US" dirty="0"/>
              <a:t> und </a:t>
            </a:r>
            <a:r>
              <a:rPr lang="en-US" dirty="0" err="1"/>
              <a:t>soll</a:t>
            </a:r>
            <a:r>
              <a:rPr lang="en-US" dirty="0"/>
              <a:t>, um </a:t>
            </a:r>
            <a:r>
              <a:rPr lang="en-US" dirty="0" err="1"/>
              <a:t>ein</a:t>
            </a:r>
            <a:r>
              <a:rPr lang="en-US" dirty="0"/>
              <a:t> </a:t>
            </a:r>
            <a:r>
              <a:rPr lang="en-US" dirty="0" err="1"/>
              <a:t>Lernziel</a:t>
            </a:r>
            <a:r>
              <a:rPr lang="en-US" dirty="0"/>
              <a:t> </a:t>
            </a:r>
            <a:r>
              <a:rPr lang="en-US" dirty="0" err="1"/>
              <a:t>zu</a:t>
            </a:r>
            <a:r>
              <a:rPr lang="en-US" dirty="0"/>
              <a:t> </a:t>
            </a:r>
            <a:r>
              <a:rPr lang="en-US" dirty="0" err="1"/>
              <a:t>erreichen</a:t>
            </a:r>
            <a:r>
              <a:rPr lang="en-US" dirty="0"/>
              <a:t>. Die </a:t>
            </a:r>
            <a:r>
              <a:rPr lang="en-US" b="1" dirty="0" err="1"/>
              <a:t>Didaktik</a:t>
            </a:r>
            <a:r>
              <a:rPr lang="en-US" dirty="0"/>
              <a:t> </a:t>
            </a:r>
            <a:r>
              <a:rPr lang="en-US" dirty="0" err="1"/>
              <a:t>beschreibt</a:t>
            </a:r>
            <a:r>
              <a:rPr lang="en-US" dirty="0"/>
              <a:t> die </a:t>
            </a:r>
            <a:r>
              <a:rPr lang="en-US" b="1" dirty="0"/>
              <a:t>„Kunst des </a:t>
            </a:r>
            <a:r>
              <a:rPr lang="en-US" b="1" dirty="0" err="1"/>
              <a:t>Lehrens</a:t>
            </a:r>
            <a:r>
              <a:rPr lang="en-US" b="1" dirty="0"/>
              <a:t> und </a:t>
            </a:r>
            <a:r>
              <a:rPr lang="en-US" b="1" dirty="0" err="1"/>
              <a:t>Lernens</a:t>
            </a:r>
            <a:r>
              <a:rPr lang="en-US" b="1" dirty="0"/>
              <a:t>“</a:t>
            </a:r>
            <a:r>
              <a:rPr lang="en-US" dirty="0"/>
              <a:t>. Sie </a:t>
            </a:r>
            <a:r>
              <a:rPr lang="en-US" dirty="0" err="1"/>
              <a:t>befasst</a:t>
            </a:r>
            <a:r>
              <a:rPr lang="en-US" dirty="0"/>
              <a:t> </a:t>
            </a:r>
            <a:r>
              <a:rPr lang="en-US" dirty="0" err="1"/>
              <a:t>sich</a:t>
            </a:r>
            <a:r>
              <a:rPr lang="en-US" dirty="0"/>
              <a:t> </a:t>
            </a:r>
            <a:r>
              <a:rPr lang="en-US" dirty="0" err="1"/>
              <a:t>mit</a:t>
            </a:r>
            <a:r>
              <a:rPr lang="en-US" dirty="0"/>
              <a:t> dem </a:t>
            </a:r>
            <a:r>
              <a:rPr lang="en-US" b="1" dirty="0"/>
              <a:t>WAS und WOZU</a:t>
            </a:r>
            <a:r>
              <a:rPr lang="en-US" dirty="0"/>
              <a:t> </a:t>
            </a:r>
            <a:r>
              <a:rPr lang="en-US" dirty="0" err="1"/>
              <a:t>gelehrt</a:t>
            </a:r>
            <a:r>
              <a:rPr lang="en-US" dirty="0"/>
              <a:t> </a:t>
            </a:r>
            <a:r>
              <a:rPr lang="en-US" dirty="0" err="1"/>
              <a:t>wird</a:t>
            </a:r>
            <a:r>
              <a:rPr lang="en-US" dirty="0"/>
              <a:t>, also welches </a:t>
            </a:r>
            <a:r>
              <a:rPr lang="en-US" dirty="0" err="1"/>
              <a:t>Lernziel</a:t>
            </a:r>
            <a:r>
              <a:rPr lang="en-US" dirty="0"/>
              <a:t> </a:t>
            </a:r>
            <a:r>
              <a:rPr lang="en-US" dirty="0" err="1"/>
              <a:t>verfolgt</a:t>
            </a:r>
            <a:r>
              <a:rPr lang="en-US" dirty="0"/>
              <a:t> und </a:t>
            </a:r>
            <a:r>
              <a:rPr lang="en-US" dirty="0" err="1"/>
              <a:t>welche</a:t>
            </a:r>
            <a:r>
              <a:rPr lang="en-US" dirty="0"/>
              <a:t> </a:t>
            </a:r>
            <a:r>
              <a:rPr lang="en-US" dirty="0" err="1"/>
              <a:t>Inhalte</a:t>
            </a:r>
            <a:r>
              <a:rPr lang="en-US" dirty="0"/>
              <a:t> </a:t>
            </a:r>
            <a:r>
              <a:rPr lang="en-US" dirty="0" err="1"/>
              <a:t>dafür</a:t>
            </a:r>
            <a:r>
              <a:rPr lang="en-US" dirty="0"/>
              <a:t> </a:t>
            </a:r>
            <a:r>
              <a:rPr lang="en-US" dirty="0" err="1"/>
              <a:t>benötigt</a:t>
            </a:r>
            <a:r>
              <a:rPr lang="en-US" dirty="0"/>
              <a:t> </a:t>
            </a:r>
            <a:r>
              <a:rPr lang="en-US" dirty="0" err="1"/>
              <a:t>werden</a:t>
            </a:r>
            <a:r>
              <a:rPr lang="en-US" dirty="0"/>
              <a:t>.</a:t>
            </a:r>
            <a:endParaRPr lang="de-DE" dirty="0"/>
          </a:p>
        </p:txBody>
      </p:sp>
      <p:sp>
        <p:nvSpPr>
          <p:cNvPr id="4" name="Foliennummernplatzhalter 3"/>
          <p:cNvSpPr>
            <a:spLocks noGrp="1"/>
          </p:cNvSpPr>
          <p:nvPr>
            <p:ph type="sldNum" sz="quarter" idx="5"/>
          </p:nvPr>
        </p:nvSpPr>
        <p:spPr/>
        <p:txBody>
          <a:bodyPr/>
          <a:lstStyle/>
          <a:p>
            <a:fld id="{D1266143-948A-48F4-93E9-B37237C5A795}" type="slidenum">
              <a:rPr lang="de-DE"/>
              <a:t>22</a:t>
            </a:fld>
            <a:endParaRPr lang="de-DE"/>
          </a:p>
        </p:txBody>
      </p:sp>
    </p:spTree>
    <p:extLst>
      <p:ext uri="{BB962C8B-B14F-4D97-AF65-F5344CB8AC3E}">
        <p14:creationId xmlns:p14="http://schemas.microsoft.com/office/powerpoint/2010/main" val="12047602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Den </a:t>
            </a:r>
            <a:r>
              <a:rPr lang="en-US" dirty="0" err="1"/>
              <a:t>Teilnehmenden</a:t>
            </a:r>
            <a:r>
              <a:rPr lang="en-US" dirty="0"/>
              <a:t> </a:t>
            </a:r>
            <a:r>
              <a:rPr lang="en-US" dirty="0" err="1"/>
              <a:t>wird</a:t>
            </a:r>
            <a:r>
              <a:rPr lang="en-US" dirty="0"/>
              <a:t> die Frage </a:t>
            </a:r>
            <a:r>
              <a:rPr lang="en-US" dirty="0" err="1"/>
              <a:t>gestellt</a:t>
            </a:r>
            <a:r>
              <a:rPr lang="en-US" dirty="0"/>
              <a:t> und </a:t>
            </a:r>
            <a:r>
              <a:rPr lang="en-US" dirty="0" err="1"/>
              <a:t>sie</a:t>
            </a:r>
            <a:r>
              <a:rPr lang="en-US" dirty="0"/>
              <a:t> </a:t>
            </a:r>
            <a:r>
              <a:rPr lang="en-US" dirty="0" err="1"/>
              <a:t>werden</a:t>
            </a:r>
            <a:r>
              <a:rPr lang="en-US" dirty="0"/>
              <a:t> </a:t>
            </a:r>
            <a:r>
              <a:rPr lang="en-US" dirty="0" err="1"/>
              <a:t>aufgfordert</a:t>
            </a:r>
            <a:r>
              <a:rPr lang="en-US" dirty="0"/>
              <a:t> </a:t>
            </a:r>
            <a:r>
              <a:rPr lang="en-US" dirty="0" err="1"/>
              <a:t>aktiv</a:t>
            </a:r>
            <a:r>
              <a:rPr lang="en-US" dirty="0"/>
              <a:t> </a:t>
            </a:r>
            <a:r>
              <a:rPr lang="en-US" dirty="0" err="1"/>
              <a:t>mit</a:t>
            </a:r>
            <a:r>
              <a:rPr lang="en-US" dirty="0"/>
              <a:t> </a:t>
            </a:r>
            <a:r>
              <a:rPr lang="en-US" dirty="0" err="1"/>
              <a:t>zu</a:t>
            </a:r>
            <a:r>
              <a:rPr lang="en-US" dirty="0"/>
              <a:t> </a:t>
            </a:r>
            <a:r>
              <a:rPr lang="en-US" dirty="0" err="1"/>
              <a:t>arbeiten</a:t>
            </a:r>
            <a:r>
              <a:rPr lang="en-US" dirty="0"/>
              <a:t>.</a:t>
            </a:r>
            <a:endParaRPr lang="de-DE" dirty="0"/>
          </a:p>
        </p:txBody>
      </p:sp>
      <p:sp>
        <p:nvSpPr>
          <p:cNvPr id="4" name="Foliennummernplatzhalter 3"/>
          <p:cNvSpPr>
            <a:spLocks noGrp="1"/>
          </p:cNvSpPr>
          <p:nvPr>
            <p:ph type="sldNum" sz="quarter" idx="5"/>
          </p:nvPr>
        </p:nvSpPr>
        <p:spPr/>
        <p:txBody>
          <a:bodyPr/>
          <a:lstStyle/>
          <a:p>
            <a:fld id="{D1266143-948A-48F4-93E9-B37237C5A795}" type="slidenum">
              <a:rPr lang="de-DE"/>
              <a:t>20</a:t>
            </a:fld>
            <a:endParaRPr lang="de-DE"/>
          </a:p>
        </p:txBody>
      </p:sp>
    </p:spTree>
    <p:extLst>
      <p:ext uri="{BB962C8B-B14F-4D97-AF65-F5344CB8AC3E}">
        <p14:creationId xmlns:p14="http://schemas.microsoft.com/office/powerpoint/2010/main" val="23781220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Den </a:t>
            </a:r>
            <a:r>
              <a:rPr lang="en-US" dirty="0" err="1">
                <a:ea typeface="Calibri"/>
                <a:cs typeface="Calibri"/>
              </a:rPr>
              <a:t>Teilnehmenden</a:t>
            </a:r>
            <a:r>
              <a:rPr lang="en-US" dirty="0">
                <a:ea typeface="Calibri"/>
                <a:cs typeface="Calibri"/>
              </a:rPr>
              <a:t> </a:t>
            </a:r>
            <a:r>
              <a:rPr lang="en-US" dirty="0" err="1">
                <a:ea typeface="Calibri"/>
                <a:cs typeface="Calibri"/>
              </a:rPr>
              <a:t>wird</a:t>
            </a:r>
            <a:r>
              <a:rPr lang="en-US" dirty="0">
                <a:ea typeface="Calibri"/>
                <a:cs typeface="Calibri"/>
              </a:rPr>
              <a:t> die Frage gestellt und </a:t>
            </a:r>
            <a:r>
              <a:rPr lang="en-US" dirty="0" err="1">
                <a:ea typeface="Calibri"/>
                <a:cs typeface="Calibri"/>
              </a:rPr>
              <a:t>sie</a:t>
            </a:r>
            <a:r>
              <a:rPr lang="en-US" dirty="0">
                <a:ea typeface="Calibri"/>
                <a:cs typeface="Calibri"/>
              </a:rPr>
              <a:t> </a:t>
            </a:r>
            <a:r>
              <a:rPr lang="en-US" dirty="0" err="1">
                <a:ea typeface="Calibri"/>
                <a:cs typeface="Calibri"/>
              </a:rPr>
              <a:t>werden</a:t>
            </a:r>
            <a:r>
              <a:rPr lang="en-US" dirty="0">
                <a:ea typeface="Calibri"/>
                <a:cs typeface="Calibri"/>
              </a:rPr>
              <a:t> </a:t>
            </a:r>
            <a:r>
              <a:rPr lang="en-US" dirty="0" err="1">
                <a:ea typeface="Calibri"/>
                <a:cs typeface="Calibri"/>
              </a:rPr>
              <a:t>aufgfordert</a:t>
            </a:r>
            <a:r>
              <a:rPr lang="en-US" dirty="0">
                <a:ea typeface="Calibri"/>
                <a:cs typeface="Calibri"/>
              </a:rPr>
              <a:t> </a:t>
            </a:r>
            <a:r>
              <a:rPr lang="en-US" dirty="0" err="1">
                <a:ea typeface="Calibri"/>
                <a:cs typeface="Calibri"/>
              </a:rPr>
              <a:t>aktiv</a:t>
            </a:r>
            <a:r>
              <a:rPr lang="en-US" dirty="0">
                <a:ea typeface="Calibri"/>
                <a:cs typeface="Calibri"/>
              </a:rPr>
              <a:t> </a:t>
            </a:r>
            <a:r>
              <a:rPr lang="en-US" dirty="0" err="1">
                <a:ea typeface="Calibri"/>
                <a:cs typeface="Calibri"/>
              </a:rPr>
              <a:t>mit</a:t>
            </a:r>
            <a:r>
              <a:rPr lang="en-US" dirty="0">
                <a:ea typeface="Calibri"/>
                <a:cs typeface="Calibri"/>
              </a:rPr>
              <a:t> </a:t>
            </a:r>
            <a:r>
              <a:rPr lang="en-US" dirty="0" err="1">
                <a:ea typeface="Calibri"/>
                <a:cs typeface="Calibri"/>
              </a:rPr>
              <a:t>zu</a:t>
            </a:r>
            <a:r>
              <a:rPr lang="en-US" dirty="0">
                <a:ea typeface="Calibri"/>
                <a:cs typeface="Calibri"/>
              </a:rPr>
              <a:t> </a:t>
            </a:r>
            <a:r>
              <a:rPr lang="en-US" dirty="0" err="1">
                <a:ea typeface="Calibri"/>
                <a:cs typeface="Calibri"/>
              </a:rPr>
              <a:t>arbeiten</a:t>
            </a:r>
            <a:r>
              <a:rPr lang="en-US" dirty="0">
                <a:ea typeface="Calibri"/>
                <a:cs typeface="Calibri"/>
              </a:rPr>
              <a:t>.</a:t>
            </a:r>
          </a:p>
        </p:txBody>
      </p:sp>
      <p:sp>
        <p:nvSpPr>
          <p:cNvPr id="4" name="Foliennummernplatzhalter 3"/>
          <p:cNvSpPr>
            <a:spLocks noGrp="1"/>
          </p:cNvSpPr>
          <p:nvPr>
            <p:ph type="sldNum" sz="quarter" idx="5"/>
          </p:nvPr>
        </p:nvSpPr>
        <p:spPr/>
        <p:txBody>
          <a:bodyPr/>
          <a:lstStyle/>
          <a:p>
            <a:fld id="{D1266143-948A-48F4-93E9-B37237C5A795}" type="slidenum">
              <a:rPr lang="de-DE"/>
              <a:t>19</a:t>
            </a:fld>
            <a:endParaRPr lang="de-DE"/>
          </a:p>
        </p:txBody>
      </p:sp>
    </p:spTree>
    <p:extLst>
      <p:ext uri="{BB962C8B-B14F-4D97-AF65-F5344CB8AC3E}">
        <p14:creationId xmlns:p14="http://schemas.microsoft.com/office/powerpoint/2010/main" val="33704042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Neben der </a:t>
            </a:r>
            <a:r>
              <a:rPr lang="en-US" err="1">
                <a:ea typeface="Calibri"/>
                <a:cs typeface="Calibri"/>
              </a:rPr>
              <a:t>Wissensvermittlung</a:t>
            </a:r>
            <a:r>
              <a:rPr lang="en-US" dirty="0">
                <a:ea typeface="Calibri"/>
                <a:cs typeface="Calibri"/>
              </a:rPr>
              <a:t> </a:t>
            </a:r>
            <a:r>
              <a:rPr lang="en-US" err="1">
                <a:ea typeface="Calibri"/>
                <a:cs typeface="Calibri"/>
              </a:rPr>
              <a:t>besitzt</a:t>
            </a:r>
            <a:r>
              <a:rPr lang="en-US" dirty="0">
                <a:ea typeface="Calibri"/>
                <a:cs typeface="Calibri"/>
              </a:rPr>
              <a:t> die </a:t>
            </a:r>
            <a:r>
              <a:rPr lang="en-US" err="1">
                <a:ea typeface="Calibri"/>
                <a:cs typeface="Calibri"/>
              </a:rPr>
              <a:t>Lehrkraft</a:t>
            </a:r>
            <a:r>
              <a:rPr lang="en-US" dirty="0">
                <a:ea typeface="Calibri"/>
                <a:cs typeface="Calibri"/>
              </a:rPr>
              <a:t> </a:t>
            </a:r>
            <a:r>
              <a:rPr lang="en-US" err="1">
                <a:ea typeface="Calibri"/>
                <a:cs typeface="Calibri"/>
              </a:rPr>
              <a:t>auch</a:t>
            </a:r>
            <a:r>
              <a:rPr lang="en-US" dirty="0">
                <a:ea typeface="Calibri"/>
                <a:cs typeface="Calibri"/>
              </a:rPr>
              <a:t> die Aufgabe des Trainers der </a:t>
            </a:r>
            <a:r>
              <a:rPr lang="en-US" err="1">
                <a:ea typeface="Calibri"/>
                <a:cs typeface="Calibri"/>
              </a:rPr>
              <a:t>Trainerin</a:t>
            </a:r>
            <a:r>
              <a:rPr lang="en-US" dirty="0">
                <a:ea typeface="Calibri"/>
                <a:cs typeface="Calibri"/>
              </a:rPr>
              <a:t>. </a:t>
            </a:r>
            <a:r>
              <a:rPr lang="en-US" dirty="0"/>
              <a:t>Wenn die </a:t>
            </a:r>
            <a:r>
              <a:rPr lang="en-US" err="1"/>
              <a:t>angehenden</a:t>
            </a:r>
            <a:r>
              <a:rPr lang="en-US" dirty="0"/>
              <a:t> </a:t>
            </a:r>
            <a:r>
              <a:rPr lang="en-US" err="1"/>
              <a:t>Lehrkräfte</a:t>
            </a:r>
            <a:r>
              <a:rPr lang="en-US" dirty="0"/>
              <a:t> es </a:t>
            </a:r>
            <a:r>
              <a:rPr lang="en-US" err="1"/>
              <a:t>schaffen</a:t>
            </a:r>
            <a:r>
              <a:rPr lang="en-US" dirty="0"/>
              <a:t>, </a:t>
            </a:r>
            <a:r>
              <a:rPr lang="en-US" err="1"/>
              <a:t>ihre</a:t>
            </a:r>
            <a:r>
              <a:rPr lang="en-US" dirty="0"/>
              <a:t> </a:t>
            </a:r>
            <a:r>
              <a:rPr lang="en-US" err="1"/>
              <a:t>Begeisterung</a:t>
            </a:r>
            <a:r>
              <a:rPr lang="en-US" dirty="0"/>
              <a:t> für das Thema und den </a:t>
            </a:r>
            <a:r>
              <a:rPr lang="en-US" err="1"/>
              <a:t>Inhalt</a:t>
            </a:r>
            <a:r>
              <a:rPr lang="en-US" dirty="0"/>
              <a:t> </a:t>
            </a:r>
            <a:r>
              <a:rPr lang="en-US" err="1"/>
              <a:t>glaubhaft</a:t>
            </a:r>
            <a:r>
              <a:rPr lang="en-US" dirty="0"/>
              <a:t> </a:t>
            </a:r>
            <a:r>
              <a:rPr lang="en-US" err="1"/>
              <a:t>vorzubringen</a:t>
            </a:r>
            <a:r>
              <a:rPr lang="en-US" dirty="0"/>
              <a:t>, </a:t>
            </a:r>
            <a:r>
              <a:rPr lang="en-US" err="1"/>
              <a:t>wird</a:t>
            </a:r>
            <a:r>
              <a:rPr lang="en-US" dirty="0"/>
              <a:t> das </a:t>
            </a:r>
            <a:r>
              <a:rPr lang="en-US" err="1"/>
              <a:t>Publikum</a:t>
            </a:r>
            <a:r>
              <a:rPr lang="en-US" dirty="0"/>
              <a:t> </a:t>
            </a:r>
            <a:r>
              <a:rPr lang="en-US" err="1"/>
              <a:t>mitgerissen</a:t>
            </a:r>
            <a:r>
              <a:rPr lang="en-US" dirty="0"/>
              <a:t> und </a:t>
            </a:r>
            <a:r>
              <a:rPr lang="en-US" err="1"/>
              <a:t>begeistert</a:t>
            </a:r>
            <a:r>
              <a:rPr lang="en-US" dirty="0"/>
              <a:t> sein.</a:t>
            </a:r>
          </a:p>
          <a:p>
            <a:endParaRPr lang="en-US" dirty="0">
              <a:ea typeface="Calibri"/>
              <a:cs typeface="Calibri"/>
            </a:endParaRPr>
          </a:p>
          <a:p>
            <a:r>
              <a:rPr lang="en-US" dirty="0"/>
              <a:t>Das Lehr und </a:t>
            </a:r>
            <a:r>
              <a:rPr lang="en-US" dirty="0" err="1"/>
              <a:t>Lernpotenzial</a:t>
            </a:r>
            <a:r>
              <a:rPr lang="en-US" dirty="0"/>
              <a:t> der </a:t>
            </a:r>
            <a:r>
              <a:rPr lang="en-US" dirty="0" err="1"/>
              <a:t>Teilnehmenden</a:t>
            </a:r>
            <a:r>
              <a:rPr lang="en-US" dirty="0"/>
              <a:t> </a:t>
            </a:r>
            <a:r>
              <a:rPr lang="en-US" dirty="0" err="1"/>
              <a:t>soll</a:t>
            </a:r>
            <a:r>
              <a:rPr lang="en-US" dirty="0"/>
              <a:t> </a:t>
            </a:r>
            <a:r>
              <a:rPr lang="en-US" dirty="0" err="1"/>
              <a:t>stärkenbetont</a:t>
            </a:r>
            <a:r>
              <a:rPr lang="en-US" dirty="0"/>
              <a:t> </a:t>
            </a:r>
            <a:r>
              <a:rPr lang="en-US" dirty="0" err="1"/>
              <a:t>eingesetzt</a:t>
            </a:r>
            <a:r>
              <a:rPr lang="en-US" dirty="0"/>
              <a:t> </a:t>
            </a:r>
            <a:r>
              <a:rPr lang="en-US" dirty="0" err="1"/>
              <a:t>werden</a:t>
            </a:r>
            <a:r>
              <a:rPr lang="en-US" dirty="0"/>
              <a:t> und dem </a:t>
            </a:r>
            <a:r>
              <a:rPr lang="en-US" dirty="0" err="1"/>
              <a:t>pädagogischen</a:t>
            </a:r>
            <a:r>
              <a:rPr lang="en-US" dirty="0"/>
              <a:t> </a:t>
            </a:r>
            <a:r>
              <a:rPr lang="en-US" dirty="0" err="1"/>
              <a:t>Umfeld</a:t>
            </a:r>
            <a:r>
              <a:rPr lang="en-US" dirty="0"/>
              <a:t> </a:t>
            </a:r>
            <a:r>
              <a:rPr lang="en-US" dirty="0" err="1"/>
              <a:t>entsprechend</a:t>
            </a:r>
            <a:r>
              <a:rPr lang="en-US" dirty="0"/>
              <a:t> </a:t>
            </a:r>
            <a:r>
              <a:rPr lang="en-US" dirty="0" err="1"/>
              <a:t>entwickelt</a:t>
            </a:r>
            <a:r>
              <a:rPr lang="en-US" dirty="0"/>
              <a:t> </a:t>
            </a:r>
            <a:r>
              <a:rPr lang="en-US" dirty="0" err="1"/>
              <a:t>werden</a:t>
            </a:r>
            <a:r>
              <a:rPr lang="en-US" dirty="0"/>
              <a:t>. </a:t>
            </a:r>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5</a:t>
            </a:fld>
            <a:endParaRPr lang="de-DE"/>
          </a:p>
        </p:txBody>
      </p:sp>
    </p:spTree>
    <p:extLst>
      <p:ext uri="{BB962C8B-B14F-4D97-AF65-F5344CB8AC3E}">
        <p14:creationId xmlns:p14="http://schemas.microsoft.com/office/powerpoint/2010/main" val="32749857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Beim </a:t>
            </a:r>
            <a:r>
              <a:rPr lang="en-US" dirty="0" err="1"/>
              <a:t>Erstellen</a:t>
            </a:r>
            <a:r>
              <a:rPr lang="en-US" dirty="0"/>
              <a:t> </a:t>
            </a:r>
            <a:r>
              <a:rPr lang="en-US" dirty="0" err="1"/>
              <a:t>eines</a:t>
            </a:r>
            <a:r>
              <a:rPr lang="en-US" dirty="0"/>
              <a:t> </a:t>
            </a:r>
            <a:r>
              <a:rPr lang="en-US" dirty="0" err="1"/>
              <a:t>Lernpfades</a:t>
            </a:r>
            <a:r>
              <a:rPr lang="en-US" dirty="0"/>
              <a:t> </a:t>
            </a:r>
            <a:r>
              <a:rPr lang="en-US" dirty="0" err="1"/>
              <a:t>sind</a:t>
            </a:r>
            <a:r>
              <a:rPr lang="en-US" dirty="0"/>
              <a:t> </a:t>
            </a:r>
            <a:r>
              <a:rPr lang="en-US" dirty="0" err="1"/>
              <a:t>Lernziele</a:t>
            </a:r>
            <a:r>
              <a:rPr lang="en-US" dirty="0"/>
              <a:t> </a:t>
            </a:r>
            <a:r>
              <a:rPr lang="en-US" dirty="0" err="1"/>
              <a:t>essenziell</a:t>
            </a:r>
            <a:r>
              <a:rPr lang="en-US" dirty="0"/>
              <a:t>, um den </a:t>
            </a:r>
            <a:r>
              <a:rPr lang="en-US" dirty="0" err="1"/>
              <a:t>Lernprozess</a:t>
            </a:r>
            <a:r>
              <a:rPr lang="en-US" dirty="0"/>
              <a:t> </a:t>
            </a:r>
            <a:r>
              <a:rPr lang="en-US" dirty="0" err="1"/>
              <a:t>zu</a:t>
            </a:r>
            <a:r>
              <a:rPr lang="en-US" dirty="0"/>
              <a:t> </a:t>
            </a:r>
            <a:r>
              <a:rPr lang="en-US" dirty="0" err="1"/>
              <a:t>strukturieren</a:t>
            </a:r>
            <a:r>
              <a:rPr lang="en-US" dirty="0"/>
              <a:t> und die </a:t>
            </a:r>
            <a:r>
              <a:rPr lang="en-US" dirty="0" err="1"/>
              <a:t>gewünschten</a:t>
            </a:r>
            <a:r>
              <a:rPr lang="en-US" dirty="0"/>
              <a:t> </a:t>
            </a:r>
            <a:r>
              <a:rPr lang="en-US" dirty="0" err="1"/>
              <a:t>Kompetenzen</a:t>
            </a:r>
            <a:r>
              <a:rPr lang="en-US" dirty="0"/>
              <a:t> </a:t>
            </a:r>
            <a:r>
              <a:rPr lang="en-US" dirty="0" err="1"/>
              <a:t>gezielt</a:t>
            </a:r>
            <a:r>
              <a:rPr lang="en-US" dirty="0"/>
              <a:t> </a:t>
            </a:r>
            <a:r>
              <a:rPr lang="en-US" dirty="0" err="1"/>
              <a:t>zu</a:t>
            </a:r>
            <a:r>
              <a:rPr lang="en-US" dirty="0"/>
              <a:t> </a:t>
            </a:r>
            <a:r>
              <a:rPr lang="en-US" dirty="0" err="1"/>
              <a:t>fördern</a:t>
            </a:r>
            <a:r>
              <a:rPr lang="en-US" dirty="0"/>
              <a:t>. </a:t>
            </a:r>
            <a:r>
              <a:rPr lang="en-US" dirty="0" err="1"/>
              <a:t>Lernziele</a:t>
            </a:r>
            <a:r>
              <a:rPr lang="en-US" dirty="0"/>
              <a:t> </a:t>
            </a:r>
            <a:r>
              <a:rPr lang="en-US" dirty="0" err="1"/>
              <a:t>sollten</a:t>
            </a:r>
            <a:r>
              <a:rPr lang="en-US" dirty="0"/>
              <a:t> </a:t>
            </a:r>
            <a:r>
              <a:rPr lang="en-US" dirty="0" err="1"/>
              <a:t>spezifisch</a:t>
            </a:r>
            <a:r>
              <a:rPr lang="en-US" dirty="0"/>
              <a:t>, </a:t>
            </a:r>
            <a:r>
              <a:rPr lang="en-US" dirty="0" err="1"/>
              <a:t>messbar</a:t>
            </a:r>
            <a:r>
              <a:rPr lang="en-US" dirty="0"/>
              <a:t>, </a:t>
            </a:r>
            <a:r>
              <a:rPr lang="en-US" dirty="0" err="1"/>
              <a:t>erreichbar</a:t>
            </a:r>
            <a:r>
              <a:rPr lang="en-US" dirty="0"/>
              <a:t>, relevant und </a:t>
            </a:r>
            <a:r>
              <a:rPr lang="en-US" dirty="0" err="1"/>
              <a:t>terminiert</a:t>
            </a:r>
            <a:r>
              <a:rPr lang="en-US" dirty="0"/>
              <a:t> (SMART) </a:t>
            </a:r>
            <a:r>
              <a:rPr lang="en-US" dirty="0" err="1"/>
              <a:t>formuliert</a:t>
            </a:r>
            <a:r>
              <a:rPr lang="en-US" dirty="0"/>
              <a:t> sein. </a:t>
            </a:r>
            <a:endParaRPr lang="de-DE" dirty="0"/>
          </a:p>
        </p:txBody>
      </p:sp>
      <p:sp>
        <p:nvSpPr>
          <p:cNvPr id="4" name="Foliennummernplatzhalter 3"/>
          <p:cNvSpPr>
            <a:spLocks noGrp="1"/>
          </p:cNvSpPr>
          <p:nvPr>
            <p:ph type="sldNum" sz="quarter" idx="5"/>
          </p:nvPr>
        </p:nvSpPr>
        <p:spPr/>
        <p:txBody>
          <a:bodyPr/>
          <a:lstStyle/>
          <a:p>
            <a:fld id="{D1266143-948A-48F4-93E9-B37237C5A795}" type="slidenum">
              <a:rPr lang="de-DE"/>
              <a:t>17</a:t>
            </a:fld>
            <a:endParaRPr lang="de-DE"/>
          </a:p>
        </p:txBody>
      </p:sp>
    </p:spTree>
    <p:extLst>
      <p:ext uri="{BB962C8B-B14F-4D97-AF65-F5344CB8AC3E}">
        <p14:creationId xmlns:p14="http://schemas.microsoft.com/office/powerpoint/2010/main" val="27862163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Das </a:t>
            </a:r>
            <a:r>
              <a:rPr lang="en-US" dirty="0" err="1"/>
              <a:t>dabei</a:t>
            </a:r>
            <a:r>
              <a:rPr lang="en-US" dirty="0"/>
              <a:t> </a:t>
            </a:r>
            <a:r>
              <a:rPr lang="en-US" dirty="0" err="1"/>
              <a:t>vorrangige</a:t>
            </a:r>
            <a:r>
              <a:rPr lang="en-US" dirty="0"/>
              <a:t> Motto </a:t>
            </a:r>
            <a:r>
              <a:rPr lang="en-US" dirty="0" err="1"/>
              <a:t>lautet</a:t>
            </a:r>
            <a:r>
              <a:rPr lang="en-US" dirty="0"/>
              <a:t> </a:t>
            </a:r>
            <a:r>
              <a:rPr lang="en-US" b="1" dirty="0"/>
              <a:t>„der Weg </a:t>
            </a:r>
            <a:r>
              <a:rPr lang="en-US" b="1" dirty="0" err="1"/>
              <a:t>ist</a:t>
            </a:r>
            <a:r>
              <a:rPr lang="en-US" b="1" dirty="0"/>
              <a:t> das Ziel“,</a:t>
            </a:r>
            <a:r>
              <a:rPr lang="en-US" dirty="0"/>
              <a:t> </a:t>
            </a:r>
            <a:r>
              <a:rPr lang="en-US" dirty="0" err="1"/>
              <a:t>denn</a:t>
            </a:r>
            <a:r>
              <a:rPr lang="en-US" dirty="0"/>
              <a:t> </a:t>
            </a:r>
            <a:r>
              <a:rPr lang="en-US" dirty="0" err="1"/>
              <a:t>ob</a:t>
            </a:r>
            <a:r>
              <a:rPr lang="en-US" dirty="0"/>
              <a:t> stringent </a:t>
            </a:r>
            <a:r>
              <a:rPr lang="en-US" dirty="0" err="1"/>
              <a:t>Punkt</a:t>
            </a:r>
            <a:r>
              <a:rPr lang="en-US" dirty="0"/>
              <a:t> A </a:t>
            </a:r>
            <a:r>
              <a:rPr lang="en-US" dirty="0" err="1"/>
              <a:t>vor</a:t>
            </a:r>
            <a:r>
              <a:rPr lang="en-US" dirty="0"/>
              <a:t> </a:t>
            </a:r>
            <a:r>
              <a:rPr lang="en-US" dirty="0" err="1"/>
              <a:t>Punkt</a:t>
            </a:r>
            <a:r>
              <a:rPr lang="en-US" dirty="0"/>
              <a:t> B und </a:t>
            </a:r>
            <a:r>
              <a:rPr lang="en-US" dirty="0" err="1"/>
              <a:t>vor</a:t>
            </a:r>
            <a:r>
              <a:rPr lang="en-US" dirty="0"/>
              <a:t> </a:t>
            </a:r>
            <a:r>
              <a:rPr lang="en-US" dirty="0" err="1"/>
              <a:t>Punkt</a:t>
            </a:r>
            <a:r>
              <a:rPr lang="en-US" dirty="0"/>
              <a:t> C </a:t>
            </a:r>
            <a:r>
              <a:rPr lang="en-US" dirty="0" err="1"/>
              <a:t>erarbeitet</a:t>
            </a:r>
            <a:r>
              <a:rPr lang="en-US" dirty="0"/>
              <a:t> </a:t>
            </a:r>
            <a:r>
              <a:rPr lang="en-US" dirty="0" err="1"/>
              <a:t>wird</a:t>
            </a:r>
            <a:r>
              <a:rPr lang="en-US" dirty="0"/>
              <a:t> </a:t>
            </a:r>
            <a:r>
              <a:rPr lang="en-US" dirty="0" err="1"/>
              <a:t>oder</a:t>
            </a:r>
            <a:r>
              <a:rPr lang="en-US" dirty="0"/>
              <a:t> </a:t>
            </a:r>
            <a:r>
              <a:rPr lang="en-US" dirty="0" err="1"/>
              <a:t>nach</a:t>
            </a:r>
            <a:r>
              <a:rPr lang="en-US" dirty="0"/>
              <a:t> </a:t>
            </a:r>
            <a:r>
              <a:rPr lang="en-US" dirty="0" err="1"/>
              <a:t>Punkt</a:t>
            </a:r>
            <a:r>
              <a:rPr lang="en-US" dirty="0"/>
              <a:t> A </a:t>
            </a:r>
            <a:r>
              <a:rPr lang="en-US" dirty="0" err="1"/>
              <a:t>ein</a:t>
            </a:r>
            <a:r>
              <a:rPr lang="en-US" dirty="0"/>
              <a:t> </a:t>
            </a:r>
            <a:r>
              <a:rPr lang="en-US" dirty="0" err="1"/>
              <a:t>wenig</a:t>
            </a:r>
            <a:r>
              <a:rPr lang="en-US" dirty="0"/>
              <a:t> </a:t>
            </a:r>
            <a:r>
              <a:rPr lang="en-US" dirty="0" err="1"/>
              <a:t>weiterführende</a:t>
            </a:r>
            <a:r>
              <a:rPr lang="en-US" dirty="0"/>
              <a:t> </a:t>
            </a:r>
            <a:r>
              <a:rPr lang="en-US" dirty="0" err="1"/>
              <a:t>Literatur</a:t>
            </a:r>
            <a:r>
              <a:rPr lang="en-US" dirty="0"/>
              <a:t> </a:t>
            </a:r>
            <a:r>
              <a:rPr lang="en-US" dirty="0" err="1"/>
              <a:t>zu</a:t>
            </a:r>
            <a:r>
              <a:rPr lang="en-US" dirty="0"/>
              <a:t> </a:t>
            </a:r>
            <a:r>
              <a:rPr lang="en-US" dirty="0" err="1"/>
              <a:t>Gemüte</a:t>
            </a:r>
            <a:r>
              <a:rPr lang="en-US" dirty="0"/>
              <a:t> </a:t>
            </a:r>
            <a:r>
              <a:rPr lang="en-US" dirty="0" err="1"/>
              <a:t>geführt</a:t>
            </a:r>
            <a:r>
              <a:rPr lang="en-US" dirty="0"/>
              <a:t> </a:t>
            </a:r>
            <a:r>
              <a:rPr lang="en-US" dirty="0" err="1"/>
              <a:t>wird</a:t>
            </a:r>
            <a:r>
              <a:rPr lang="en-US" dirty="0"/>
              <a:t>, bevor </a:t>
            </a:r>
            <a:r>
              <a:rPr lang="en-US" dirty="0" err="1"/>
              <a:t>Punkt</a:t>
            </a:r>
            <a:r>
              <a:rPr lang="en-US" dirty="0"/>
              <a:t> B in Angriff </a:t>
            </a:r>
            <a:r>
              <a:rPr lang="en-US" dirty="0" err="1"/>
              <a:t>genommen</a:t>
            </a:r>
            <a:r>
              <a:rPr lang="en-US" dirty="0"/>
              <a:t> </a:t>
            </a:r>
            <a:r>
              <a:rPr lang="en-US" dirty="0" err="1"/>
              <a:t>wird</a:t>
            </a:r>
            <a:r>
              <a:rPr lang="en-US" dirty="0"/>
              <a:t>, </a:t>
            </a:r>
            <a:r>
              <a:rPr lang="en-US" dirty="0" err="1"/>
              <a:t>oder</a:t>
            </a:r>
            <a:r>
              <a:rPr lang="en-US" dirty="0"/>
              <a:t> </a:t>
            </a:r>
            <a:r>
              <a:rPr lang="en-US" dirty="0" err="1"/>
              <a:t>aber</a:t>
            </a:r>
            <a:r>
              <a:rPr lang="en-US" dirty="0"/>
              <a:t> </a:t>
            </a:r>
            <a:r>
              <a:rPr lang="en-US" dirty="0" err="1"/>
              <a:t>überhaupt</a:t>
            </a:r>
            <a:r>
              <a:rPr lang="en-US" dirty="0"/>
              <a:t> </a:t>
            </a:r>
            <a:r>
              <a:rPr lang="en-US" dirty="0" err="1"/>
              <a:t>gleich</a:t>
            </a:r>
            <a:r>
              <a:rPr lang="en-US" dirty="0"/>
              <a:t> </a:t>
            </a:r>
            <a:r>
              <a:rPr lang="en-US" dirty="0" err="1"/>
              <a:t>mit</a:t>
            </a:r>
            <a:r>
              <a:rPr lang="en-US" dirty="0"/>
              <a:t> </a:t>
            </a:r>
            <a:r>
              <a:rPr lang="en-US" dirty="0" err="1"/>
              <a:t>Punkt</a:t>
            </a:r>
            <a:r>
              <a:rPr lang="en-US" dirty="0"/>
              <a:t> C </a:t>
            </a:r>
            <a:r>
              <a:rPr lang="en-US" dirty="0" err="1"/>
              <a:t>begonnen</a:t>
            </a:r>
            <a:r>
              <a:rPr lang="en-US" dirty="0"/>
              <a:t> </a:t>
            </a:r>
            <a:r>
              <a:rPr lang="en-US" dirty="0" err="1"/>
              <a:t>wird</a:t>
            </a:r>
            <a:r>
              <a:rPr lang="en-US" dirty="0"/>
              <a:t>,  das </a:t>
            </a:r>
            <a:r>
              <a:rPr lang="en-US" dirty="0" err="1"/>
              <a:t>bleibt</a:t>
            </a:r>
            <a:r>
              <a:rPr lang="en-US" dirty="0"/>
              <a:t> </a:t>
            </a:r>
            <a:r>
              <a:rPr lang="en-US" dirty="0" err="1"/>
              <a:t>ausschließlich</a:t>
            </a:r>
            <a:r>
              <a:rPr lang="en-US" dirty="0"/>
              <a:t> den </a:t>
            </a:r>
            <a:r>
              <a:rPr lang="en-US" dirty="0" err="1"/>
              <a:t>angehenden</a:t>
            </a:r>
            <a:r>
              <a:rPr lang="en-US" dirty="0"/>
              <a:t> </a:t>
            </a:r>
            <a:r>
              <a:rPr lang="en-US" dirty="0" err="1"/>
              <a:t>Lehrkräften</a:t>
            </a:r>
            <a:r>
              <a:rPr lang="en-US" dirty="0"/>
              <a:t> </a:t>
            </a:r>
            <a:r>
              <a:rPr lang="en-US" dirty="0" err="1"/>
              <a:t>überlassen</a:t>
            </a:r>
            <a:r>
              <a:rPr lang="en-US" dirty="0"/>
              <a:t>. </a:t>
            </a:r>
            <a:r>
              <a:rPr lang="en-US" dirty="0" err="1"/>
              <a:t>Wichtig</a:t>
            </a:r>
            <a:r>
              <a:rPr lang="en-US" dirty="0"/>
              <a:t> </a:t>
            </a:r>
            <a:r>
              <a:rPr lang="en-US" dirty="0" err="1"/>
              <a:t>ist</a:t>
            </a:r>
            <a:r>
              <a:rPr lang="en-US" dirty="0"/>
              <a:t>, </a:t>
            </a:r>
            <a:r>
              <a:rPr lang="en-US" dirty="0" err="1"/>
              <a:t>sich</a:t>
            </a:r>
            <a:r>
              <a:rPr lang="en-US" dirty="0"/>
              <a:t> </a:t>
            </a:r>
            <a:r>
              <a:rPr lang="en-US" dirty="0" err="1"/>
              <a:t>anhand</a:t>
            </a:r>
            <a:r>
              <a:rPr lang="en-US" dirty="0"/>
              <a:t> des </a:t>
            </a:r>
            <a:r>
              <a:rPr lang="en-US" dirty="0" err="1"/>
              <a:t>Pfades</a:t>
            </a:r>
            <a:r>
              <a:rPr lang="en-US" dirty="0"/>
              <a:t> </a:t>
            </a:r>
            <a:r>
              <a:rPr lang="en-US" dirty="0" err="1"/>
              <a:t>orientieren</a:t>
            </a:r>
            <a:r>
              <a:rPr lang="en-US" dirty="0"/>
              <a:t> </a:t>
            </a:r>
            <a:r>
              <a:rPr lang="en-US" dirty="0" err="1"/>
              <a:t>zu</a:t>
            </a:r>
            <a:r>
              <a:rPr lang="en-US" dirty="0"/>
              <a:t> </a:t>
            </a:r>
            <a:r>
              <a:rPr lang="en-US" dirty="0" err="1"/>
              <a:t>können</a:t>
            </a:r>
            <a:r>
              <a:rPr lang="en-US" dirty="0"/>
              <a:t>, was </a:t>
            </a:r>
            <a:r>
              <a:rPr lang="en-US" dirty="0" err="1"/>
              <a:t>bereits</a:t>
            </a:r>
            <a:r>
              <a:rPr lang="en-US" dirty="0"/>
              <a:t> </a:t>
            </a:r>
            <a:r>
              <a:rPr lang="en-US" dirty="0" err="1"/>
              <a:t>erarbeitet</a:t>
            </a:r>
            <a:r>
              <a:rPr lang="en-US" dirty="0"/>
              <a:t> </a:t>
            </a:r>
            <a:r>
              <a:rPr lang="en-US" dirty="0" err="1"/>
              <a:t>wurde</a:t>
            </a:r>
            <a:r>
              <a:rPr lang="en-US" dirty="0"/>
              <a:t> und was für den </a:t>
            </a:r>
            <a:r>
              <a:rPr lang="en-US" dirty="0" err="1"/>
              <a:t>intellektuellen</a:t>
            </a:r>
            <a:r>
              <a:rPr lang="en-US" dirty="0"/>
              <a:t> </a:t>
            </a:r>
            <a:r>
              <a:rPr lang="en-US" dirty="0" err="1"/>
              <a:t>Gipfelsieg</a:t>
            </a:r>
            <a:r>
              <a:rPr lang="en-US" dirty="0"/>
              <a:t> </a:t>
            </a:r>
            <a:r>
              <a:rPr lang="en-US" dirty="0" err="1"/>
              <a:t>noch</a:t>
            </a:r>
            <a:r>
              <a:rPr lang="en-US" dirty="0"/>
              <a:t> </a:t>
            </a:r>
            <a:r>
              <a:rPr lang="en-US" dirty="0" err="1"/>
              <a:t>zu</a:t>
            </a:r>
            <a:r>
              <a:rPr lang="en-US" dirty="0"/>
              <a:t> </a:t>
            </a:r>
            <a:r>
              <a:rPr lang="en-US" dirty="0" err="1"/>
              <a:t>erledigen</a:t>
            </a:r>
            <a:r>
              <a:rPr lang="en-US" dirty="0"/>
              <a:t> </a:t>
            </a:r>
            <a:r>
              <a:rPr lang="en-US" dirty="0" err="1"/>
              <a:t>ist</a:t>
            </a:r>
            <a:r>
              <a:rPr lang="en-US" dirty="0"/>
              <a:t>. </a:t>
            </a:r>
            <a:endParaRPr lang="de-DE" dirty="0"/>
          </a:p>
        </p:txBody>
      </p:sp>
      <p:sp>
        <p:nvSpPr>
          <p:cNvPr id="4" name="Foliennummernplatzhalter 3"/>
          <p:cNvSpPr>
            <a:spLocks noGrp="1"/>
          </p:cNvSpPr>
          <p:nvPr>
            <p:ph type="sldNum" sz="quarter" idx="5"/>
          </p:nvPr>
        </p:nvSpPr>
        <p:spPr/>
        <p:txBody>
          <a:bodyPr/>
          <a:lstStyle/>
          <a:p>
            <a:fld id="{D1266143-948A-48F4-93E9-B37237C5A795}" type="slidenum">
              <a:rPr lang="de-DE"/>
              <a:t>10</a:t>
            </a:fld>
            <a:endParaRPr lang="de-DE"/>
          </a:p>
        </p:txBody>
      </p:sp>
    </p:spTree>
    <p:extLst>
      <p:ext uri="{BB962C8B-B14F-4D97-AF65-F5344CB8AC3E}">
        <p14:creationId xmlns:p14="http://schemas.microsoft.com/office/powerpoint/2010/main" val="18119537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85750" indent="-285750">
              <a:buFont typeface="Arial"/>
              <a:buChar char="•"/>
            </a:pPr>
            <a:r>
              <a:rPr lang="en-US" b="1" err="1"/>
              <a:t>spezifisch</a:t>
            </a:r>
            <a:endParaRPr lang="de-DE" err="1"/>
          </a:p>
          <a:p>
            <a:r>
              <a:rPr lang="en-US" err="1"/>
              <a:t>Verwenden</a:t>
            </a:r>
            <a:r>
              <a:rPr lang="en-US"/>
              <a:t> Sie </a:t>
            </a:r>
            <a:r>
              <a:rPr lang="en-US" err="1"/>
              <a:t>Fragen</a:t>
            </a:r>
            <a:r>
              <a:rPr lang="en-US"/>
              <a:t>, um das Lernziel, den Zweck des Ziels und den Weg dorthin so deutlich wie möglich zu machen: Was wollen wir erreichen? Warum wollen wir dieses Ziel erreichen? Welche Schritte werden wir unternehmen, um es zu erreichen? Wann sind welche Schritte sinnvoll?</a:t>
            </a:r>
            <a:endParaRPr lang="de-DE"/>
          </a:p>
          <a:p>
            <a:pPr marL="285750" indent="-285750">
              <a:buFont typeface="Arial"/>
              <a:buChar char="•"/>
            </a:pPr>
            <a:r>
              <a:rPr lang="en-US" b="1" err="1"/>
              <a:t>messbar</a:t>
            </a:r>
            <a:r>
              <a:rPr lang="en-US" b="1"/>
              <a:t> </a:t>
            </a:r>
            <a:endParaRPr lang="de-DE"/>
          </a:p>
          <a:p>
            <a:r>
              <a:rPr lang="en-US" err="1"/>
              <a:t>Verwenden</a:t>
            </a:r>
            <a:r>
              <a:rPr lang="en-US"/>
              <a:t> Sie </a:t>
            </a:r>
            <a:r>
              <a:rPr lang="en-US" err="1"/>
              <a:t>Fakten</a:t>
            </a:r>
            <a:r>
              <a:rPr lang="en-US"/>
              <a:t>, die es ermöglichen, festzustellen, ob das Lernziel erreicht wurde. Sie können zum Beispiel einen Vergleich zwischen der Ausgangssituation der Teilnehmenden zu Beginn und den am Ende des Workshops erworbenen Fähigkeiten aufzeigen.</a:t>
            </a:r>
            <a:endParaRPr lang="de-DE"/>
          </a:p>
          <a:p>
            <a:pPr marL="285750" indent="-285750">
              <a:buFont typeface="Arial"/>
              <a:buChar char="•"/>
            </a:pPr>
            <a:r>
              <a:rPr lang="en-US" b="1" dirty="0" err="1"/>
              <a:t>erreichbar</a:t>
            </a:r>
            <a:r>
              <a:rPr lang="en-US" b="1" dirty="0"/>
              <a:t> </a:t>
            </a:r>
            <a:endParaRPr lang="de-DE" dirty="0"/>
          </a:p>
          <a:p>
            <a:r>
              <a:rPr lang="en-US" dirty="0" err="1"/>
              <a:t>Ist</a:t>
            </a:r>
            <a:r>
              <a:rPr lang="en-US" dirty="0"/>
              <a:t> das </a:t>
            </a:r>
            <a:r>
              <a:rPr lang="en-US" dirty="0" err="1"/>
              <a:t>Lernziel</a:t>
            </a:r>
            <a:r>
              <a:rPr lang="en-US" dirty="0"/>
              <a:t> </a:t>
            </a:r>
            <a:r>
              <a:rPr lang="en-US" dirty="0" err="1"/>
              <a:t>sowohl</a:t>
            </a:r>
            <a:r>
              <a:rPr lang="en-US" dirty="0"/>
              <a:t> für Sie </a:t>
            </a:r>
            <a:r>
              <a:rPr lang="en-US" dirty="0" err="1"/>
              <a:t>als</a:t>
            </a:r>
            <a:r>
              <a:rPr lang="en-US" dirty="0"/>
              <a:t> </a:t>
            </a:r>
            <a:r>
              <a:rPr lang="en-US" dirty="0" err="1"/>
              <a:t>auch</a:t>
            </a:r>
            <a:r>
              <a:rPr lang="en-US" dirty="0"/>
              <a:t> für die </a:t>
            </a:r>
            <a:r>
              <a:rPr lang="en-US" dirty="0" err="1"/>
              <a:t>Teilnehmenden</a:t>
            </a:r>
            <a:r>
              <a:rPr lang="en-US" dirty="0"/>
              <a:t> </a:t>
            </a:r>
            <a:r>
              <a:rPr lang="en-US" dirty="0" err="1"/>
              <a:t>wichtig</a:t>
            </a:r>
            <a:r>
              <a:rPr lang="en-US" dirty="0"/>
              <a:t>? </a:t>
            </a:r>
            <a:r>
              <a:rPr lang="en-US" dirty="0" err="1"/>
              <a:t>Bringt</a:t>
            </a:r>
            <a:r>
              <a:rPr lang="en-US" dirty="0"/>
              <a:t> es </a:t>
            </a:r>
            <a:r>
              <a:rPr lang="en-US" dirty="0" err="1"/>
              <a:t>einen</a:t>
            </a:r>
            <a:r>
              <a:rPr lang="en-US" dirty="0"/>
              <a:t> </a:t>
            </a:r>
            <a:r>
              <a:rPr lang="en-US" dirty="0" err="1"/>
              <a:t>persönlichen</a:t>
            </a:r>
            <a:r>
              <a:rPr lang="en-US" dirty="0"/>
              <a:t> </a:t>
            </a:r>
            <a:r>
              <a:rPr lang="en-US" dirty="0" err="1"/>
              <a:t>Mehrwert</a:t>
            </a:r>
            <a:r>
              <a:rPr lang="en-US" dirty="0"/>
              <a:t>?</a:t>
            </a:r>
            <a:endParaRPr lang="de-DE" dirty="0"/>
          </a:p>
          <a:p>
            <a:pPr marL="285750" indent="-285750">
              <a:buFont typeface="Arial"/>
              <a:buChar char="•"/>
            </a:pPr>
            <a:r>
              <a:rPr lang="en-US" b="1" dirty="0" err="1"/>
              <a:t>realistisch</a:t>
            </a:r>
            <a:r>
              <a:rPr lang="en-US" b="1" dirty="0"/>
              <a:t> </a:t>
            </a:r>
            <a:endParaRPr lang="de-DE" dirty="0"/>
          </a:p>
          <a:p>
            <a:r>
              <a:rPr lang="en-US" dirty="0"/>
              <a:t>Ein </a:t>
            </a:r>
            <a:r>
              <a:rPr lang="en-US" dirty="0" err="1"/>
              <a:t>Lernziel</a:t>
            </a:r>
            <a:r>
              <a:rPr lang="en-US" dirty="0"/>
              <a:t> </a:t>
            </a:r>
            <a:r>
              <a:rPr lang="en-US" dirty="0" err="1"/>
              <a:t>ist</a:t>
            </a:r>
            <a:r>
              <a:rPr lang="en-US" dirty="0"/>
              <a:t> </a:t>
            </a:r>
            <a:r>
              <a:rPr lang="en-US" dirty="0" err="1"/>
              <a:t>realistisch</a:t>
            </a:r>
            <a:r>
              <a:rPr lang="en-US" dirty="0"/>
              <a:t>, </a:t>
            </a:r>
            <a:r>
              <a:rPr lang="en-US" dirty="0" err="1"/>
              <a:t>wenn</a:t>
            </a:r>
            <a:r>
              <a:rPr lang="en-US" dirty="0"/>
              <a:t> Sie </a:t>
            </a:r>
            <a:r>
              <a:rPr lang="en-US" dirty="0" err="1"/>
              <a:t>diese</a:t>
            </a:r>
            <a:r>
              <a:rPr lang="en-US" dirty="0"/>
              <a:t> </a:t>
            </a:r>
            <a:r>
              <a:rPr lang="en-US" dirty="0" err="1"/>
              <a:t>Fragen</a:t>
            </a:r>
            <a:r>
              <a:rPr lang="en-US" dirty="0"/>
              <a:t> </a:t>
            </a:r>
            <a:r>
              <a:rPr lang="en-US" dirty="0" err="1"/>
              <a:t>bejahen</a:t>
            </a:r>
            <a:r>
              <a:rPr lang="en-US" dirty="0"/>
              <a:t> </a:t>
            </a:r>
            <a:r>
              <a:rPr lang="en-US" dirty="0" err="1"/>
              <a:t>können</a:t>
            </a:r>
            <a:r>
              <a:rPr lang="en-US" dirty="0"/>
              <a:t>: Sind die </a:t>
            </a:r>
            <a:r>
              <a:rPr lang="en-US" dirty="0" err="1"/>
              <a:t>einzelnen</a:t>
            </a:r>
            <a:r>
              <a:rPr lang="en-US" dirty="0"/>
              <a:t> </a:t>
            </a:r>
            <a:r>
              <a:rPr lang="en-US" dirty="0" err="1"/>
              <a:t>Schritte</a:t>
            </a:r>
            <a:r>
              <a:rPr lang="en-US" dirty="0"/>
              <a:t> </a:t>
            </a:r>
            <a:r>
              <a:rPr lang="en-US" dirty="0" err="1"/>
              <a:t>machbar</a:t>
            </a:r>
            <a:r>
              <a:rPr lang="en-US" dirty="0"/>
              <a:t>, so </a:t>
            </a:r>
            <a:r>
              <a:rPr lang="en-US" dirty="0" err="1"/>
              <a:t>dass</a:t>
            </a:r>
            <a:r>
              <a:rPr lang="en-US" dirty="0"/>
              <a:t> das </a:t>
            </a:r>
            <a:r>
              <a:rPr lang="en-US" dirty="0" err="1"/>
              <a:t>Endziel</a:t>
            </a:r>
            <a:r>
              <a:rPr lang="en-US" dirty="0"/>
              <a:t> </a:t>
            </a:r>
            <a:r>
              <a:rPr lang="en-US" dirty="0" err="1"/>
              <a:t>erreicht</a:t>
            </a:r>
            <a:r>
              <a:rPr lang="en-US" dirty="0"/>
              <a:t> </a:t>
            </a:r>
            <a:r>
              <a:rPr lang="en-US" dirty="0" err="1"/>
              <a:t>werden</a:t>
            </a:r>
            <a:r>
              <a:rPr lang="en-US" dirty="0"/>
              <a:t> </a:t>
            </a:r>
            <a:r>
              <a:rPr lang="en-US" dirty="0" err="1"/>
              <a:t>kann</a:t>
            </a:r>
            <a:r>
              <a:rPr lang="en-US" dirty="0"/>
              <a:t>? Verfügen Sie </a:t>
            </a:r>
            <a:r>
              <a:rPr lang="en-US" dirty="0" err="1"/>
              <a:t>über</a:t>
            </a:r>
            <a:r>
              <a:rPr lang="en-US" dirty="0"/>
              <a:t> </a:t>
            </a:r>
            <a:r>
              <a:rPr lang="en-US" dirty="0" err="1"/>
              <a:t>genügend</a:t>
            </a:r>
            <a:r>
              <a:rPr lang="en-US" dirty="0"/>
              <a:t> </a:t>
            </a:r>
            <a:r>
              <a:rPr lang="en-US" dirty="0" err="1"/>
              <a:t>Fachwissen</a:t>
            </a:r>
            <a:r>
              <a:rPr lang="en-US" dirty="0"/>
              <a:t> und </a:t>
            </a:r>
            <a:r>
              <a:rPr lang="en-US" dirty="0" err="1"/>
              <a:t>Ressourcen</a:t>
            </a:r>
            <a:r>
              <a:rPr lang="en-US" dirty="0"/>
              <a:t> (z. B. Zeit, Raum, Geld, Maschinen </a:t>
            </a:r>
            <a:r>
              <a:rPr lang="en-US" dirty="0" err="1"/>
              <a:t>usw</a:t>
            </a:r>
            <a:r>
              <a:rPr lang="en-US" dirty="0"/>
              <a:t>.), um dieses Ziel </a:t>
            </a:r>
            <a:r>
              <a:rPr lang="en-US" dirty="0" err="1"/>
              <a:t>zu</a:t>
            </a:r>
            <a:r>
              <a:rPr lang="en-US" dirty="0"/>
              <a:t> </a:t>
            </a:r>
            <a:r>
              <a:rPr lang="en-US" dirty="0" err="1"/>
              <a:t>erreichen</a:t>
            </a:r>
            <a:r>
              <a:rPr lang="en-US" dirty="0"/>
              <a:t>?</a:t>
            </a:r>
            <a:endParaRPr lang="de-DE" dirty="0"/>
          </a:p>
          <a:p>
            <a:pPr marL="285750" indent="-285750">
              <a:buFont typeface="Arial"/>
              <a:buChar char="•"/>
            </a:pPr>
            <a:r>
              <a:rPr lang="en-US" b="1" dirty="0" err="1"/>
              <a:t>termingebunden</a:t>
            </a:r>
            <a:r>
              <a:rPr lang="en-US" b="1" dirty="0"/>
              <a:t> sein. </a:t>
            </a:r>
            <a:endParaRPr lang="de-DE" dirty="0"/>
          </a:p>
          <a:p>
            <a:r>
              <a:rPr lang="en-US" dirty="0"/>
              <a:t>Legen Sie den </a:t>
            </a:r>
            <a:r>
              <a:rPr lang="en-US" dirty="0" err="1"/>
              <a:t>zeitlichen</a:t>
            </a:r>
            <a:r>
              <a:rPr lang="en-US" dirty="0"/>
              <a:t> </a:t>
            </a:r>
            <a:r>
              <a:rPr lang="en-US" dirty="0" err="1"/>
              <a:t>Rahmen</a:t>
            </a:r>
            <a:r>
              <a:rPr lang="en-US" dirty="0"/>
              <a:t> fest, d. h. </a:t>
            </a:r>
            <a:r>
              <a:rPr lang="en-US" dirty="0" err="1"/>
              <a:t>wann</a:t>
            </a:r>
            <a:r>
              <a:rPr lang="en-US" dirty="0"/>
              <a:t> Sie </a:t>
            </a:r>
            <a:r>
              <a:rPr lang="en-US" dirty="0" err="1"/>
              <a:t>mit</a:t>
            </a:r>
            <a:r>
              <a:rPr lang="en-US" dirty="0"/>
              <a:t> der Arbeit an </a:t>
            </a:r>
            <a:r>
              <a:rPr lang="en-US" dirty="0" err="1"/>
              <a:t>einem</a:t>
            </a:r>
            <a:r>
              <a:rPr lang="en-US" dirty="0"/>
              <a:t> </a:t>
            </a:r>
            <a:r>
              <a:rPr lang="en-US" dirty="0" err="1"/>
              <a:t>Lernziel</a:t>
            </a:r>
            <a:r>
              <a:rPr lang="en-US" dirty="0"/>
              <a:t> </a:t>
            </a:r>
            <a:r>
              <a:rPr lang="en-US" dirty="0" err="1"/>
              <a:t>beginnen</a:t>
            </a:r>
            <a:r>
              <a:rPr lang="en-US" dirty="0"/>
              <a:t> und </a:t>
            </a:r>
            <a:r>
              <a:rPr lang="en-US" dirty="0" err="1"/>
              <a:t>wann</a:t>
            </a:r>
            <a:r>
              <a:rPr lang="en-US" dirty="0"/>
              <a:t> Sie es </a:t>
            </a:r>
            <a:r>
              <a:rPr lang="en-US" dirty="0" err="1"/>
              <a:t>erreicht</a:t>
            </a:r>
            <a:r>
              <a:rPr lang="en-US" dirty="0"/>
              <a:t> </a:t>
            </a:r>
            <a:r>
              <a:rPr lang="en-US" dirty="0" err="1"/>
              <a:t>haben</a:t>
            </a:r>
            <a:r>
              <a:rPr lang="en-US" dirty="0"/>
              <a:t> </a:t>
            </a:r>
            <a:r>
              <a:rPr lang="en-US" dirty="0" err="1"/>
              <a:t>werden</a:t>
            </a:r>
            <a:r>
              <a:rPr lang="en-US" dirty="0"/>
              <a:t>. Es </a:t>
            </a:r>
            <a:r>
              <a:rPr lang="en-US" dirty="0" err="1"/>
              <a:t>kann</a:t>
            </a:r>
            <a:r>
              <a:rPr lang="en-US" dirty="0"/>
              <a:t> für die </a:t>
            </a:r>
            <a:r>
              <a:rPr lang="en-US" dirty="0" err="1"/>
              <a:t>Lernenden</a:t>
            </a:r>
            <a:r>
              <a:rPr lang="en-US" dirty="0"/>
              <a:t> </a:t>
            </a:r>
            <a:r>
              <a:rPr lang="en-US" dirty="0" err="1"/>
              <a:t>motivierender</a:t>
            </a:r>
            <a:r>
              <a:rPr lang="en-US" dirty="0"/>
              <a:t> sein, </a:t>
            </a:r>
            <a:r>
              <a:rPr lang="en-US" dirty="0" err="1"/>
              <a:t>wenn</a:t>
            </a:r>
            <a:r>
              <a:rPr lang="en-US" dirty="0"/>
              <a:t> Sie </a:t>
            </a:r>
            <a:r>
              <a:rPr lang="en-US" dirty="0" err="1"/>
              <a:t>Teilziele</a:t>
            </a:r>
            <a:r>
              <a:rPr lang="en-US" dirty="0"/>
              <a:t> </a:t>
            </a:r>
            <a:r>
              <a:rPr lang="en-US" dirty="0" err="1"/>
              <a:t>formulieren</a:t>
            </a:r>
            <a:r>
              <a:rPr lang="en-US" dirty="0"/>
              <a:t>, die in </a:t>
            </a:r>
            <a:r>
              <a:rPr lang="en-US" dirty="0" err="1"/>
              <a:t>kürzerer</a:t>
            </a:r>
            <a:r>
              <a:rPr lang="en-US" dirty="0"/>
              <a:t> Zeit </a:t>
            </a:r>
            <a:r>
              <a:rPr lang="en-US" dirty="0" err="1"/>
              <a:t>erreicht</a:t>
            </a:r>
            <a:r>
              <a:rPr lang="en-US" dirty="0"/>
              <a:t> </a:t>
            </a:r>
            <a:r>
              <a:rPr lang="en-US" dirty="0" err="1"/>
              <a:t>werden</a:t>
            </a:r>
            <a:r>
              <a:rPr lang="en-US" dirty="0"/>
              <a:t> </a:t>
            </a:r>
            <a:r>
              <a:rPr lang="en-US" dirty="0" err="1"/>
              <a:t>können</a:t>
            </a:r>
            <a:r>
              <a:rPr lang="en-US" dirty="0"/>
              <a:t>.</a:t>
            </a:r>
            <a:endParaRPr lang="de-DE" dirty="0"/>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18</a:t>
            </a:fld>
            <a:endParaRPr lang="de-DE"/>
          </a:p>
        </p:txBody>
      </p:sp>
    </p:spTree>
    <p:extLst>
      <p:ext uri="{BB962C8B-B14F-4D97-AF65-F5344CB8AC3E}">
        <p14:creationId xmlns:p14="http://schemas.microsoft.com/office/powerpoint/2010/main" val="14709208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Wie </a:t>
            </a:r>
            <a:r>
              <a:rPr lang="en-US" dirty="0" err="1">
                <a:ea typeface="Calibri"/>
                <a:cs typeface="Calibri"/>
              </a:rPr>
              <a:t>hier</a:t>
            </a:r>
            <a:r>
              <a:rPr lang="en-US" dirty="0">
                <a:ea typeface="Calibri"/>
                <a:cs typeface="Calibri"/>
              </a:rPr>
              <a:t> </a:t>
            </a:r>
            <a:r>
              <a:rPr lang="en-US" dirty="0" err="1">
                <a:ea typeface="Calibri"/>
                <a:cs typeface="Calibri"/>
              </a:rPr>
              <a:t>ersichtlich</a:t>
            </a:r>
            <a:r>
              <a:rPr lang="en-US" dirty="0">
                <a:ea typeface="Calibri"/>
                <a:cs typeface="Calibri"/>
              </a:rPr>
              <a:t> </a:t>
            </a:r>
            <a:r>
              <a:rPr lang="en-US" dirty="0" err="1">
                <a:ea typeface="Calibri"/>
                <a:cs typeface="Calibri"/>
              </a:rPr>
              <a:t>ist</a:t>
            </a:r>
            <a:r>
              <a:rPr lang="en-US" dirty="0">
                <a:ea typeface="Calibri"/>
                <a:cs typeface="Calibri"/>
              </a:rPr>
              <a:t>, </a:t>
            </a:r>
            <a:r>
              <a:rPr lang="en-US" dirty="0" err="1">
                <a:ea typeface="Calibri"/>
                <a:cs typeface="Calibri"/>
              </a:rPr>
              <a:t>ist</a:t>
            </a:r>
            <a:r>
              <a:rPr lang="en-US" dirty="0">
                <a:ea typeface="Calibri"/>
                <a:cs typeface="Calibri"/>
              </a:rPr>
              <a:t> das </a:t>
            </a:r>
            <a:r>
              <a:rPr lang="en-US" dirty="0" err="1">
                <a:ea typeface="Calibri"/>
                <a:cs typeface="Calibri"/>
              </a:rPr>
              <a:t>Lernergebnis</a:t>
            </a:r>
            <a:r>
              <a:rPr lang="en-US" dirty="0">
                <a:ea typeface="Calibri"/>
                <a:cs typeface="Calibri"/>
              </a:rPr>
              <a:t> </a:t>
            </a:r>
            <a:r>
              <a:rPr lang="en-US" dirty="0" err="1">
                <a:ea typeface="Calibri"/>
                <a:cs typeface="Calibri"/>
              </a:rPr>
              <a:t>abhängig</a:t>
            </a:r>
            <a:r>
              <a:rPr lang="en-US" dirty="0">
                <a:ea typeface="Calibri"/>
                <a:cs typeface="Calibri"/>
              </a:rPr>
              <a:t> </a:t>
            </a:r>
            <a:r>
              <a:rPr lang="en-US" dirty="0" err="1">
                <a:ea typeface="Calibri"/>
                <a:cs typeface="Calibri"/>
              </a:rPr>
              <a:t>vom</a:t>
            </a:r>
            <a:r>
              <a:rPr lang="en-US" dirty="0">
                <a:ea typeface="Calibri"/>
                <a:cs typeface="Calibri"/>
              </a:rPr>
              <a:t> </a:t>
            </a:r>
            <a:r>
              <a:rPr lang="en-US" dirty="0" err="1">
                <a:ea typeface="Calibri"/>
                <a:cs typeface="Calibri"/>
              </a:rPr>
              <a:t>Lernziel</a:t>
            </a:r>
            <a:r>
              <a:rPr lang="en-US" dirty="0">
                <a:ea typeface="Calibri"/>
                <a:cs typeface="Calibri"/>
              </a:rPr>
              <a:t>. Die </a:t>
            </a:r>
            <a:r>
              <a:rPr lang="en-US" dirty="0" err="1">
                <a:ea typeface="Calibri"/>
                <a:cs typeface="Calibri"/>
              </a:rPr>
              <a:t>Lernziele</a:t>
            </a:r>
            <a:r>
              <a:rPr lang="en-US" dirty="0">
                <a:ea typeface="Calibri"/>
                <a:cs typeface="Calibri"/>
              </a:rPr>
              <a:t> </a:t>
            </a:r>
            <a:r>
              <a:rPr lang="en-US" dirty="0" err="1">
                <a:ea typeface="Calibri"/>
                <a:cs typeface="Calibri"/>
              </a:rPr>
              <a:t>bilden</a:t>
            </a:r>
            <a:r>
              <a:rPr lang="en-US" dirty="0">
                <a:ea typeface="Calibri"/>
                <a:cs typeface="Calibri"/>
              </a:rPr>
              <a:t> die </a:t>
            </a:r>
            <a:r>
              <a:rPr lang="en-US" dirty="0" err="1">
                <a:ea typeface="Calibri"/>
                <a:cs typeface="Calibri"/>
              </a:rPr>
              <a:t>Unterpunkte</a:t>
            </a:r>
            <a:r>
              <a:rPr lang="en-US" dirty="0">
                <a:ea typeface="Calibri"/>
                <a:cs typeface="Calibri"/>
              </a:rPr>
              <a:t> </a:t>
            </a:r>
            <a:r>
              <a:rPr lang="en-US" dirty="0" err="1">
                <a:ea typeface="Calibri"/>
                <a:cs typeface="Calibri"/>
              </a:rPr>
              <a:t>eines</a:t>
            </a:r>
            <a:r>
              <a:rPr lang="en-US" dirty="0">
                <a:ea typeface="Calibri"/>
                <a:cs typeface="Calibri"/>
              </a:rPr>
              <a:t> </a:t>
            </a:r>
            <a:r>
              <a:rPr lang="en-US" dirty="0" err="1">
                <a:ea typeface="Calibri"/>
                <a:cs typeface="Calibri"/>
              </a:rPr>
              <a:t>Themas</a:t>
            </a:r>
            <a:r>
              <a:rPr lang="en-US" dirty="0">
                <a:ea typeface="Calibri"/>
                <a:cs typeface="Calibri"/>
              </a:rPr>
              <a:t>. Es </a:t>
            </a:r>
            <a:r>
              <a:rPr lang="en-US" dirty="0" err="1">
                <a:ea typeface="Calibri"/>
                <a:cs typeface="Calibri"/>
              </a:rPr>
              <a:t>können</a:t>
            </a:r>
            <a:r>
              <a:rPr lang="en-US" dirty="0">
                <a:ea typeface="Calibri"/>
                <a:cs typeface="Calibri"/>
              </a:rPr>
              <a:t> </a:t>
            </a:r>
            <a:r>
              <a:rPr lang="en-US" dirty="0" err="1">
                <a:ea typeface="Calibri"/>
                <a:cs typeface="Calibri"/>
              </a:rPr>
              <a:t>auch</a:t>
            </a:r>
            <a:r>
              <a:rPr lang="en-US" dirty="0">
                <a:ea typeface="Calibri"/>
                <a:cs typeface="Calibri"/>
              </a:rPr>
              <a:t> </a:t>
            </a:r>
            <a:r>
              <a:rPr lang="en-US" dirty="0" err="1">
                <a:ea typeface="Calibri"/>
                <a:cs typeface="Calibri"/>
              </a:rPr>
              <a:t>zuerst</a:t>
            </a:r>
            <a:r>
              <a:rPr lang="en-US" dirty="0">
                <a:ea typeface="Calibri"/>
                <a:cs typeface="Calibri"/>
              </a:rPr>
              <a:t> die </a:t>
            </a:r>
            <a:r>
              <a:rPr lang="en-US" dirty="0" err="1">
                <a:ea typeface="Calibri"/>
                <a:cs typeface="Calibri"/>
              </a:rPr>
              <a:t>Lernziele</a:t>
            </a:r>
            <a:r>
              <a:rPr lang="en-US" dirty="0">
                <a:ea typeface="Calibri"/>
                <a:cs typeface="Calibri"/>
              </a:rPr>
              <a:t> </a:t>
            </a:r>
            <a:r>
              <a:rPr lang="en-US" dirty="0" err="1">
                <a:ea typeface="Calibri"/>
                <a:cs typeface="Calibri"/>
              </a:rPr>
              <a:t>gebildet</a:t>
            </a:r>
            <a:r>
              <a:rPr lang="en-US" dirty="0">
                <a:ea typeface="Calibri"/>
                <a:cs typeface="Calibri"/>
              </a:rPr>
              <a:t> </a:t>
            </a:r>
            <a:r>
              <a:rPr lang="en-US" dirty="0" err="1">
                <a:ea typeface="Calibri"/>
                <a:cs typeface="Calibri"/>
              </a:rPr>
              <a:t>werden</a:t>
            </a:r>
            <a:r>
              <a:rPr lang="en-US" dirty="0">
                <a:ea typeface="Calibri"/>
                <a:cs typeface="Calibri"/>
              </a:rPr>
              <a:t> und </a:t>
            </a:r>
            <a:r>
              <a:rPr lang="en-US" dirty="0" err="1">
                <a:ea typeface="Calibri"/>
                <a:cs typeface="Calibri"/>
              </a:rPr>
              <a:t>danach</a:t>
            </a:r>
            <a:r>
              <a:rPr lang="en-US" dirty="0">
                <a:ea typeface="Calibri"/>
                <a:cs typeface="Calibri"/>
              </a:rPr>
              <a:t> die </a:t>
            </a:r>
            <a:r>
              <a:rPr lang="en-US" dirty="0" err="1">
                <a:ea typeface="Calibri"/>
                <a:cs typeface="Calibri"/>
              </a:rPr>
              <a:t>passenden</a:t>
            </a:r>
            <a:r>
              <a:rPr lang="en-US" dirty="0">
                <a:ea typeface="Calibri"/>
                <a:cs typeface="Calibri"/>
              </a:rPr>
              <a:t> </a:t>
            </a:r>
            <a:r>
              <a:rPr lang="en-US" dirty="0" err="1">
                <a:ea typeface="Calibri"/>
                <a:cs typeface="Calibri"/>
              </a:rPr>
              <a:t>Überschriften</a:t>
            </a:r>
            <a:r>
              <a:rPr lang="en-US" dirty="0">
                <a:ea typeface="Calibri"/>
                <a:cs typeface="Calibri"/>
              </a:rPr>
              <a:t> in </a:t>
            </a:r>
            <a:r>
              <a:rPr lang="en-US" dirty="0" err="1">
                <a:ea typeface="Calibri"/>
                <a:cs typeface="Calibri"/>
              </a:rPr>
              <a:t>Bezug</a:t>
            </a:r>
            <a:r>
              <a:rPr lang="en-US" dirty="0">
                <a:ea typeface="Calibri"/>
                <a:cs typeface="Calibri"/>
              </a:rPr>
              <a:t> auf die </a:t>
            </a:r>
            <a:r>
              <a:rPr lang="en-US" dirty="0" err="1">
                <a:ea typeface="Calibri"/>
                <a:cs typeface="Calibri"/>
              </a:rPr>
              <a:t>Lernziele</a:t>
            </a:r>
            <a:r>
              <a:rPr lang="en-US" dirty="0">
                <a:ea typeface="Calibri"/>
                <a:cs typeface="Calibri"/>
              </a:rPr>
              <a:t> </a:t>
            </a:r>
            <a:r>
              <a:rPr lang="en-US" dirty="0" err="1">
                <a:ea typeface="Calibri"/>
                <a:cs typeface="Calibri"/>
              </a:rPr>
              <a:t>gesucht</a:t>
            </a:r>
            <a:r>
              <a:rPr lang="en-US" dirty="0">
                <a:ea typeface="Calibri"/>
                <a:cs typeface="Calibri"/>
              </a:rPr>
              <a:t> </a:t>
            </a:r>
            <a:r>
              <a:rPr lang="en-US" dirty="0" err="1">
                <a:ea typeface="Calibri"/>
                <a:cs typeface="Calibri"/>
              </a:rPr>
              <a:t>werden</a:t>
            </a:r>
            <a:r>
              <a:rPr lang="en-US" dirty="0">
                <a:ea typeface="Calibri"/>
                <a:cs typeface="Calibri"/>
              </a:rPr>
              <a:t>. Dies </a:t>
            </a:r>
            <a:r>
              <a:rPr lang="en-US" dirty="0" err="1">
                <a:ea typeface="Calibri"/>
                <a:cs typeface="Calibri"/>
              </a:rPr>
              <a:t>würde</a:t>
            </a:r>
            <a:r>
              <a:rPr lang="en-US" dirty="0">
                <a:ea typeface="Calibri"/>
                <a:cs typeface="Calibri"/>
              </a:rPr>
              <a:t> </a:t>
            </a:r>
            <a:r>
              <a:rPr lang="en-US" dirty="0" err="1">
                <a:ea typeface="Calibri"/>
                <a:cs typeface="Calibri"/>
              </a:rPr>
              <a:t>dann</a:t>
            </a:r>
            <a:r>
              <a:rPr lang="en-US" dirty="0">
                <a:ea typeface="Calibri"/>
                <a:cs typeface="Calibri"/>
              </a:rPr>
              <a:t> so </a:t>
            </a:r>
            <a:r>
              <a:rPr lang="en-US" dirty="0" err="1">
                <a:ea typeface="Calibri"/>
                <a:cs typeface="Calibri"/>
              </a:rPr>
              <a:t>aussehen</a:t>
            </a:r>
            <a:r>
              <a:rPr lang="en-US" dirty="0">
                <a:ea typeface="Calibri"/>
                <a:cs typeface="Calibri"/>
              </a:rPr>
              <a:t>: Wir </a:t>
            </a:r>
            <a:r>
              <a:rPr lang="en-US" dirty="0" err="1">
                <a:ea typeface="Calibri"/>
                <a:cs typeface="Calibri"/>
              </a:rPr>
              <a:t>starten</a:t>
            </a:r>
            <a:r>
              <a:rPr lang="en-US" dirty="0">
                <a:ea typeface="Calibri"/>
                <a:cs typeface="Calibri"/>
              </a:rPr>
              <a:t> </a:t>
            </a:r>
            <a:r>
              <a:rPr lang="en-US" dirty="0" err="1">
                <a:ea typeface="Calibri"/>
                <a:cs typeface="Calibri"/>
              </a:rPr>
              <a:t>mit</a:t>
            </a:r>
            <a:r>
              <a:rPr lang="en-US" dirty="0">
                <a:ea typeface="Calibri"/>
                <a:cs typeface="Calibri"/>
              </a:rPr>
              <a:t> der Intention, </a:t>
            </a:r>
            <a:r>
              <a:rPr lang="en-US" dirty="0" err="1">
                <a:ea typeface="Calibri"/>
                <a:cs typeface="Calibri"/>
              </a:rPr>
              <a:t>dass</a:t>
            </a:r>
            <a:r>
              <a:rPr lang="en-US" dirty="0">
                <a:ea typeface="Calibri"/>
                <a:cs typeface="Calibri"/>
              </a:rPr>
              <a:t> </a:t>
            </a:r>
            <a:r>
              <a:rPr lang="en-US" dirty="0" err="1">
                <a:ea typeface="Calibri"/>
                <a:cs typeface="Calibri"/>
              </a:rPr>
              <a:t>wir</a:t>
            </a:r>
            <a:r>
              <a:rPr lang="en-US" dirty="0">
                <a:ea typeface="Calibri"/>
                <a:cs typeface="Calibri"/>
              </a:rPr>
              <a:t> </a:t>
            </a:r>
            <a:r>
              <a:rPr lang="en-US" dirty="0" err="1">
                <a:ea typeface="Calibri"/>
                <a:cs typeface="Calibri"/>
              </a:rPr>
              <a:t>Teilnehmer:innen</a:t>
            </a:r>
            <a:r>
              <a:rPr lang="en-US" dirty="0">
                <a:ea typeface="Calibri"/>
                <a:cs typeface="Calibri"/>
              </a:rPr>
              <a:t> </a:t>
            </a:r>
            <a:r>
              <a:rPr lang="en-US" dirty="0" err="1">
                <a:ea typeface="Calibri"/>
                <a:cs typeface="Calibri"/>
              </a:rPr>
              <a:t>beim</a:t>
            </a:r>
            <a:r>
              <a:rPr lang="en-US" dirty="0">
                <a:ea typeface="Calibri"/>
                <a:cs typeface="Calibri"/>
              </a:rPr>
              <a:t> </a:t>
            </a:r>
            <a:r>
              <a:rPr lang="en-US" dirty="0" err="1">
                <a:ea typeface="Calibri"/>
                <a:cs typeface="Calibri"/>
              </a:rPr>
              <a:t>Sprechunterricht</a:t>
            </a:r>
            <a:r>
              <a:rPr lang="en-US" dirty="0">
                <a:ea typeface="Calibri"/>
                <a:cs typeface="Calibri"/>
              </a:rPr>
              <a:t>, </a:t>
            </a:r>
            <a:r>
              <a:rPr lang="en-US" dirty="0" err="1">
                <a:ea typeface="Calibri"/>
                <a:cs typeface="Calibri"/>
              </a:rPr>
              <a:t>genauer</a:t>
            </a:r>
            <a:r>
              <a:rPr lang="en-US" dirty="0">
                <a:ea typeface="Calibri"/>
                <a:cs typeface="Calibri"/>
              </a:rPr>
              <a:t> </a:t>
            </a:r>
            <a:r>
              <a:rPr lang="en-US" dirty="0" err="1">
                <a:ea typeface="Calibri"/>
                <a:cs typeface="Calibri"/>
              </a:rPr>
              <a:t>gesagt</a:t>
            </a:r>
            <a:r>
              <a:rPr lang="en-US" dirty="0">
                <a:ea typeface="Calibri"/>
                <a:cs typeface="Calibri"/>
              </a:rPr>
              <a:t>, </a:t>
            </a:r>
            <a:r>
              <a:rPr lang="en-US" dirty="0" err="1">
                <a:ea typeface="Calibri"/>
                <a:cs typeface="Calibri"/>
              </a:rPr>
              <a:t>bei</a:t>
            </a:r>
            <a:r>
              <a:rPr lang="en-US" dirty="0">
                <a:ea typeface="Calibri"/>
                <a:cs typeface="Calibri"/>
              </a:rPr>
              <a:t> der </a:t>
            </a:r>
            <a:r>
              <a:rPr lang="en-US" dirty="0" err="1">
                <a:ea typeface="Calibri"/>
                <a:cs typeface="Calibri"/>
              </a:rPr>
              <a:t>richtigen</a:t>
            </a:r>
            <a:r>
              <a:rPr lang="en-US" dirty="0">
                <a:ea typeface="Calibri"/>
                <a:cs typeface="Calibri"/>
              </a:rPr>
              <a:t> </a:t>
            </a:r>
            <a:r>
              <a:rPr lang="en-US" dirty="0" err="1">
                <a:ea typeface="Calibri"/>
                <a:cs typeface="Calibri"/>
              </a:rPr>
              <a:t>Atmung</a:t>
            </a:r>
            <a:r>
              <a:rPr lang="en-US" dirty="0">
                <a:ea typeface="Calibri"/>
                <a:cs typeface="Calibri"/>
              </a:rPr>
              <a:t> </a:t>
            </a:r>
            <a:r>
              <a:rPr lang="en-US" dirty="0" err="1">
                <a:ea typeface="Calibri"/>
                <a:cs typeface="Calibri"/>
              </a:rPr>
              <a:t>helfen</a:t>
            </a:r>
            <a:r>
              <a:rPr lang="en-US" dirty="0">
                <a:ea typeface="Calibri"/>
                <a:cs typeface="Calibri"/>
              </a:rPr>
              <a:t> </a:t>
            </a:r>
            <a:r>
              <a:rPr lang="en-US" dirty="0" err="1">
                <a:ea typeface="Calibri"/>
                <a:cs typeface="Calibri"/>
              </a:rPr>
              <a:t>wollen</a:t>
            </a:r>
            <a:r>
              <a:rPr lang="en-US" dirty="0">
                <a:ea typeface="Calibri"/>
                <a:cs typeface="Calibri"/>
              </a:rPr>
              <a:t>. </a:t>
            </a:r>
            <a:r>
              <a:rPr lang="en-US" dirty="0" err="1">
                <a:ea typeface="Calibri"/>
                <a:cs typeface="Calibri"/>
              </a:rPr>
              <a:t>Danach</a:t>
            </a:r>
            <a:r>
              <a:rPr lang="en-US" dirty="0">
                <a:ea typeface="Calibri"/>
                <a:cs typeface="Calibri"/>
              </a:rPr>
              <a:t> </a:t>
            </a:r>
            <a:r>
              <a:rPr lang="en-US" dirty="0" err="1">
                <a:ea typeface="Calibri"/>
                <a:cs typeface="Calibri"/>
              </a:rPr>
              <a:t>schauen</a:t>
            </a:r>
            <a:r>
              <a:rPr lang="en-US" dirty="0">
                <a:ea typeface="Calibri"/>
                <a:cs typeface="Calibri"/>
              </a:rPr>
              <a:t> </a:t>
            </a:r>
            <a:r>
              <a:rPr lang="en-US" dirty="0" err="1">
                <a:ea typeface="Calibri"/>
                <a:cs typeface="Calibri"/>
              </a:rPr>
              <a:t>wir</a:t>
            </a:r>
            <a:r>
              <a:rPr lang="en-US" dirty="0">
                <a:ea typeface="Calibri"/>
                <a:cs typeface="Calibri"/>
              </a:rPr>
              <a:t>, was </a:t>
            </a:r>
            <a:r>
              <a:rPr lang="en-US" dirty="0" err="1">
                <a:ea typeface="Calibri"/>
                <a:cs typeface="Calibri"/>
              </a:rPr>
              <a:t>noch</a:t>
            </a:r>
            <a:r>
              <a:rPr lang="en-US" dirty="0">
                <a:ea typeface="Calibri"/>
                <a:cs typeface="Calibri"/>
              </a:rPr>
              <a:t> </a:t>
            </a:r>
            <a:r>
              <a:rPr lang="en-US" dirty="0" err="1">
                <a:ea typeface="Calibri"/>
                <a:cs typeface="Calibri"/>
              </a:rPr>
              <a:t>zur</a:t>
            </a:r>
            <a:r>
              <a:rPr lang="en-US" dirty="0">
                <a:ea typeface="Calibri"/>
                <a:cs typeface="Calibri"/>
              </a:rPr>
              <a:t> </a:t>
            </a:r>
            <a:r>
              <a:rPr lang="en-US" dirty="0" err="1">
                <a:ea typeface="Calibri"/>
                <a:cs typeface="Calibri"/>
              </a:rPr>
              <a:t>richtigen</a:t>
            </a:r>
            <a:r>
              <a:rPr lang="en-US" dirty="0">
                <a:ea typeface="Calibri"/>
                <a:cs typeface="Calibri"/>
              </a:rPr>
              <a:t> </a:t>
            </a:r>
            <a:r>
              <a:rPr lang="en-US" dirty="0" err="1">
                <a:ea typeface="Calibri"/>
                <a:cs typeface="Calibri"/>
              </a:rPr>
              <a:t>Atmung</a:t>
            </a:r>
            <a:r>
              <a:rPr lang="en-US" dirty="0">
                <a:ea typeface="Calibri"/>
                <a:cs typeface="Calibri"/>
              </a:rPr>
              <a:t> </a:t>
            </a:r>
            <a:r>
              <a:rPr lang="en-US" dirty="0" err="1">
                <a:ea typeface="Calibri"/>
                <a:cs typeface="Calibri"/>
              </a:rPr>
              <a:t>passen</a:t>
            </a:r>
            <a:r>
              <a:rPr lang="en-US" dirty="0">
                <a:ea typeface="Calibri"/>
                <a:cs typeface="Calibri"/>
              </a:rPr>
              <a:t> </a:t>
            </a:r>
            <a:r>
              <a:rPr lang="en-US" dirty="0" err="1">
                <a:ea typeface="Calibri"/>
                <a:cs typeface="Calibri"/>
              </a:rPr>
              <a:t>könnte</a:t>
            </a:r>
            <a:r>
              <a:rPr lang="en-US" dirty="0">
                <a:ea typeface="Calibri"/>
                <a:cs typeface="Calibri"/>
              </a:rPr>
              <a:t>. </a:t>
            </a:r>
            <a:r>
              <a:rPr lang="en-US" dirty="0" err="1">
                <a:ea typeface="Calibri"/>
                <a:cs typeface="Calibri"/>
              </a:rPr>
              <a:t>Womöglich</a:t>
            </a:r>
            <a:r>
              <a:rPr lang="en-US" dirty="0">
                <a:ea typeface="Calibri"/>
                <a:cs typeface="Calibri"/>
              </a:rPr>
              <a:t> der </a:t>
            </a:r>
            <a:r>
              <a:rPr lang="en-US" dirty="0" err="1">
                <a:ea typeface="Calibri"/>
                <a:cs typeface="Calibri"/>
              </a:rPr>
              <a:t>gezielte</a:t>
            </a:r>
            <a:r>
              <a:rPr lang="en-US" dirty="0">
                <a:ea typeface="Calibri"/>
                <a:cs typeface="Calibri"/>
              </a:rPr>
              <a:t> </a:t>
            </a:r>
            <a:r>
              <a:rPr lang="en-US" dirty="0" err="1">
                <a:ea typeface="Calibri"/>
                <a:cs typeface="Calibri"/>
              </a:rPr>
              <a:t>Einsatz</a:t>
            </a:r>
            <a:r>
              <a:rPr lang="en-US" dirty="0">
                <a:ea typeface="Calibri"/>
                <a:cs typeface="Calibri"/>
              </a:rPr>
              <a:t> der </a:t>
            </a:r>
            <a:r>
              <a:rPr lang="en-US" dirty="0" err="1">
                <a:ea typeface="Calibri"/>
                <a:cs typeface="Calibri"/>
              </a:rPr>
              <a:t>Stimme</a:t>
            </a:r>
            <a:r>
              <a:rPr lang="en-US" dirty="0">
                <a:ea typeface="Calibri"/>
                <a:cs typeface="Calibri"/>
              </a:rPr>
              <a:t>. Nun </a:t>
            </a:r>
            <a:r>
              <a:rPr lang="en-US" dirty="0" err="1">
                <a:ea typeface="Calibri"/>
                <a:cs typeface="Calibri"/>
              </a:rPr>
              <a:t>überlegen</a:t>
            </a:r>
            <a:r>
              <a:rPr lang="en-US" dirty="0">
                <a:ea typeface="Calibri"/>
                <a:cs typeface="Calibri"/>
              </a:rPr>
              <a:t> </a:t>
            </a:r>
            <a:r>
              <a:rPr lang="en-US" dirty="0" err="1">
                <a:ea typeface="Calibri"/>
                <a:cs typeface="Calibri"/>
              </a:rPr>
              <a:t>wir</a:t>
            </a:r>
            <a:r>
              <a:rPr lang="en-US" dirty="0">
                <a:ea typeface="Calibri"/>
                <a:cs typeface="Calibri"/>
              </a:rPr>
              <a:t> </a:t>
            </a:r>
            <a:r>
              <a:rPr lang="en-US" dirty="0" err="1">
                <a:ea typeface="Calibri"/>
                <a:cs typeface="Calibri"/>
              </a:rPr>
              <a:t>uns</a:t>
            </a:r>
            <a:r>
              <a:rPr lang="en-US" dirty="0">
                <a:ea typeface="Calibri"/>
                <a:cs typeface="Calibri"/>
              </a:rPr>
              <a:t> </a:t>
            </a:r>
            <a:r>
              <a:rPr lang="en-US" dirty="0" err="1">
                <a:ea typeface="Calibri"/>
                <a:cs typeface="Calibri"/>
              </a:rPr>
              <a:t>zu</a:t>
            </a:r>
            <a:r>
              <a:rPr lang="en-US" dirty="0">
                <a:ea typeface="Calibri"/>
                <a:cs typeface="Calibri"/>
              </a:rPr>
              <a:t> </a:t>
            </a:r>
            <a:r>
              <a:rPr lang="en-US" dirty="0" err="1">
                <a:ea typeface="Calibri"/>
                <a:cs typeface="Calibri"/>
              </a:rPr>
              <a:t>welchem</a:t>
            </a:r>
            <a:r>
              <a:rPr lang="en-US" dirty="0">
                <a:ea typeface="Calibri"/>
                <a:cs typeface="Calibri"/>
              </a:rPr>
              <a:t> Thema </a:t>
            </a:r>
            <a:r>
              <a:rPr lang="en-US" dirty="0" err="1">
                <a:ea typeface="Calibri"/>
                <a:cs typeface="Calibri"/>
              </a:rPr>
              <a:t>diese</a:t>
            </a:r>
            <a:r>
              <a:rPr lang="en-US" dirty="0">
                <a:ea typeface="Calibri"/>
                <a:cs typeface="Calibri"/>
              </a:rPr>
              <a:t> </a:t>
            </a:r>
            <a:r>
              <a:rPr lang="en-US" dirty="0" err="1">
                <a:ea typeface="Calibri"/>
                <a:cs typeface="Calibri"/>
              </a:rPr>
              <a:t>Lernziele</a:t>
            </a:r>
            <a:r>
              <a:rPr lang="en-US" dirty="0">
                <a:ea typeface="Calibri"/>
                <a:cs typeface="Calibri"/>
              </a:rPr>
              <a:t> </a:t>
            </a:r>
            <a:r>
              <a:rPr lang="en-US" dirty="0" err="1">
                <a:ea typeface="Calibri"/>
                <a:cs typeface="Calibri"/>
              </a:rPr>
              <a:t>passen</a:t>
            </a:r>
            <a:r>
              <a:rPr lang="en-US" dirty="0">
                <a:ea typeface="Calibri"/>
                <a:cs typeface="Calibri"/>
              </a:rPr>
              <a:t> </a:t>
            </a:r>
            <a:r>
              <a:rPr lang="en-US" dirty="0" err="1">
                <a:ea typeface="Calibri"/>
                <a:cs typeface="Calibri"/>
              </a:rPr>
              <a:t>könnten</a:t>
            </a:r>
            <a:r>
              <a:rPr lang="en-US" dirty="0">
                <a:ea typeface="Calibri"/>
                <a:cs typeface="Calibri"/>
              </a:rPr>
              <a:t>. So </a:t>
            </a:r>
            <a:r>
              <a:rPr lang="en-US" dirty="0" err="1">
                <a:ea typeface="Calibri"/>
                <a:cs typeface="Calibri"/>
              </a:rPr>
              <a:t>wird</a:t>
            </a:r>
            <a:r>
              <a:rPr lang="en-US" dirty="0">
                <a:ea typeface="Calibri"/>
                <a:cs typeface="Calibri"/>
              </a:rPr>
              <a:t> von </a:t>
            </a:r>
            <a:r>
              <a:rPr lang="en-US" dirty="0" err="1">
                <a:ea typeface="Calibri"/>
                <a:cs typeface="Calibri"/>
              </a:rPr>
              <a:t>einem</a:t>
            </a:r>
            <a:r>
              <a:rPr lang="en-US" dirty="0">
                <a:ea typeface="Calibri"/>
                <a:cs typeface="Calibri"/>
              </a:rPr>
              <a:t> </a:t>
            </a:r>
            <a:r>
              <a:rPr lang="en-US" dirty="0" err="1">
                <a:ea typeface="Calibri"/>
                <a:cs typeface="Calibri"/>
              </a:rPr>
              <a:t>Bedürfnis</a:t>
            </a:r>
            <a:r>
              <a:rPr lang="en-US" dirty="0">
                <a:ea typeface="Calibri"/>
                <a:cs typeface="Calibri"/>
              </a:rPr>
              <a:t> </a:t>
            </a:r>
            <a:r>
              <a:rPr lang="en-US" dirty="0" err="1">
                <a:ea typeface="Calibri"/>
                <a:cs typeface="Calibri"/>
              </a:rPr>
              <a:t>ausgegangen</a:t>
            </a:r>
            <a:r>
              <a:rPr lang="en-US" dirty="0">
                <a:ea typeface="Calibri"/>
                <a:cs typeface="Calibri"/>
              </a:rPr>
              <a:t> und der </a:t>
            </a:r>
            <a:r>
              <a:rPr lang="en-US" dirty="0" err="1">
                <a:ea typeface="Calibri"/>
                <a:cs typeface="Calibri"/>
              </a:rPr>
              <a:t>Lernpfad</a:t>
            </a:r>
            <a:r>
              <a:rPr lang="en-US" dirty="0">
                <a:ea typeface="Calibri"/>
                <a:cs typeface="Calibri"/>
              </a:rPr>
              <a:t> von den </a:t>
            </a:r>
            <a:r>
              <a:rPr lang="en-US" dirty="0" err="1">
                <a:ea typeface="Calibri"/>
                <a:cs typeface="Calibri"/>
              </a:rPr>
              <a:t>Lernzielen</a:t>
            </a:r>
            <a:r>
              <a:rPr lang="en-US" dirty="0">
                <a:ea typeface="Calibri"/>
                <a:cs typeface="Calibri"/>
              </a:rPr>
              <a:t> und dem </a:t>
            </a:r>
            <a:r>
              <a:rPr lang="en-US" dirty="0" err="1">
                <a:ea typeface="Calibri"/>
                <a:cs typeface="Calibri"/>
              </a:rPr>
              <a:t>Ergebnis</a:t>
            </a:r>
            <a:r>
              <a:rPr lang="en-US" dirty="0">
                <a:ea typeface="Calibri"/>
                <a:cs typeface="Calibri"/>
              </a:rPr>
              <a:t> </a:t>
            </a:r>
            <a:r>
              <a:rPr lang="en-US" dirty="0" err="1">
                <a:ea typeface="Calibri"/>
                <a:cs typeface="Calibri"/>
              </a:rPr>
              <a:t>begonnen</a:t>
            </a:r>
            <a:r>
              <a:rPr lang="en-US" dirty="0">
                <a:ea typeface="Calibri"/>
                <a:cs typeface="Calibri"/>
              </a:rPr>
              <a:t>.</a:t>
            </a:r>
          </a:p>
        </p:txBody>
      </p:sp>
      <p:sp>
        <p:nvSpPr>
          <p:cNvPr id="4" name="Foliennummernplatzhalter 3"/>
          <p:cNvSpPr>
            <a:spLocks noGrp="1"/>
          </p:cNvSpPr>
          <p:nvPr>
            <p:ph type="sldNum" sz="quarter" idx="5"/>
          </p:nvPr>
        </p:nvSpPr>
        <p:spPr/>
        <p:txBody>
          <a:bodyPr/>
          <a:lstStyle/>
          <a:p>
            <a:fld id="{D1266143-948A-48F4-93E9-B37237C5A795}" type="slidenum">
              <a:rPr lang="de-DE"/>
              <a:t>13</a:t>
            </a:fld>
            <a:endParaRPr lang="de-DE"/>
          </a:p>
        </p:txBody>
      </p:sp>
    </p:spTree>
    <p:extLst>
      <p:ext uri="{BB962C8B-B14F-4D97-AF65-F5344CB8AC3E}">
        <p14:creationId xmlns:p14="http://schemas.microsoft.com/office/powerpoint/2010/main" val="11829666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ea typeface="Calibri"/>
                <a:cs typeface="Calibri"/>
              </a:rPr>
              <a:t>Beispiele</a:t>
            </a:r>
            <a:r>
              <a:rPr lang="en-US" dirty="0">
                <a:ea typeface="Calibri"/>
                <a:cs typeface="Calibri"/>
              </a:rPr>
              <a:t>:</a:t>
            </a:r>
          </a:p>
          <a:p>
            <a:pPr marL="171450" indent="-171450">
              <a:buFont typeface="Arial"/>
              <a:buChar char="•"/>
            </a:pPr>
            <a:r>
              <a:rPr lang="en-US" i="1" err="1"/>
              <a:t>Senioren</a:t>
            </a:r>
            <a:r>
              <a:rPr lang="en-US" i="1"/>
              <a:t> </a:t>
            </a:r>
            <a:r>
              <a:rPr lang="en-US" i="1" err="1"/>
              <a:t>können</a:t>
            </a:r>
            <a:r>
              <a:rPr lang="en-US" i="1"/>
              <a:t> </a:t>
            </a:r>
            <a:r>
              <a:rPr lang="en-US" i="1" err="1"/>
              <a:t>jüngeren</a:t>
            </a:r>
            <a:r>
              <a:rPr lang="en-US" i="1"/>
              <a:t> Erwachsenen ihr Wissen über Haushaltsführung, Reparaturen oder Gartenarbeit vermitteln.</a:t>
            </a:r>
            <a:endParaRPr lang="en-US" dirty="0">
              <a:ea typeface="Calibri"/>
              <a:cs typeface="Calibri"/>
            </a:endParaRPr>
          </a:p>
          <a:p>
            <a:pPr marL="171450" indent="-171450">
              <a:buFont typeface="Arial"/>
              <a:buChar char="•"/>
            </a:pPr>
            <a:r>
              <a:rPr lang="en-US" i="1" dirty="0" err="1"/>
              <a:t>Senioren</a:t>
            </a:r>
            <a:r>
              <a:rPr lang="en-US" i="1" dirty="0"/>
              <a:t> </a:t>
            </a:r>
            <a:r>
              <a:rPr lang="en-US" i="1" dirty="0" err="1"/>
              <a:t>mit</a:t>
            </a:r>
            <a:r>
              <a:rPr lang="en-US" i="1" dirty="0"/>
              <a:t> </a:t>
            </a:r>
            <a:r>
              <a:rPr lang="en-US" i="1" dirty="0" err="1"/>
              <a:t>handwerklichem</a:t>
            </a:r>
            <a:r>
              <a:rPr lang="en-US" i="1" dirty="0"/>
              <a:t> </a:t>
            </a:r>
            <a:r>
              <a:rPr lang="en-US" i="1" dirty="0" err="1"/>
              <a:t>Geschick</a:t>
            </a:r>
            <a:r>
              <a:rPr lang="en-US" i="1" dirty="0"/>
              <a:t> </a:t>
            </a:r>
            <a:r>
              <a:rPr lang="en-US" i="1" dirty="0" err="1"/>
              <a:t>könnten</a:t>
            </a:r>
            <a:r>
              <a:rPr lang="en-US" i="1" dirty="0"/>
              <a:t> </a:t>
            </a:r>
            <a:r>
              <a:rPr lang="en-US" i="1" dirty="0" err="1"/>
              <a:t>Hobbybastlern</a:t>
            </a:r>
            <a:r>
              <a:rPr lang="en-US" i="1" dirty="0"/>
              <a:t> </a:t>
            </a:r>
            <a:r>
              <a:rPr lang="en-US" i="1" dirty="0" err="1"/>
              <a:t>oder</a:t>
            </a:r>
            <a:r>
              <a:rPr lang="en-US" i="1" dirty="0"/>
              <a:t> DIY-</a:t>
            </a:r>
            <a:r>
              <a:rPr lang="en-US" i="1" dirty="0" err="1"/>
              <a:t>Interessierten</a:t>
            </a:r>
            <a:r>
              <a:rPr lang="en-US" i="1" dirty="0"/>
              <a:t> </a:t>
            </a:r>
            <a:r>
              <a:rPr lang="en-US" i="1" dirty="0" err="1"/>
              <a:t>Kurse</a:t>
            </a:r>
            <a:r>
              <a:rPr lang="en-US" i="1" dirty="0"/>
              <a:t> </a:t>
            </a:r>
            <a:r>
              <a:rPr lang="en-US" i="1" dirty="0" err="1"/>
              <a:t>anbieten</a:t>
            </a:r>
            <a:r>
              <a:rPr lang="en-US" i="1" dirty="0"/>
              <a:t>.</a:t>
            </a:r>
            <a:endParaRPr lang="en-US" dirty="0">
              <a:ea typeface="Calibri"/>
              <a:cs typeface="Calibri"/>
            </a:endParaRPr>
          </a:p>
          <a:p>
            <a:pPr marL="171450" indent="-171450">
              <a:buFont typeface="Arial"/>
              <a:buChar char="•"/>
            </a:pPr>
            <a:r>
              <a:rPr lang="en-US" i="1" dirty="0" err="1"/>
              <a:t>Senioren</a:t>
            </a:r>
            <a:r>
              <a:rPr lang="en-US" i="1" dirty="0"/>
              <a:t>, die </a:t>
            </a:r>
            <a:r>
              <a:rPr lang="en-US" i="1" dirty="0" err="1"/>
              <a:t>viel</a:t>
            </a:r>
            <a:r>
              <a:rPr lang="en-US" i="1" dirty="0"/>
              <a:t> </a:t>
            </a:r>
            <a:r>
              <a:rPr lang="en-US" i="1" dirty="0" err="1"/>
              <a:t>ehrenamtlich</a:t>
            </a:r>
            <a:r>
              <a:rPr lang="en-US" i="1" dirty="0"/>
              <a:t> </a:t>
            </a:r>
            <a:r>
              <a:rPr lang="en-US" i="1" dirty="0" err="1"/>
              <a:t>tätig</a:t>
            </a:r>
            <a:r>
              <a:rPr lang="en-US" i="1" dirty="0"/>
              <a:t> </a:t>
            </a:r>
            <a:r>
              <a:rPr lang="en-US" i="1" dirty="0" err="1"/>
              <a:t>sind</a:t>
            </a:r>
            <a:r>
              <a:rPr lang="en-US" i="1" dirty="0"/>
              <a:t>, </a:t>
            </a:r>
            <a:r>
              <a:rPr lang="en-US" i="1" dirty="0" err="1"/>
              <a:t>könnten</a:t>
            </a:r>
            <a:r>
              <a:rPr lang="en-US" i="1" dirty="0"/>
              <a:t> </a:t>
            </a:r>
            <a:r>
              <a:rPr lang="en-US" i="1" dirty="0" err="1"/>
              <a:t>anderen</a:t>
            </a:r>
            <a:r>
              <a:rPr lang="en-US" i="1" dirty="0"/>
              <a:t> Menschen </a:t>
            </a:r>
            <a:r>
              <a:rPr lang="en-US" i="1" dirty="0" err="1"/>
              <a:t>zeigen</a:t>
            </a:r>
            <a:r>
              <a:rPr lang="en-US" i="1" dirty="0"/>
              <a:t>, </a:t>
            </a:r>
            <a:r>
              <a:rPr lang="en-US" i="1" dirty="0" err="1"/>
              <a:t>wie</a:t>
            </a:r>
            <a:r>
              <a:rPr lang="en-US" i="1" dirty="0"/>
              <a:t> man </a:t>
            </a:r>
            <a:r>
              <a:rPr lang="en-US" i="1" dirty="0" err="1"/>
              <a:t>sich</a:t>
            </a:r>
            <a:r>
              <a:rPr lang="en-US" i="1" dirty="0"/>
              <a:t> </a:t>
            </a:r>
            <a:r>
              <a:rPr lang="en-US" i="1" dirty="0" err="1"/>
              <a:t>sinnvoll</a:t>
            </a:r>
            <a:r>
              <a:rPr lang="en-US" i="1" dirty="0"/>
              <a:t> </a:t>
            </a:r>
            <a:r>
              <a:rPr lang="en-US" i="1" dirty="0" err="1"/>
              <a:t>engagiert</a:t>
            </a:r>
            <a:r>
              <a:rPr lang="en-US" i="1" dirty="0"/>
              <a:t>, Netzwerke </a:t>
            </a:r>
            <a:r>
              <a:rPr lang="en-US" i="1" dirty="0" err="1"/>
              <a:t>aufbaut</a:t>
            </a:r>
            <a:r>
              <a:rPr lang="en-US" i="1" dirty="0"/>
              <a:t> </a:t>
            </a:r>
            <a:r>
              <a:rPr lang="en-US" i="1" dirty="0" err="1"/>
              <a:t>oder</a:t>
            </a:r>
            <a:r>
              <a:rPr lang="en-US" i="1" dirty="0"/>
              <a:t> </a:t>
            </a:r>
            <a:r>
              <a:rPr lang="en-US" i="1" dirty="0" err="1"/>
              <a:t>gemeinnützige</a:t>
            </a:r>
            <a:r>
              <a:rPr lang="en-US" i="1" dirty="0"/>
              <a:t> Projekte </a:t>
            </a:r>
            <a:r>
              <a:rPr lang="en-US" i="1" dirty="0" err="1"/>
              <a:t>startet</a:t>
            </a:r>
            <a:r>
              <a:rPr lang="en-US" i="1" dirty="0"/>
              <a:t>.</a:t>
            </a:r>
            <a:endParaRPr lang="en-US" i="1" dirty="0">
              <a:ea typeface="Calibri" panose="020F0502020204030204"/>
              <a:cs typeface="Calibri" panose="020F0502020204030204"/>
            </a:endParaRPr>
          </a:p>
          <a:p>
            <a:pPr marL="171450" indent="-171450">
              <a:buFont typeface="Arial"/>
              <a:buChar char="•"/>
            </a:pPr>
            <a:r>
              <a:rPr lang="en-US" i="1" dirty="0" err="1"/>
              <a:t>Senioren</a:t>
            </a:r>
            <a:r>
              <a:rPr lang="en-US" i="1" dirty="0"/>
              <a:t> in </a:t>
            </a:r>
            <a:r>
              <a:rPr lang="en-US" i="1" dirty="0" err="1"/>
              <a:t>ländlichen</a:t>
            </a:r>
            <a:r>
              <a:rPr lang="en-US" i="1" dirty="0"/>
              <a:t> </a:t>
            </a:r>
            <a:r>
              <a:rPr lang="en-US" i="1" dirty="0" err="1"/>
              <a:t>Gebieten</a:t>
            </a:r>
            <a:r>
              <a:rPr lang="en-US" i="1" dirty="0"/>
              <a:t> </a:t>
            </a:r>
            <a:r>
              <a:rPr lang="en-US" i="1" dirty="0" err="1"/>
              <a:t>könnten</a:t>
            </a:r>
            <a:r>
              <a:rPr lang="en-US" i="1" dirty="0"/>
              <a:t> </a:t>
            </a:r>
            <a:r>
              <a:rPr lang="en-US" i="1" dirty="0" err="1"/>
              <a:t>ihr</a:t>
            </a:r>
            <a:r>
              <a:rPr lang="en-US" i="1" dirty="0"/>
              <a:t> Wissen </a:t>
            </a:r>
            <a:r>
              <a:rPr lang="en-US" i="1" dirty="0" err="1"/>
              <a:t>über</a:t>
            </a:r>
            <a:r>
              <a:rPr lang="en-US" i="1" dirty="0"/>
              <a:t> </a:t>
            </a:r>
            <a:r>
              <a:rPr lang="en-US" i="1" dirty="0" err="1"/>
              <a:t>Selbstversorgung</a:t>
            </a:r>
            <a:r>
              <a:rPr lang="en-US" i="1" dirty="0"/>
              <a:t> und </a:t>
            </a:r>
            <a:r>
              <a:rPr lang="en-US" i="1" dirty="0" err="1"/>
              <a:t>traditionelle</a:t>
            </a:r>
            <a:r>
              <a:rPr lang="en-US" i="1" dirty="0"/>
              <a:t> </a:t>
            </a:r>
            <a:r>
              <a:rPr lang="en-US" i="1" dirty="0" err="1"/>
              <a:t>Handwerkskunst</a:t>
            </a:r>
            <a:r>
              <a:rPr lang="en-US" i="1" dirty="0"/>
              <a:t> </a:t>
            </a:r>
            <a:r>
              <a:rPr lang="en-US" i="1" dirty="0" err="1"/>
              <a:t>weitergeben</a:t>
            </a:r>
            <a:r>
              <a:rPr lang="en-US" i="1" dirty="0"/>
              <a:t>.</a:t>
            </a:r>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29</a:t>
            </a:fld>
            <a:endParaRPr lang="de-DE"/>
          </a:p>
        </p:txBody>
      </p:sp>
    </p:spTree>
    <p:extLst>
      <p:ext uri="{BB962C8B-B14F-4D97-AF65-F5344CB8AC3E}">
        <p14:creationId xmlns:p14="http://schemas.microsoft.com/office/powerpoint/2010/main" val="25522906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Die </a:t>
            </a:r>
            <a:r>
              <a:rPr lang="en-US" dirty="0" err="1">
                <a:ea typeface="Calibri"/>
                <a:cs typeface="Calibri"/>
              </a:rPr>
              <a:t>Unterkategorien</a:t>
            </a:r>
            <a:r>
              <a:rPr lang="en-US" dirty="0">
                <a:ea typeface="Calibri"/>
                <a:cs typeface="Calibri"/>
              </a:rPr>
              <a:t> </a:t>
            </a:r>
            <a:r>
              <a:rPr lang="en-US" dirty="0" err="1">
                <a:ea typeface="Calibri"/>
                <a:cs typeface="Calibri"/>
              </a:rPr>
              <a:t>stellen</a:t>
            </a:r>
            <a:r>
              <a:rPr lang="en-US" dirty="0">
                <a:ea typeface="Calibri"/>
                <a:cs typeface="Calibri"/>
              </a:rPr>
              <a:t> die </a:t>
            </a:r>
            <a:r>
              <a:rPr lang="en-US" dirty="0" err="1">
                <a:ea typeface="Calibri"/>
                <a:cs typeface="Calibri"/>
              </a:rPr>
              <a:t>Hauptthemenbereiche</a:t>
            </a:r>
            <a:r>
              <a:rPr lang="en-US" dirty="0">
                <a:ea typeface="Calibri"/>
                <a:cs typeface="Calibri"/>
              </a:rPr>
              <a:t> </a:t>
            </a:r>
            <a:r>
              <a:rPr lang="en-US" dirty="0" err="1">
                <a:ea typeface="Calibri"/>
                <a:cs typeface="Calibri"/>
              </a:rPr>
              <a:t>dar</a:t>
            </a:r>
            <a:r>
              <a:rPr lang="en-US" dirty="0">
                <a:ea typeface="Calibri"/>
                <a:cs typeface="Calibri"/>
              </a:rPr>
              <a:t>. Nun </a:t>
            </a:r>
            <a:r>
              <a:rPr lang="en-US" dirty="0" err="1">
                <a:ea typeface="Calibri"/>
                <a:cs typeface="Calibri"/>
              </a:rPr>
              <a:t>müssen</a:t>
            </a:r>
            <a:r>
              <a:rPr lang="en-US" dirty="0">
                <a:ea typeface="Calibri"/>
                <a:cs typeface="Calibri"/>
              </a:rPr>
              <a:t> </a:t>
            </a:r>
            <a:r>
              <a:rPr lang="en-US" dirty="0" err="1">
                <a:ea typeface="Calibri"/>
                <a:cs typeface="Calibri"/>
              </a:rPr>
              <a:t>noch</a:t>
            </a:r>
            <a:r>
              <a:rPr lang="en-US" dirty="0">
                <a:ea typeface="Calibri"/>
                <a:cs typeface="Calibri"/>
              </a:rPr>
              <a:t> die </a:t>
            </a:r>
            <a:r>
              <a:rPr lang="en-US" dirty="0" err="1">
                <a:ea typeface="Calibri"/>
                <a:cs typeface="Calibri"/>
              </a:rPr>
              <a:t>Lernziele</a:t>
            </a:r>
            <a:r>
              <a:rPr lang="en-US" dirty="0">
                <a:ea typeface="Calibri"/>
                <a:cs typeface="Calibri"/>
              </a:rPr>
              <a:t> und </a:t>
            </a:r>
            <a:r>
              <a:rPr lang="en-US" dirty="0" err="1">
                <a:ea typeface="Calibri"/>
                <a:cs typeface="Calibri"/>
              </a:rPr>
              <a:t>Lerninhalte</a:t>
            </a:r>
            <a:r>
              <a:rPr lang="en-US" dirty="0">
                <a:ea typeface="Calibri"/>
                <a:cs typeface="Calibri"/>
              </a:rPr>
              <a:t> </a:t>
            </a:r>
            <a:r>
              <a:rPr lang="en-US" dirty="0" err="1">
                <a:ea typeface="Calibri"/>
                <a:cs typeface="Calibri"/>
              </a:rPr>
              <a:t>erarbeitet</a:t>
            </a:r>
            <a:r>
              <a:rPr lang="en-US" dirty="0">
                <a:ea typeface="Calibri"/>
                <a:cs typeface="Calibri"/>
              </a:rPr>
              <a:t> </a:t>
            </a:r>
            <a:r>
              <a:rPr lang="en-US" dirty="0" err="1">
                <a:ea typeface="Calibri"/>
                <a:cs typeface="Calibri"/>
              </a:rPr>
              <a:t>werden</a:t>
            </a:r>
            <a:r>
              <a:rPr lang="en-US" dirty="0">
                <a:ea typeface="Calibri"/>
                <a:cs typeface="Calibri"/>
              </a:rPr>
              <a:t>.</a:t>
            </a:r>
          </a:p>
        </p:txBody>
      </p:sp>
      <p:sp>
        <p:nvSpPr>
          <p:cNvPr id="4" name="Foliennummernplatzhalter 3"/>
          <p:cNvSpPr>
            <a:spLocks noGrp="1"/>
          </p:cNvSpPr>
          <p:nvPr>
            <p:ph type="sldNum" sz="quarter" idx="5"/>
          </p:nvPr>
        </p:nvSpPr>
        <p:spPr/>
        <p:txBody>
          <a:bodyPr/>
          <a:lstStyle/>
          <a:p>
            <a:fld id="{D1266143-948A-48F4-93E9-B37237C5A795}" type="slidenum">
              <a:rPr lang="de-DE"/>
              <a:t>12</a:t>
            </a:fld>
            <a:endParaRPr lang="de-DE"/>
          </a:p>
        </p:txBody>
      </p:sp>
    </p:spTree>
    <p:extLst>
      <p:ext uri="{BB962C8B-B14F-4D97-AF65-F5344CB8AC3E}">
        <p14:creationId xmlns:p14="http://schemas.microsoft.com/office/powerpoint/2010/main" val="3096254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Ein </a:t>
            </a:r>
            <a:r>
              <a:rPr lang="en-US" dirty="0" err="1">
                <a:ea typeface="Calibri"/>
                <a:cs typeface="Calibri"/>
              </a:rPr>
              <a:t>Lernpfad</a:t>
            </a:r>
            <a:r>
              <a:rPr lang="en-US" dirty="0">
                <a:ea typeface="Calibri"/>
                <a:cs typeface="Calibri"/>
              </a:rPr>
              <a:t> </a:t>
            </a:r>
            <a:r>
              <a:rPr lang="en-US" dirty="0" err="1">
                <a:ea typeface="Calibri"/>
                <a:cs typeface="Calibri"/>
              </a:rPr>
              <a:t>kann</a:t>
            </a:r>
            <a:r>
              <a:rPr lang="en-US" dirty="0">
                <a:ea typeface="Calibri"/>
                <a:cs typeface="Calibri"/>
              </a:rPr>
              <a:t> </a:t>
            </a:r>
            <a:r>
              <a:rPr lang="en-US" dirty="0" err="1">
                <a:ea typeface="Calibri"/>
                <a:cs typeface="Calibri"/>
              </a:rPr>
              <a:t>individuell</a:t>
            </a:r>
            <a:r>
              <a:rPr lang="en-US" dirty="0">
                <a:ea typeface="Calibri"/>
                <a:cs typeface="Calibri"/>
              </a:rPr>
              <a:t> je </a:t>
            </a:r>
            <a:r>
              <a:rPr lang="en-US" dirty="0" err="1">
                <a:ea typeface="Calibri"/>
                <a:cs typeface="Calibri"/>
              </a:rPr>
              <a:t>nach</a:t>
            </a:r>
            <a:r>
              <a:rPr lang="en-US" dirty="0">
                <a:ea typeface="Calibri"/>
                <a:cs typeface="Calibri"/>
              </a:rPr>
              <a:t> </a:t>
            </a:r>
            <a:r>
              <a:rPr lang="en-US" dirty="0" err="1">
                <a:ea typeface="Calibri"/>
                <a:cs typeface="Calibri"/>
              </a:rPr>
              <a:t>Belieben</a:t>
            </a:r>
            <a:r>
              <a:rPr lang="en-US" dirty="0">
                <a:ea typeface="Calibri"/>
                <a:cs typeface="Calibri"/>
              </a:rPr>
              <a:t> </a:t>
            </a:r>
            <a:r>
              <a:rPr lang="en-US" dirty="0" err="1">
                <a:ea typeface="Calibri"/>
                <a:cs typeface="Calibri"/>
              </a:rPr>
              <a:t>gestaltet</a:t>
            </a:r>
            <a:r>
              <a:rPr lang="en-US" dirty="0">
                <a:ea typeface="Calibri"/>
                <a:cs typeface="Calibri"/>
              </a:rPr>
              <a:t> </a:t>
            </a:r>
            <a:r>
              <a:rPr lang="en-US" dirty="0" err="1">
                <a:ea typeface="Calibri"/>
                <a:cs typeface="Calibri"/>
              </a:rPr>
              <a:t>werden</a:t>
            </a:r>
            <a:r>
              <a:rPr lang="en-US" dirty="0">
                <a:ea typeface="Calibri"/>
                <a:cs typeface="Calibri"/>
              </a:rPr>
              <a:t>. </a:t>
            </a:r>
            <a:r>
              <a:rPr lang="en-US" dirty="0"/>
              <a:t>Dieser </a:t>
            </a:r>
            <a:r>
              <a:rPr lang="en-US" dirty="0" err="1"/>
              <a:t>ist</a:t>
            </a:r>
            <a:r>
              <a:rPr lang="en-US" dirty="0"/>
              <a:t> </a:t>
            </a:r>
            <a:r>
              <a:rPr lang="en-US" dirty="0" err="1"/>
              <a:t>ähnlich</a:t>
            </a:r>
            <a:r>
              <a:rPr lang="en-US" dirty="0"/>
              <a:t> </a:t>
            </a:r>
            <a:r>
              <a:rPr lang="en-US" dirty="0" err="1"/>
              <a:t>aufgebaut</a:t>
            </a:r>
            <a:r>
              <a:rPr lang="en-US" dirty="0"/>
              <a:t> </a:t>
            </a:r>
            <a:r>
              <a:rPr lang="en-US" dirty="0" err="1"/>
              <a:t>wie</a:t>
            </a:r>
            <a:r>
              <a:rPr lang="en-US" dirty="0"/>
              <a:t> </a:t>
            </a:r>
            <a:r>
              <a:rPr lang="en-US" dirty="0" err="1"/>
              <a:t>ein</a:t>
            </a:r>
            <a:r>
              <a:rPr lang="en-US" dirty="0"/>
              <a:t> </a:t>
            </a:r>
            <a:r>
              <a:rPr lang="en-US" dirty="0" err="1"/>
              <a:t>schulischer</a:t>
            </a:r>
            <a:r>
              <a:rPr lang="en-US" dirty="0"/>
              <a:t> </a:t>
            </a:r>
            <a:r>
              <a:rPr lang="en-US" dirty="0" err="1"/>
              <a:t>Stundenplan</a:t>
            </a:r>
            <a:r>
              <a:rPr lang="en-US" dirty="0"/>
              <a:t> und </a:t>
            </a:r>
            <a:r>
              <a:rPr lang="en-US" dirty="0" err="1"/>
              <a:t>bietet</a:t>
            </a:r>
            <a:r>
              <a:rPr lang="en-US" dirty="0"/>
              <a:t> </a:t>
            </a:r>
            <a:r>
              <a:rPr lang="en-US" dirty="0" err="1"/>
              <a:t>einen</a:t>
            </a:r>
            <a:r>
              <a:rPr lang="en-US" dirty="0"/>
              <a:t> </a:t>
            </a:r>
            <a:r>
              <a:rPr lang="en-US" dirty="0" err="1"/>
              <a:t>noch</a:t>
            </a:r>
            <a:r>
              <a:rPr lang="en-US" dirty="0"/>
              <a:t> </a:t>
            </a:r>
            <a:r>
              <a:rPr lang="en-US" dirty="0" err="1"/>
              <a:t>detaillierteren</a:t>
            </a:r>
            <a:r>
              <a:rPr lang="en-US" dirty="0"/>
              <a:t> </a:t>
            </a:r>
            <a:r>
              <a:rPr lang="en-US" dirty="0" err="1"/>
              <a:t>Überblick</a:t>
            </a:r>
            <a:r>
              <a:rPr lang="en-US" dirty="0"/>
              <a:t> </a:t>
            </a:r>
            <a:r>
              <a:rPr lang="en-US" dirty="0" err="1"/>
              <a:t>über</a:t>
            </a:r>
            <a:r>
              <a:rPr lang="en-US" dirty="0"/>
              <a:t> den </a:t>
            </a:r>
            <a:r>
              <a:rPr lang="en-US" dirty="0" err="1"/>
              <a:t>Schulungsfortschritt</a:t>
            </a:r>
            <a:r>
              <a:rPr lang="en-US" dirty="0"/>
              <a:t>. Die </a:t>
            </a:r>
            <a:r>
              <a:rPr lang="en-US" dirty="0" err="1"/>
              <a:t>Angabe</a:t>
            </a:r>
            <a:r>
              <a:rPr lang="en-US" dirty="0"/>
              <a:t> von </a:t>
            </a:r>
            <a:r>
              <a:rPr lang="en-US" dirty="0" err="1"/>
              <a:t>konkreten</a:t>
            </a:r>
            <a:r>
              <a:rPr lang="en-US" dirty="0"/>
              <a:t> </a:t>
            </a:r>
            <a:r>
              <a:rPr lang="en-US" dirty="0" err="1"/>
              <a:t>Lernzeiten</a:t>
            </a:r>
            <a:r>
              <a:rPr lang="en-US" dirty="0"/>
              <a:t>, </a:t>
            </a:r>
            <a:r>
              <a:rPr lang="en-US" dirty="0" err="1"/>
              <a:t>unterstützen</a:t>
            </a:r>
            <a:r>
              <a:rPr lang="en-US" dirty="0"/>
              <a:t> </a:t>
            </a:r>
            <a:r>
              <a:rPr lang="en-US" dirty="0" err="1"/>
              <a:t>bei</a:t>
            </a:r>
            <a:r>
              <a:rPr lang="en-US" dirty="0"/>
              <a:t> der </a:t>
            </a:r>
            <a:r>
              <a:rPr lang="en-US" dirty="0" err="1"/>
              <a:t>Tagesplanung</a:t>
            </a:r>
            <a:r>
              <a:rPr lang="en-US" dirty="0"/>
              <a:t> und </a:t>
            </a:r>
            <a:r>
              <a:rPr lang="en-US" dirty="0" err="1"/>
              <a:t>Einhaltung</a:t>
            </a:r>
            <a:r>
              <a:rPr lang="en-US" dirty="0"/>
              <a:t> von </a:t>
            </a:r>
            <a:r>
              <a:rPr lang="en-US" dirty="0" err="1"/>
              <a:t>erforderlichen</a:t>
            </a:r>
            <a:r>
              <a:rPr lang="en-US" dirty="0"/>
              <a:t> </a:t>
            </a:r>
            <a:r>
              <a:rPr lang="en-US" dirty="0" err="1"/>
              <a:t>Pausen</a:t>
            </a:r>
            <a:r>
              <a:rPr lang="en-US" dirty="0"/>
              <a:t>. </a:t>
            </a:r>
            <a:r>
              <a:rPr lang="en-US" dirty="0" err="1"/>
              <a:t>Etwas</a:t>
            </a:r>
            <a:r>
              <a:rPr lang="en-US" dirty="0"/>
              <a:t>, </a:t>
            </a:r>
            <a:r>
              <a:rPr lang="en-US" dirty="0" err="1"/>
              <a:t>dass</a:t>
            </a:r>
            <a:r>
              <a:rPr lang="en-US" dirty="0"/>
              <a:t> in der </a:t>
            </a:r>
            <a:r>
              <a:rPr lang="en-US" dirty="0" err="1"/>
              <a:t>Seminarplanung</a:t>
            </a:r>
            <a:r>
              <a:rPr lang="en-US" dirty="0"/>
              <a:t> </a:t>
            </a:r>
            <a:r>
              <a:rPr lang="en-US" dirty="0" err="1"/>
              <a:t>unbedingt</a:t>
            </a:r>
            <a:r>
              <a:rPr lang="en-US" dirty="0"/>
              <a:t> </a:t>
            </a:r>
            <a:r>
              <a:rPr lang="en-US" dirty="0" err="1"/>
              <a:t>berücksichtigen</a:t>
            </a:r>
            <a:r>
              <a:rPr lang="en-US" dirty="0"/>
              <a:t> </a:t>
            </a:r>
            <a:r>
              <a:rPr lang="en-US" dirty="0" err="1"/>
              <a:t>werden</a:t>
            </a:r>
            <a:r>
              <a:rPr lang="en-US" dirty="0"/>
              <a:t> muss.</a:t>
            </a:r>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15</a:t>
            </a:fld>
            <a:endParaRPr lang="de-DE"/>
          </a:p>
        </p:txBody>
      </p:sp>
    </p:spTree>
    <p:extLst>
      <p:ext uri="{BB962C8B-B14F-4D97-AF65-F5344CB8AC3E}">
        <p14:creationId xmlns:p14="http://schemas.microsoft.com/office/powerpoint/2010/main" val="33177603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t>Stellen</a:t>
            </a:r>
            <a:r>
              <a:rPr lang="en-US" dirty="0"/>
              <a:t> Sie </a:t>
            </a:r>
            <a:r>
              <a:rPr lang="en-US" dirty="0" err="1"/>
              <a:t>sich</a:t>
            </a:r>
            <a:r>
              <a:rPr lang="en-US" dirty="0"/>
              <a:t> </a:t>
            </a:r>
            <a:r>
              <a:rPr lang="en-US" dirty="0" err="1"/>
              <a:t>vor</a:t>
            </a:r>
            <a:r>
              <a:rPr lang="en-US" dirty="0"/>
              <a:t>, Sie </a:t>
            </a:r>
            <a:r>
              <a:rPr lang="en-US" dirty="0" err="1"/>
              <a:t>bereiten</a:t>
            </a:r>
            <a:r>
              <a:rPr lang="en-US" dirty="0"/>
              <a:t> </a:t>
            </a:r>
            <a:r>
              <a:rPr lang="en-US" dirty="0" err="1"/>
              <a:t>einen</a:t>
            </a:r>
            <a:r>
              <a:rPr lang="en-US" dirty="0"/>
              <a:t> Deutsch-</a:t>
            </a:r>
            <a:r>
              <a:rPr lang="en-US" dirty="0" err="1"/>
              <a:t>Grundkurs</a:t>
            </a:r>
            <a:r>
              <a:rPr lang="en-US" dirty="0"/>
              <a:t> </a:t>
            </a:r>
            <a:r>
              <a:rPr lang="en-US" dirty="0" err="1"/>
              <a:t>vor</a:t>
            </a:r>
            <a:r>
              <a:rPr lang="en-US" dirty="0"/>
              <a:t>, was </a:t>
            </a:r>
            <a:r>
              <a:rPr lang="en-US" dirty="0" err="1"/>
              <a:t>könnten</a:t>
            </a:r>
            <a:r>
              <a:rPr lang="en-US" dirty="0"/>
              <a:t> die </a:t>
            </a:r>
            <a:r>
              <a:rPr lang="en-US" dirty="0" err="1"/>
              <a:t>Fragen</a:t>
            </a:r>
            <a:r>
              <a:rPr lang="en-US" dirty="0"/>
              <a:t> für die </a:t>
            </a:r>
            <a:r>
              <a:rPr lang="en-US" dirty="0" err="1"/>
              <a:t>Vorbereitung</a:t>
            </a:r>
            <a:r>
              <a:rPr lang="en-US" dirty="0"/>
              <a:t> des </a:t>
            </a:r>
            <a:r>
              <a:rPr lang="en-US" dirty="0" err="1"/>
              <a:t>Unterrichts</a:t>
            </a:r>
            <a:r>
              <a:rPr lang="en-US" dirty="0"/>
              <a:t> sein?</a:t>
            </a:r>
            <a:endParaRPr lang="de-DE" dirty="0"/>
          </a:p>
          <a:p>
            <a:r>
              <a:rPr lang="en-US" b="1" dirty="0" err="1"/>
              <a:t>Weshalb</a:t>
            </a:r>
            <a:r>
              <a:rPr lang="en-US" b="1" dirty="0"/>
              <a:t>? </a:t>
            </a:r>
            <a:r>
              <a:rPr lang="en-US" dirty="0"/>
              <a:t>Weil es Menschen </a:t>
            </a:r>
            <a:r>
              <a:rPr lang="en-US" dirty="0" err="1"/>
              <a:t>mit</a:t>
            </a:r>
            <a:r>
              <a:rPr lang="en-US" dirty="0"/>
              <a:t> </a:t>
            </a:r>
            <a:r>
              <a:rPr lang="en-US" dirty="0" err="1"/>
              <a:t>Bedarf</a:t>
            </a:r>
            <a:r>
              <a:rPr lang="en-US" dirty="0"/>
              <a:t> an </a:t>
            </a:r>
            <a:r>
              <a:rPr lang="en-US" dirty="0" err="1"/>
              <a:t>Deutschkursen</a:t>
            </a:r>
            <a:r>
              <a:rPr lang="en-US" dirty="0"/>
              <a:t> </a:t>
            </a:r>
            <a:r>
              <a:rPr lang="en-US" dirty="0" err="1"/>
              <a:t>gibt</a:t>
            </a:r>
            <a:endParaRPr lang="en-US" dirty="0" err="1">
              <a:ea typeface="Calibri"/>
              <a:cs typeface="Calibri"/>
            </a:endParaRPr>
          </a:p>
          <a:p>
            <a:r>
              <a:rPr lang="en-US" b="1" dirty="0"/>
              <a:t>Für wen? </a:t>
            </a:r>
            <a:r>
              <a:rPr lang="en-US" dirty="0"/>
              <a:t>Für Menschen, die </a:t>
            </a:r>
            <a:r>
              <a:rPr lang="en-US" dirty="0" err="1"/>
              <a:t>zum</a:t>
            </a:r>
            <a:r>
              <a:rPr lang="en-US" dirty="0"/>
              <a:t> </a:t>
            </a:r>
            <a:r>
              <a:rPr lang="en-US" dirty="0" err="1"/>
              <a:t>ersten</a:t>
            </a:r>
            <a:r>
              <a:rPr lang="en-US" dirty="0"/>
              <a:t> Mal Deutsch </a:t>
            </a:r>
            <a:r>
              <a:rPr lang="en-US" dirty="0" err="1"/>
              <a:t>lernen</a:t>
            </a:r>
            <a:r>
              <a:rPr lang="en-US" dirty="0"/>
              <a:t>.</a:t>
            </a:r>
            <a:endParaRPr lang="en-US" dirty="0">
              <a:ea typeface="Calibri"/>
              <a:cs typeface="Calibri"/>
            </a:endParaRPr>
          </a:p>
          <a:p>
            <a:r>
              <a:rPr lang="en-US" b="1" dirty="0" err="1"/>
              <a:t>Warum</a:t>
            </a:r>
            <a:r>
              <a:rPr lang="en-US" b="1" dirty="0"/>
              <a:t> </a:t>
            </a:r>
            <a:r>
              <a:rPr lang="en-US" b="1" dirty="0" err="1"/>
              <a:t>eigentlich</a:t>
            </a:r>
            <a:r>
              <a:rPr lang="en-US" b="1" dirty="0"/>
              <a:t>? </a:t>
            </a:r>
            <a:r>
              <a:rPr lang="en-US" dirty="0"/>
              <a:t>Damit </a:t>
            </a:r>
            <a:r>
              <a:rPr lang="en-US" dirty="0" err="1"/>
              <a:t>diese</a:t>
            </a:r>
            <a:r>
              <a:rPr lang="en-US" dirty="0"/>
              <a:t> Menschen </a:t>
            </a:r>
            <a:r>
              <a:rPr lang="en-US" dirty="0" err="1"/>
              <a:t>im</a:t>
            </a:r>
            <a:r>
              <a:rPr lang="en-US" dirty="0"/>
              <a:t> </a:t>
            </a:r>
            <a:r>
              <a:rPr lang="en-US" dirty="0" err="1"/>
              <a:t>deutschsprachigen</a:t>
            </a:r>
            <a:r>
              <a:rPr lang="en-US" dirty="0"/>
              <a:t> Raum </a:t>
            </a:r>
            <a:r>
              <a:rPr lang="en-US" dirty="0" err="1"/>
              <a:t>kommunizieren</a:t>
            </a:r>
            <a:r>
              <a:rPr lang="en-US" dirty="0"/>
              <a:t> </a:t>
            </a:r>
            <a:r>
              <a:rPr lang="en-US" dirty="0" err="1"/>
              <a:t>können</a:t>
            </a:r>
            <a:endParaRPr lang="en-US" dirty="0" err="1">
              <a:ea typeface="Calibri"/>
              <a:cs typeface="Calibri"/>
            </a:endParaRPr>
          </a:p>
          <a:p>
            <a:r>
              <a:rPr lang="en-US" b="1" dirty="0"/>
              <a:t>Was </a:t>
            </a:r>
            <a:r>
              <a:rPr lang="en-US" b="1" dirty="0" err="1"/>
              <a:t>ist</a:t>
            </a:r>
            <a:r>
              <a:rPr lang="en-US" b="1" dirty="0"/>
              <a:t> das? </a:t>
            </a:r>
            <a:r>
              <a:rPr lang="en-US" dirty="0" err="1"/>
              <a:t>Wortschatz</a:t>
            </a:r>
            <a:r>
              <a:rPr lang="en-US" dirty="0"/>
              <a:t> und </a:t>
            </a:r>
            <a:r>
              <a:rPr lang="en-US" dirty="0" err="1"/>
              <a:t>einfache</a:t>
            </a:r>
            <a:r>
              <a:rPr lang="en-US" dirty="0"/>
              <a:t> </a:t>
            </a:r>
            <a:r>
              <a:rPr lang="en-US" dirty="0" err="1"/>
              <a:t>Redewendungen</a:t>
            </a:r>
            <a:r>
              <a:rPr lang="en-US" dirty="0"/>
              <a:t> für das </a:t>
            </a:r>
            <a:r>
              <a:rPr lang="en-US" dirty="0" err="1"/>
              <a:t>tägliche</a:t>
            </a:r>
            <a:r>
              <a:rPr lang="en-US" dirty="0"/>
              <a:t> Leben</a:t>
            </a:r>
            <a:endParaRPr lang="en-US" dirty="0">
              <a:ea typeface="Calibri"/>
              <a:cs typeface="Calibri"/>
            </a:endParaRPr>
          </a:p>
          <a:p>
            <a:r>
              <a:rPr lang="en-US" b="1" dirty="0"/>
              <a:t>Und </a:t>
            </a:r>
            <a:r>
              <a:rPr lang="en-US" b="1" dirty="0" err="1"/>
              <a:t>wie</a:t>
            </a:r>
            <a:r>
              <a:rPr lang="en-US" b="1" dirty="0"/>
              <a:t>? </a:t>
            </a:r>
            <a:r>
              <a:rPr lang="en-US" dirty="0" err="1"/>
              <a:t>Miteinander</a:t>
            </a:r>
            <a:r>
              <a:rPr lang="en-US" dirty="0"/>
              <a:t> </a:t>
            </a:r>
            <a:r>
              <a:rPr lang="en-US" dirty="0" err="1"/>
              <a:t>reden</a:t>
            </a:r>
            <a:r>
              <a:rPr lang="en-US" dirty="0"/>
              <a:t> </a:t>
            </a:r>
            <a:r>
              <a:rPr lang="en-US" dirty="0" err="1"/>
              <a:t>üben</a:t>
            </a:r>
            <a:endParaRPr lang="en-US" dirty="0" err="1">
              <a:ea typeface="Calibri"/>
              <a:cs typeface="Calibri"/>
            </a:endParaRPr>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25</a:t>
            </a:fld>
            <a:endParaRPr lang="de-DE"/>
          </a:p>
        </p:txBody>
      </p:sp>
    </p:spTree>
    <p:extLst>
      <p:ext uri="{BB962C8B-B14F-4D97-AF65-F5344CB8AC3E}">
        <p14:creationId xmlns:p14="http://schemas.microsoft.com/office/powerpoint/2010/main" val="12068775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11</a:t>
            </a:fld>
            <a:endParaRPr lang="de-DE"/>
          </a:p>
        </p:txBody>
      </p:sp>
    </p:spTree>
    <p:extLst>
      <p:ext uri="{BB962C8B-B14F-4D97-AF65-F5344CB8AC3E}">
        <p14:creationId xmlns:p14="http://schemas.microsoft.com/office/powerpoint/2010/main" val="16620463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ea typeface="Calibri"/>
                <a:cs typeface="Calibri"/>
              </a:rPr>
              <a:t>Unabhängig</a:t>
            </a:r>
            <a:r>
              <a:rPr lang="en-US" dirty="0">
                <a:ea typeface="Calibri"/>
                <a:cs typeface="Calibri"/>
              </a:rPr>
              <a:t> von der </a:t>
            </a:r>
            <a:r>
              <a:rPr lang="en-US" dirty="0" err="1">
                <a:ea typeface="Calibri"/>
                <a:cs typeface="Calibri"/>
              </a:rPr>
              <a:t>fachlichen</a:t>
            </a:r>
            <a:r>
              <a:rPr lang="en-US" dirty="0">
                <a:ea typeface="Calibri"/>
                <a:cs typeface="Calibri"/>
              </a:rPr>
              <a:t> </a:t>
            </a:r>
            <a:r>
              <a:rPr lang="en-US" dirty="0" err="1">
                <a:ea typeface="Calibri"/>
                <a:cs typeface="Calibri"/>
              </a:rPr>
              <a:t>Kompetenz</a:t>
            </a:r>
            <a:r>
              <a:rPr lang="en-US" dirty="0">
                <a:ea typeface="Calibri"/>
                <a:cs typeface="Calibri"/>
              </a:rPr>
              <a:t> </a:t>
            </a:r>
            <a:r>
              <a:rPr lang="en-US" dirty="0" err="1">
                <a:ea typeface="Calibri"/>
                <a:cs typeface="Calibri"/>
              </a:rPr>
              <a:t>sollten</a:t>
            </a:r>
            <a:r>
              <a:rPr lang="en-US" dirty="0">
                <a:ea typeface="Calibri"/>
                <a:cs typeface="Calibri"/>
              </a:rPr>
              <a:t> die </a:t>
            </a:r>
            <a:r>
              <a:rPr lang="en-US" dirty="0" err="1">
                <a:ea typeface="Calibri"/>
                <a:cs typeface="Calibri"/>
              </a:rPr>
              <a:t>angehenden</a:t>
            </a:r>
            <a:r>
              <a:rPr lang="en-US" dirty="0">
                <a:ea typeface="Calibri"/>
                <a:cs typeface="Calibri"/>
              </a:rPr>
              <a:t> </a:t>
            </a:r>
            <a:r>
              <a:rPr lang="en-US" dirty="0" err="1">
                <a:ea typeface="Calibri"/>
                <a:cs typeface="Calibri"/>
              </a:rPr>
              <a:t>Lehrkräfte</a:t>
            </a:r>
            <a:r>
              <a:rPr lang="en-US" dirty="0">
                <a:ea typeface="Calibri"/>
                <a:cs typeface="Calibri"/>
              </a:rPr>
              <a:t> </a:t>
            </a:r>
            <a:r>
              <a:rPr lang="en-US" dirty="0" err="1">
                <a:ea typeface="Calibri"/>
                <a:cs typeface="Calibri"/>
              </a:rPr>
              <a:t>über</a:t>
            </a:r>
            <a:r>
              <a:rPr lang="en-US" dirty="0">
                <a:ea typeface="Calibri"/>
                <a:cs typeface="Calibri"/>
              </a:rPr>
              <a:t> </a:t>
            </a:r>
            <a:r>
              <a:rPr lang="en-US" dirty="0" err="1">
                <a:ea typeface="Calibri"/>
                <a:cs typeface="Calibri"/>
              </a:rPr>
              <a:t>nachfolgende</a:t>
            </a:r>
            <a:r>
              <a:rPr lang="en-US" dirty="0">
                <a:ea typeface="Calibri"/>
                <a:cs typeface="Calibri"/>
              </a:rPr>
              <a:t> </a:t>
            </a:r>
            <a:r>
              <a:rPr lang="en-US" dirty="0" err="1">
                <a:ea typeface="Calibri"/>
                <a:cs typeface="Calibri"/>
              </a:rPr>
              <a:t>Charaktereigenschaften</a:t>
            </a:r>
            <a:r>
              <a:rPr lang="en-US" dirty="0">
                <a:ea typeface="Calibri"/>
                <a:cs typeface="Calibri"/>
              </a:rPr>
              <a:t> </a:t>
            </a:r>
            <a:r>
              <a:rPr lang="en-US" dirty="0" err="1">
                <a:ea typeface="Calibri"/>
                <a:cs typeface="Calibri"/>
              </a:rPr>
              <a:t>verfügen</a:t>
            </a:r>
            <a:r>
              <a:rPr lang="en-US" dirty="0">
                <a:ea typeface="Calibri"/>
                <a:cs typeface="Calibri"/>
              </a:rPr>
              <a:t>:</a:t>
            </a:r>
          </a:p>
          <a:p>
            <a:pPr marL="171450" indent="-171450">
              <a:buFont typeface="Calibri"/>
              <a:buChar char="-"/>
            </a:pPr>
            <a:r>
              <a:rPr lang="en-US" dirty="0">
                <a:ea typeface="Calibri"/>
                <a:cs typeface="Calibri"/>
              </a:rPr>
              <a:t>Freude an der Arbeit: bitte </a:t>
            </a:r>
            <a:r>
              <a:rPr lang="en-US" err="1">
                <a:ea typeface="Calibri"/>
                <a:cs typeface="Calibri"/>
              </a:rPr>
              <a:t>nur</a:t>
            </a:r>
            <a:r>
              <a:rPr lang="en-US" dirty="0">
                <a:ea typeface="Calibri"/>
                <a:cs typeface="Calibri"/>
              </a:rPr>
              <a:t> </a:t>
            </a:r>
            <a:r>
              <a:rPr lang="en-US" err="1">
                <a:ea typeface="Calibri"/>
                <a:cs typeface="Calibri"/>
              </a:rPr>
              <a:t>Themen</a:t>
            </a:r>
            <a:r>
              <a:rPr lang="en-US" dirty="0">
                <a:ea typeface="Calibri"/>
                <a:cs typeface="Calibri"/>
              </a:rPr>
              <a:t> </a:t>
            </a:r>
            <a:r>
              <a:rPr lang="en-US" err="1">
                <a:ea typeface="Calibri"/>
                <a:cs typeface="Calibri"/>
              </a:rPr>
              <a:t>auswählen</a:t>
            </a:r>
            <a:r>
              <a:rPr lang="en-US" dirty="0">
                <a:ea typeface="Calibri"/>
                <a:cs typeface="Calibri"/>
              </a:rPr>
              <a:t>, die </a:t>
            </a:r>
            <a:r>
              <a:rPr lang="en-US" err="1">
                <a:ea typeface="Calibri"/>
                <a:cs typeface="Calibri"/>
              </a:rPr>
              <a:t>wirklich</a:t>
            </a:r>
            <a:r>
              <a:rPr lang="en-US" dirty="0">
                <a:ea typeface="Calibri"/>
                <a:cs typeface="Calibri"/>
              </a:rPr>
              <a:t> Freude </a:t>
            </a:r>
            <a:r>
              <a:rPr lang="en-US" err="1">
                <a:ea typeface="Calibri"/>
                <a:cs typeface="Calibri"/>
              </a:rPr>
              <a:t>bereiten</a:t>
            </a:r>
            <a:r>
              <a:rPr lang="en-US" dirty="0">
                <a:ea typeface="Calibri"/>
                <a:cs typeface="Calibri"/>
              </a:rPr>
              <a:t>. </a:t>
            </a:r>
            <a:r>
              <a:rPr lang="en-US" b="1" err="1"/>
              <a:t>Begeisterungsfähigkeit</a:t>
            </a:r>
            <a:r>
              <a:rPr lang="en-US" dirty="0"/>
              <a:t> </a:t>
            </a:r>
            <a:r>
              <a:rPr lang="en-US" err="1"/>
              <a:t>macht</a:t>
            </a:r>
            <a:r>
              <a:rPr lang="en-US" dirty="0"/>
              <a:t> es den </a:t>
            </a:r>
            <a:r>
              <a:rPr lang="en-US" err="1"/>
              <a:t>potenziellen</a:t>
            </a:r>
            <a:r>
              <a:rPr lang="en-US" dirty="0"/>
              <a:t> </a:t>
            </a:r>
            <a:r>
              <a:rPr lang="en-US" err="1"/>
              <a:t>Vortragenden</a:t>
            </a:r>
            <a:r>
              <a:rPr lang="en-US" dirty="0"/>
              <a:t> </a:t>
            </a:r>
            <a:r>
              <a:rPr lang="en-US" err="1"/>
              <a:t>leicht</a:t>
            </a:r>
            <a:r>
              <a:rPr lang="en-US" dirty="0"/>
              <a:t> </a:t>
            </a:r>
            <a:r>
              <a:rPr lang="en-US" err="1"/>
              <a:t>Ihr</a:t>
            </a:r>
            <a:r>
              <a:rPr lang="en-US" dirty="0"/>
              <a:t> </a:t>
            </a:r>
            <a:r>
              <a:rPr lang="en-US" err="1"/>
              <a:t>Publikum</a:t>
            </a:r>
            <a:r>
              <a:rPr lang="en-US" dirty="0"/>
              <a:t> für </a:t>
            </a:r>
            <a:r>
              <a:rPr lang="en-US" err="1"/>
              <a:t>ihre</a:t>
            </a:r>
            <a:r>
              <a:rPr lang="en-US" dirty="0"/>
              <a:t> </a:t>
            </a:r>
            <a:r>
              <a:rPr lang="en-US" err="1"/>
              <a:t>thematischen</a:t>
            </a:r>
            <a:r>
              <a:rPr lang="en-US" dirty="0"/>
              <a:t> </a:t>
            </a:r>
            <a:r>
              <a:rPr lang="en-US" err="1"/>
              <a:t>Inhalte</a:t>
            </a:r>
            <a:r>
              <a:rPr lang="en-US" dirty="0"/>
              <a:t> </a:t>
            </a:r>
            <a:r>
              <a:rPr lang="en-US" err="1"/>
              <a:t>zu</a:t>
            </a:r>
            <a:r>
              <a:rPr lang="en-US" dirty="0"/>
              <a:t> </a:t>
            </a:r>
            <a:r>
              <a:rPr lang="en-US" err="1"/>
              <a:t>vereinnahmen</a:t>
            </a:r>
            <a:r>
              <a:rPr lang="en-US" dirty="0"/>
              <a:t>. </a:t>
            </a:r>
          </a:p>
          <a:p>
            <a:pPr marL="171450" indent="-171450">
              <a:buFont typeface="Calibri"/>
              <a:buChar char="-"/>
            </a:pPr>
            <a:r>
              <a:rPr lang="en-US" dirty="0" err="1">
                <a:ea typeface="Calibri"/>
                <a:cs typeface="Calibri"/>
              </a:rPr>
              <a:t>Durchsetzungsvermögen</a:t>
            </a:r>
            <a:r>
              <a:rPr lang="en-US" dirty="0">
                <a:ea typeface="Calibri"/>
                <a:cs typeface="Calibri"/>
              </a:rPr>
              <a:t>: </a:t>
            </a:r>
            <a:r>
              <a:rPr lang="en-US" dirty="0"/>
              <a:t>Um die Gruppe </a:t>
            </a:r>
            <a:r>
              <a:rPr lang="en-US" dirty="0" err="1"/>
              <a:t>zu</a:t>
            </a:r>
            <a:r>
              <a:rPr lang="en-US" dirty="0"/>
              <a:t> </a:t>
            </a:r>
            <a:r>
              <a:rPr lang="en-US" dirty="0" err="1"/>
              <a:t>lenken</a:t>
            </a:r>
            <a:r>
              <a:rPr lang="en-US" dirty="0"/>
              <a:t>, und </a:t>
            </a:r>
            <a:r>
              <a:rPr lang="en-US" dirty="0" err="1"/>
              <a:t>notfalls</a:t>
            </a:r>
            <a:r>
              <a:rPr lang="en-US" dirty="0"/>
              <a:t> </a:t>
            </a:r>
            <a:r>
              <a:rPr lang="en-US" dirty="0" err="1"/>
              <a:t>auch</a:t>
            </a:r>
            <a:r>
              <a:rPr lang="en-US" dirty="0"/>
              <a:t> mal </a:t>
            </a:r>
            <a:r>
              <a:rPr lang="en-US" dirty="0" err="1"/>
              <a:t>eingreifen</a:t>
            </a:r>
            <a:r>
              <a:rPr lang="en-US" dirty="0"/>
              <a:t> </a:t>
            </a:r>
            <a:r>
              <a:rPr lang="en-US" dirty="0" err="1"/>
              <a:t>zu</a:t>
            </a:r>
            <a:r>
              <a:rPr lang="en-US" dirty="0"/>
              <a:t> </a:t>
            </a:r>
            <a:r>
              <a:rPr lang="en-US" dirty="0" err="1"/>
              <a:t>können</a:t>
            </a:r>
            <a:r>
              <a:rPr lang="en-US" dirty="0"/>
              <a:t>, </a:t>
            </a:r>
            <a:r>
              <a:rPr lang="en-US" dirty="0" err="1"/>
              <a:t>benötigen</a:t>
            </a:r>
            <a:r>
              <a:rPr lang="en-US" dirty="0"/>
              <a:t> die </a:t>
            </a:r>
            <a:r>
              <a:rPr lang="en-US" dirty="0" err="1"/>
              <a:t>Teilnehmenden</a:t>
            </a:r>
            <a:r>
              <a:rPr lang="en-US" dirty="0"/>
              <a:t> </a:t>
            </a:r>
            <a:r>
              <a:rPr lang="en-US" dirty="0" err="1"/>
              <a:t>eine</a:t>
            </a:r>
            <a:r>
              <a:rPr lang="en-US" dirty="0"/>
              <a:t> </a:t>
            </a:r>
            <a:r>
              <a:rPr lang="en-US" dirty="0" err="1"/>
              <a:t>gesunde</a:t>
            </a:r>
            <a:r>
              <a:rPr lang="en-US" dirty="0"/>
              <a:t> Portion </a:t>
            </a:r>
            <a:r>
              <a:rPr lang="en-US" dirty="0" err="1"/>
              <a:t>Durchsetzungsvermögen</a:t>
            </a:r>
            <a:r>
              <a:rPr lang="en-US" dirty="0"/>
              <a:t>.</a:t>
            </a:r>
            <a:endParaRPr lang="en-US" dirty="0">
              <a:ea typeface="Calibri"/>
              <a:cs typeface="Calibri"/>
            </a:endParaRPr>
          </a:p>
          <a:p>
            <a:pPr marL="171450" indent="-171450">
              <a:buFont typeface="Calibri"/>
              <a:buChar char="-"/>
            </a:pPr>
            <a:r>
              <a:rPr lang="en-US" dirty="0" err="1">
                <a:ea typeface="Calibri"/>
                <a:cs typeface="Calibri"/>
              </a:rPr>
              <a:t>Vertrauen</a:t>
            </a:r>
            <a:r>
              <a:rPr lang="en-US" dirty="0">
                <a:ea typeface="Calibri"/>
                <a:cs typeface="Calibri"/>
              </a:rPr>
              <a:t>: </a:t>
            </a:r>
            <a:r>
              <a:rPr lang="en-US" dirty="0" err="1"/>
              <a:t>Bereits</a:t>
            </a:r>
            <a:r>
              <a:rPr lang="en-US" dirty="0"/>
              <a:t> in der </a:t>
            </a:r>
            <a:r>
              <a:rPr lang="en-US" dirty="0" err="1"/>
              <a:t>ersten</a:t>
            </a:r>
            <a:r>
              <a:rPr lang="en-US" dirty="0"/>
              <a:t> </a:t>
            </a:r>
            <a:r>
              <a:rPr lang="en-US" dirty="0" err="1"/>
              <a:t>Begegnung</a:t>
            </a:r>
            <a:r>
              <a:rPr lang="en-US" dirty="0"/>
              <a:t> </a:t>
            </a:r>
            <a:r>
              <a:rPr lang="en-US" dirty="0" err="1"/>
              <a:t>mit</a:t>
            </a:r>
            <a:r>
              <a:rPr lang="en-US" dirty="0"/>
              <a:t> der Gruppe </a:t>
            </a:r>
            <a:r>
              <a:rPr lang="en-US" dirty="0" err="1"/>
              <a:t>ist</a:t>
            </a:r>
            <a:r>
              <a:rPr lang="en-US" dirty="0"/>
              <a:t> es </a:t>
            </a:r>
            <a:r>
              <a:rPr lang="en-US" dirty="0" err="1"/>
              <a:t>wichtig</a:t>
            </a:r>
            <a:r>
              <a:rPr lang="en-US" dirty="0"/>
              <a:t>, </a:t>
            </a:r>
            <a:r>
              <a:rPr lang="en-US" b="1" dirty="0" err="1"/>
              <a:t>Vertrauen</a:t>
            </a:r>
            <a:r>
              <a:rPr lang="en-US" dirty="0"/>
              <a:t> </a:t>
            </a:r>
            <a:r>
              <a:rPr lang="en-US" dirty="0" err="1"/>
              <a:t>zu</a:t>
            </a:r>
            <a:r>
              <a:rPr lang="en-US" dirty="0"/>
              <a:t> </a:t>
            </a:r>
            <a:r>
              <a:rPr lang="en-US" dirty="0" err="1"/>
              <a:t>schaffen</a:t>
            </a:r>
            <a:r>
              <a:rPr lang="en-US" dirty="0"/>
              <a:t>, </a:t>
            </a:r>
            <a:r>
              <a:rPr lang="en-US" dirty="0" err="1"/>
              <a:t>sicher</a:t>
            </a:r>
            <a:r>
              <a:rPr lang="en-US" dirty="0"/>
              <a:t> und </a:t>
            </a:r>
            <a:r>
              <a:rPr lang="en-US" b="1" dirty="0" err="1"/>
              <a:t>souverän</a:t>
            </a:r>
            <a:r>
              <a:rPr lang="en-US" b="1" dirty="0"/>
              <a:t> </a:t>
            </a:r>
            <a:r>
              <a:rPr lang="en-US" b="1" dirty="0" err="1"/>
              <a:t>aufzutreten</a:t>
            </a:r>
            <a:r>
              <a:rPr lang="en-US" dirty="0"/>
              <a:t> und </a:t>
            </a:r>
            <a:r>
              <a:rPr lang="en-US" dirty="0" err="1"/>
              <a:t>sich</a:t>
            </a:r>
            <a:r>
              <a:rPr lang="en-US" dirty="0"/>
              <a:t> </a:t>
            </a:r>
            <a:r>
              <a:rPr lang="en-US" b="1" dirty="0" err="1"/>
              <a:t>wortgewandt</a:t>
            </a:r>
            <a:r>
              <a:rPr lang="en-US" dirty="0"/>
              <a:t>, </a:t>
            </a:r>
            <a:r>
              <a:rPr lang="en-US" dirty="0" err="1"/>
              <a:t>leidenschaftlich</a:t>
            </a:r>
            <a:r>
              <a:rPr lang="en-US" dirty="0"/>
              <a:t> und </a:t>
            </a:r>
            <a:r>
              <a:rPr lang="en-US" dirty="0" err="1"/>
              <a:t>ausreichend</a:t>
            </a:r>
            <a:r>
              <a:rPr lang="en-US" dirty="0"/>
              <a:t> </a:t>
            </a:r>
            <a:r>
              <a:rPr lang="en-US" b="1" dirty="0" err="1"/>
              <a:t>vorbereitet</a:t>
            </a:r>
            <a:r>
              <a:rPr lang="en-US" dirty="0"/>
              <a:t> </a:t>
            </a:r>
            <a:r>
              <a:rPr lang="en-US" dirty="0" err="1"/>
              <a:t>zu</a:t>
            </a:r>
            <a:r>
              <a:rPr lang="en-US" dirty="0"/>
              <a:t> </a:t>
            </a:r>
            <a:r>
              <a:rPr lang="en-US" dirty="0" err="1"/>
              <a:t>präsentieren</a:t>
            </a:r>
            <a:r>
              <a:rPr lang="en-US" dirty="0"/>
              <a:t>.</a:t>
            </a:r>
            <a:endParaRPr lang="en-US" dirty="0">
              <a:ea typeface="Calibri"/>
              <a:cs typeface="Calibri"/>
            </a:endParaRPr>
          </a:p>
          <a:p>
            <a:pPr marL="171450" indent="-171450">
              <a:buFont typeface="Calibri"/>
              <a:buChar char="-"/>
            </a:pPr>
            <a:r>
              <a:rPr lang="en-US" dirty="0">
                <a:ea typeface="Calibri"/>
                <a:cs typeface="Calibri"/>
              </a:rPr>
              <a:t>Geduld: In </a:t>
            </a:r>
            <a:r>
              <a:rPr lang="en-US" dirty="0" err="1">
                <a:ea typeface="Calibri"/>
                <a:cs typeface="Calibri"/>
              </a:rPr>
              <a:t>Vorträgen</a:t>
            </a:r>
            <a:r>
              <a:rPr lang="en-US" dirty="0">
                <a:ea typeface="Calibri"/>
                <a:cs typeface="Calibri"/>
              </a:rPr>
              <a:t> </a:t>
            </a:r>
            <a:r>
              <a:rPr lang="en-US" dirty="0" err="1">
                <a:ea typeface="Calibri"/>
                <a:cs typeface="Calibri"/>
              </a:rPr>
              <a:t>kommt</a:t>
            </a:r>
            <a:r>
              <a:rPr lang="en-US" dirty="0">
                <a:ea typeface="Calibri"/>
                <a:cs typeface="Calibri"/>
              </a:rPr>
              <a:t> es immer </a:t>
            </a:r>
            <a:r>
              <a:rPr lang="en-US" dirty="0" err="1">
                <a:ea typeface="Calibri"/>
                <a:cs typeface="Calibri"/>
              </a:rPr>
              <a:t>wieder</a:t>
            </a:r>
            <a:r>
              <a:rPr lang="en-US" dirty="0">
                <a:ea typeface="Calibri"/>
                <a:cs typeface="Calibri"/>
              </a:rPr>
              <a:t> Menschen die </a:t>
            </a:r>
            <a:r>
              <a:rPr lang="en-US" dirty="0" err="1">
                <a:ea typeface="Calibri"/>
                <a:cs typeface="Calibri"/>
              </a:rPr>
              <a:t>etwas</a:t>
            </a:r>
            <a:r>
              <a:rPr lang="en-US" dirty="0">
                <a:ea typeface="Calibri"/>
                <a:cs typeface="Calibri"/>
              </a:rPr>
              <a:t> </a:t>
            </a:r>
            <a:r>
              <a:rPr lang="en-US" dirty="0" err="1">
                <a:ea typeface="Calibri"/>
                <a:cs typeface="Calibri"/>
              </a:rPr>
              <a:t>länger</a:t>
            </a:r>
            <a:r>
              <a:rPr lang="en-US" dirty="0">
                <a:ea typeface="Calibri"/>
                <a:cs typeface="Calibri"/>
              </a:rPr>
              <a:t> </a:t>
            </a:r>
            <a:r>
              <a:rPr lang="en-US" dirty="0" err="1">
                <a:ea typeface="Calibri"/>
                <a:cs typeface="Calibri"/>
              </a:rPr>
              <a:t>benötigen</a:t>
            </a:r>
            <a:r>
              <a:rPr lang="en-US" dirty="0">
                <a:ea typeface="Calibri"/>
                <a:cs typeface="Calibri"/>
              </a:rPr>
              <a:t>, </a:t>
            </a:r>
            <a:r>
              <a:rPr lang="en-US" dirty="0" err="1">
                <a:ea typeface="Calibri"/>
                <a:cs typeface="Calibri"/>
              </a:rPr>
              <a:t>öfters</a:t>
            </a:r>
            <a:r>
              <a:rPr lang="en-US" dirty="0">
                <a:ea typeface="Calibri"/>
                <a:cs typeface="Calibri"/>
              </a:rPr>
              <a:t> </a:t>
            </a:r>
            <a:r>
              <a:rPr lang="en-US" dirty="0" err="1">
                <a:ea typeface="Calibri"/>
                <a:cs typeface="Calibri"/>
              </a:rPr>
              <a:t>nachfragen</a:t>
            </a:r>
            <a:r>
              <a:rPr lang="en-US" dirty="0">
                <a:ea typeface="Calibri"/>
                <a:cs typeface="Calibri"/>
              </a:rPr>
              <a:t> und </a:t>
            </a:r>
            <a:r>
              <a:rPr lang="en-US" dirty="0" err="1">
                <a:ea typeface="Calibri"/>
                <a:cs typeface="Calibri"/>
              </a:rPr>
              <a:t>sich</a:t>
            </a:r>
            <a:r>
              <a:rPr lang="en-US" dirty="0">
                <a:ea typeface="Calibri"/>
                <a:cs typeface="Calibri"/>
              </a:rPr>
              <a:t> </a:t>
            </a:r>
            <a:r>
              <a:rPr lang="en-US" dirty="0" err="1">
                <a:ea typeface="Calibri"/>
                <a:cs typeface="Calibri"/>
              </a:rPr>
              <a:t>nicht</a:t>
            </a:r>
            <a:r>
              <a:rPr lang="en-US" dirty="0">
                <a:ea typeface="Calibri"/>
                <a:cs typeface="Calibri"/>
              </a:rPr>
              <a:t> </a:t>
            </a:r>
            <a:r>
              <a:rPr lang="en-US" dirty="0" err="1">
                <a:ea typeface="Calibri"/>
                <a:cs typeface="Calibri"/>
              </a:rPr>
              <a:t>gleich</a:t>
            </a:r>
            <a:r>
              <a:rPr lang="en-US" dirty="0">
                <a:ea typeface="Calibri"/>
                <a:cs typeface="Calibri"/>
              </a:rPr>
              <a:t> </a:t>
            </a:r>
            <a:r>
              <a:rPr lang="en-US" dirty="0" err="1">
                <a:ea typeface="Calibri"/>
                <a:cs typeface="Calibri"/>
              </a:rPr>
              <a:t>auskennen</a:t>
            </a:r>
            <a:r>
              <a:rPr lang="en-US" dirty="0">
                <a:ea typeface="Calibri"/>
                <a:cs typeface="Calibri"/>
              </a:rPr>
              <a:t>. Dies </a:t>
            </a:r>
            <a:r>
              <a:rPr lang="en-US" dirty="0" err="1">
                <a:ea typeface="Calibri"/>
                <a:cs typeface="Calibri"/>
              </a:rPr>
              <a:t>braucht</a:t>
            </a:r>
            <a:r>
              <a:rPr lang="en-US" dirty="0">
                <a:ea typeface="Calibri"/>
                <a:cs typeface="Calibri"/>
              </a:rPr>
              <a:t> Geduld.</a:t>
            </a:r>
          </a:p>
          <a:p>
            <a:pPr marL="171450" indent="-171450">
              <a:buFont typeface="Calibri"/>
              <a:buChar char="-"/>
            </a:pPr>
            <a:r>
              <a:rPr lang="en-US" dirty="0" err="1">
                <a:ea typeface="Calibri"/>
                <a:cs typeface="Calibri"/>
              </a:rPr>
              <a:t>Lösungsorientiertheit</a:t>
            </a:r>
            <a:r>
              <a:rPr lang="en-US" dirty="0">
                <a:ea typeface="Calibri"/>
                <a:cs typeface="Calibri"/>
              </a:rPr>
              <a:t>: Es </a:t>
            </a:r>
            <a:r>
              <a:rPr lang="en-US" dirty="0" err="1">
                <a:ea typeface="Calibri"/>
                <a:cs typeface="Calibri"/>
              </a:rPr>
              <a:t>kommt</a:t>
            </a:r>
            <a:r>
              <a:rPr lang="en-US" dirty="0">
                <a:ea typeface="Calibri"/>
                <a:cs typeface="Calibri"/>
              </a:rPr>
              <a:t> immer </a:t>
            </a:r>
            <a:r>
              <a:rPr lang="en-US" dirty="0" err="1">
                <a:ea typeface="Calibri"/>
                <a:cs typeface="Calibri"/>
              </a:rPr>
              <a:t>wieder</a:t>
            </a:r>
            <a:r>
              <a:rPr lang="en-US" dirty="0">
                <a:ea typeface="Calibri"/>
                <a:cs typeface="Calibri"/>
              </a:rPr>
              <a:t> </a:t>
            </a:r>
            <a:r>
              <a:rPr lang="en-US" dirty="0" err="1">
                <a:ea typeface="Calibri"/>
                <a:cs typeface="Calibri"/>
              </a:rPr>
              <a:t>zu</a:t>
            </a:r>
            <a:r>
              <a:rPr lang="en-US" dirty="0">
                <a:ea typeface="Calibri"/>
                <a:cs typeface="Calibri"/>
              </a:rPr>
              <a:t> </a:t>
            </a:r>
            <a:r>
              <a:rPr lang="en-US" dirty="0" err="1">
                <a:ea typeface="Calibri"/>
                <a:cs typeface="Calibri"/>
              </a:rPr>
              <a:t>irgendwelchen</a:t>
            </a:r>
            <a:r>
              <a:rPr lang="en-US" dirty="0">
                <a:ea typeface="Calibri"/>
                <a:cs typeface="Calibri"/>
              </a:rPr>
              <a:t> </a:t>
            </a:r>
            <a:r>
              <a:rPr lang="en-US" dirty="0" err="1">
                <a:ea typeface="Calibri"/>
                <a:cs typeface="Calibri"/>
              </a:rPr>
              <a:t>Problemen</a:t>
            </a:r>
            <a:r>
              <a:rPr lang="en-US" dirty="0">
                <a:ea typeface="Calibri"/>
                <a:cs typeface="Calibri"/>
              </a:rPr>
              <a:t> – sei es die Technik </a:t>
            </a:r>
            <a:r>
              <a:rPr lang="en-US" dirty="0" err="1">
                <a:ea typeface="Calibri"/>
                <a:cs typeface="Calibri"/>
              </a:rPr>
              <a:t>oder</a:t>
            </a:r>
            <a:r>
              <a:rPr lang="en-US" dirty="0">
                <a:ea typeface="Calibri"/>
                <a:cs typeface="Calibri"/>
              </a:rPr>
              <a:t> </a:t>
            </a:r>
            <a:r>
              <a:rPr lang="en-US" dirty="0" err="1">
                <a:ea typeface="Calibri"/>
                <a:cs typeface="Calibri"/>
              </a:rPr>
              <a:t>andere</a:t>
            </a:r>
            <a:r>
              <a:rPr lang="en-US" dirty="0">
                <a:ea typeface="Calibri"/>
                <a:cs typeface="Calibri"/>
              </a:rPr>
              <a:t> Probleme. Hier gilt, </a:t>
            </a:r>
            <a:r>
              <a:rPr lang="en-US" dirty="0" err="1">
                <a:ea typeface="Calibri"/>
                <a:cs typeface="Calibri"/>
              </a:rPr>
              <a:t>wer</a:t>
            </a:r>
            <a:r>
              <a:rPr lang="en-US" dirty="0">
                <a:ea typeface="Calibri"/>
                <a:cs typeface="Calibri"/>
              </a:rPr>
              <a:t> </a:t>
            </a:r>
            <a:r>
              <a:rPr lang="en-US" dirty="0" err="1">
                <a:ea typeface="Calibri"/>
                <a:cs typeface="Calibri"/>
              </a:rPr>
              <a:t>lösungsorientiert</a:t>
            </a:r>
            <a:r>
              <a:rPr lang="en-US" dirty="0">
                <a:ea typeface="Calibri"/>
                <a:cs typeface="Calibri"/>
              </a:rPr>
              <a:t> </a:t>
            </a:r>
            <a:r>
              <a:rPr lang="en-US" dirty="0" err="1">
                <a:ea typeface="Calibri"/>
                <a:cs typeface="Calibri"/>
              </a:rPr>
              <a:t>handelt</a:t>
            </a:r>
            <a:r>
              <a:rPr lang="en-US" dirty="0">
                <a:ea typeface="Calibri"/>
                <a:cs typeface="Calibri"/>
              </a:rPr>
              <a:t>, </a:t>
            </a:r>
            <a:r>
              <a:rPr lang="en-US" dirty="0" err="1">
                <a:ea typeface="Calibri"/>
                <a:cs typeface="Calibri"/>
              </a:rPr>
              <a:t>ist</a:t>
            </a:r>
            <a:r>
              <a:rPr lang="en-US" dirty="0">
                <a:ea typeface="Calibri"/>
                <a:cs typeface="Calibri"/>
              </a:rPr>
              <a:t> </a:t>
            </a:r>
            <a:r>
              <a:rPr lang="en-US" dirty="0" err="1">
                <a:ea typeface="Calibri"/>
                <a:cs typeface="Calibri"/>
              </a:rPr>
              <a:t>klar</a:t>
            </a:r>
            <a:r>
              <a:rPr lang="en-US" dirty="0">
                <a:ea typeface="Calibri"/>
                <a:cs typeface="Calibri"/>
              </a:rPr>
              <a:t> </a:t>
            </a:r>
            <a:r>
              <a:rPr lang="en-US" dirty="0" err="1">
                <a:ea typeface="Calibri"/>
                <a:cs typeface="Calibri"/>
              </a:rPr>
              <a:t>im</a:t>
            </a:r>
            <a:r>
              <a:rPr lang="en-US" dirty="0">
                <a:ea typeface="Calibri"/>
                <a:cs typeface="Calibri"/>
              </a:rPr>
              <a:t> </a:t>
            </a:r>
            <a:r>
              <a:rPr lang="en-US" dirty="0" err="1">
                <a:ea typeface="Calibri"/>
                <a:cs typeface="Calibri"/>
              </a:rPr>
              <a:t>Vorteil</a:t>
            </a:r>
            <a:r>
              <a:rPr lang="en-US" dirty="0">
                <a:ea typeface="Calibri"/>
                <a:cs typeface="Calibri"/>
              </a:rPr>
              <a:t>.</a:t>
            </a:r>
          </a:p>
          <a:p>
            <a:pPr marL="171450" indent="-171450">
              <a:buFont typeface="Calibri"/>
              <a:buChar char="-"/>
            </a:pPr>
            <a:endParaRPr lang="en-US" dirty="0">
              <a:ea typeface="Calibri"/>
              <a:cs typeface="Calibri"/>
            </a:endParaRPr>
          </a:p>
          <a:p>
            <a:pPr marL="171450" indent="-171450">
              <a:buFont typeface="Calibri"/>
              <a:buChar char="-"/>
            </a:pPr>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6</a:t>
            </a:fld>
            <a:endParaRPr lang="de-DE"/>
          </a:p>
        </p:txBody>
      </p:sp>
    </p:spTree>
    <p:extLst>
      <p:ext uri="{BB962C8B-B14F-4D97-AF65-F5344CB8AC3E}">
        <p14:creationId xmlns:p14="http://schemas.microsoft.com/office/powerpoint/2010/main" val="19827967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ea typeface="Calibri"/>
                <a:cs typeface="Calibri"/>
              </a:rPr>
              <a:t>Um das Projekt durchzuführen muss am Anfang ein Gespräch mit dem Auftraggeber stattfinden. </a:t>
            </a:r>
          </a:p>
          <a:p>
            <a:r>
              <a:rPr lang="de-DE" dirty="0"/>
              <a:t>Punkt 2</a:t>
            </a:r>
            <a:r>
              <a:rPr lang="de-DE" b="1" dirty="0"/>
              <a:t> </a:t>
            </a:r>
            <a:r>
              <a:rPr lang="de-DE" dirty="0"/>
              <a:t>befasst sich mit der</a:t>
            </a:r>
            <a:r>
              <a:rPr lang="de-DE" b="1" dirty="0"/>
              <a:t> </a:t>
            </a:r>
            <a:r>
              <a:rPr lang="de-DE" dirty="0"/>
              <a:t>Ideensammlung zum Thema</a:t>
            </a:r>
            <a:r>
              <a:rPr lang="de-DE" b="1" dirty="0"/>
              <a:t>. </a:t>
            </a:r>
            <a:r>
              <a:rPr lang="de-DE" dirty="0"/>
              <a:t>Dazu bedarf es grundlegende fachliche Kenntnisse, die sich mittels Fachliteratur, Videos oder Social-Media-Kanälen auf den neuesten Stand bringen lassen. Unterstützend hierfür bieten sich öffentliche Büchereien oder universitäre Bibliotheken an, bei denen gegen geringe Gebühr eine Jahreskarte eingelöst werden kann.</a:t>
            </a:r>
            <a:endParaRPr lang="de-DE" dirty="0">
              <a:ea typeface="Calibri"/>
              <a:cs typeface="Calibri"/>
            </a:endParaRPr>
          </a:p>
          <a:p>
            <a:r>
              <a:rPr lang="de-DE" dirty="0"/>
              <a:t>Nach der Vorbereitung des Themas ist der nächste Schritt die Erarbeitung eines Konzepts für die Seminargestaltung. </a:t>
            </a:r>
          </a:p>
          <a:p>
            <a:r>
              <a:rPr lang="de-DE" dirty="0"/>
              <a:t>Eine Seminarskizze ist der schriftliche Plan für eine oder mehrere Unterrichtseinheiten. Wichtig ist, dass die Theorie leicht zu vermitteln ist und ein roter Faden erkennbar ist.</a:t>
            </a:r>
            <a:endParaRPr lang="de-DE" dirty="0">
              <a:ea typeface="Calibri" panose="020F0502020204030204"/>
              <a:cs typeface="Calibri" panose="020F0502020204030204"/>
            </a:endParaRPr>
          </a:p>
          <a:p>
            <a:r>
              <a:rPr lang="de-DE" dirty="0"/>
              <a:t>Herausragende Seminar- und Schulungsunterlagen erfüllen gleich mehrere Funktionen. Als gut strukturierte</a:t>
            </a:r>
            <a:r>
              <a:rPr lang="de-DE" b="1" dirty="0"/>
              <a:t> </a:t>
            </a:r>
            <a:r>
              <a:rPr lang="de-DE" dirty="0"/>
              <a:t>Arbeitsmaterialien</a:t>
            </a:r>
            <a:r>
              <a:rPr lang="de-DE" b="1" dirty="0"/>
              <a:t> </a:t>
            </a:r>
            <a:r>
              <a:rPr lang="de-DE" dirty="0"/>
              <a:t>unterstützen die Seminar- und Schulungsunterlagen den Erfolg der Schulungsmaßnahmen und dienen als Visitenkarte. Umso wichtiger ist es, dass die Seminar- und Schulungsunterlagen einen guten Eindruck machen, eine hohe Qualität besitzen und durch ihre Funktionalität überzeugen. </a:t>
            </a:r>
            <a:endParaRPr lang="de-DE" dirty="0">
              <a:ea typeface="Calibri"/>
              <a:cs typeface="Calibri"/>
            </a:endParaRPr>
          </a:p>
          <a:p>
            <a:r>
              <a:rPr lang="de-DE" dirty="0">
                <a:ea typeface="Calibri"/>
                <a:cs typeface="Calibri"/>
              </a:rPr>
              <a:t>Seminarorganisation: </a:t>
            </a:r>
            <a:r>
              <a:rPr lang="de-DE" dirty="0"/>
              <a:t>Darunter versteht man die exakte Planung von Seminaren im Detail. Dazu zählen die klare Abgrenzung der Verantwortungsbereiche zwischen Ihnen und dem veranstaltenden Schulungsunternehmens, die Zahl der teilnehmenden Personen, die Raumorganisation, die Beschreibung des Seminars, etc. </a:t>
            </a:r>
            <a:endParaRPr lang="de-DE" dirty="0">
              <a:ea typeface="Calibri"/>
              <a:cs typeface="Calibri"/>
            </a:endParaRPr>
          </a:p>
          <a:p>
            <a:r>
              <a:rPr lang="de-DE" dirty="0">
                <a:ea typeface="Calibri"/>
                <a:cs typeface="Calibri"/>
              </a:rPr>
              <a:t>Durchführung des Trainings: </a:t>
            </a:r>
            <a:r>
              <a:rPr lang="de-DE" dirty="0"/>
              <a:t>Nun ist es wichtig, von Anfang an, </a:t>
            </a:r>
            <a:r>
              <a:rPr lang="de-DE" b="1" dirty="0"/>
              <a:t>die Gruppe für sich zu gewinnen.</a:t>
            </a:r>
            <a:r>
              <a:rPr lang="de-DE" dirty="0"/>
              <a:t> Durch unterschiedliche Phasen in der Seminargestaltung wird die Aufmerksamkeit hochgehalten und durch Pausen für erforderliche Entspannung gesorgt. </a:t>
            </a:r>
            <a:endParaRPr lang="de-DE" dirty="0">
              <a:ea typeface="Calibri"/>
              <a:cs typeface="Calibri"/>
            </a:endParaRPr>
          </a:p>
          <a:p>
            <a:r>
              <a:rPr lang="de-DE" dirty="0">
                <a:ea typeface="Calibri"/>
                <a:cs typeface="Calibri"/>
              </a:rPr>
              <a:t>Nachbereitung: </a:t>
            </a:r>
            <a:r>
              <a:rPr lang="de-DE" dirty="0"/>
              <a:t>Was lief gut, was könnte verbessert werden, wie zufrieden waren die Performance, wie hat das Publikum reagiert? Wie fiel die Beurteilung durch die teilnehmenden Personen aus? </a:t>
            </a:r>
            <a:endParaRPr lang="de-DE" dirty="0">
              <a:ea typeface="Calibri"/>
              <a:cs typeface="Calibri"/>
            </a:endParaRPr>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7</a:t>
            </a:fld>
            <a:endParaRPr lang="de-DE"/>
          </a:p>
        </p:txBody>
      </p:sp>
    </p:spTree>
    <p:extLst>
      <p:ext uri="{BB962C8B-B14F-4D97-AF65-F5344CB8AC3E}">
        <p14:creationId xmlns:p14="http://schemas.microsoft.com/office/powerpoint/2010/main" val="2883347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t>Lernstile</a:t>
            </a:r>
            <a:r>
              <a:rPr lang="en-US" dirty="0"/>
              <a:t> </a:t>
            </a:r>
            <a:r>
              <a:rPr lang="en-US" dirty="0" err="1"/>
              <a:t>wurden</a:t>
            </a:r>
            <a:r>
              <a:rPr lang="en-US" dirty="0"/>
              <a:t> in den 1970er Jahren </a:t>
            </a:r>
            <a:r>
              <a:rPr lang="en-US" dirty="0" err="1"/>
              <a:t>durch</a:t>
            </a:r>
            <a:r>
              <a:rPr lang="en-US" dirty="0"/>
              <a:t> die </a:t>
            </a:r>
            <a:r>
              <a:rPr lang="en-US" dirty="0" err="1"/>
              <a:t>Lernpsychologie</a:t>
            </a:r>
            <a:r>
              <a:rPr lang="en-US" dirty="0"/>
              <a:t> </a:t>
            </a:r>
            <a:r>
              <a:rPr lang="en-US" dirty="0" err="1"/>
              <a:t>entwickelt</a:t>
            </a:r>
            <a:r>
              <a:rPr lang="en-US" dirty="0"/>
              <a:t>. Sie </a:t>
            </a:r>
            <a:r>
              <a:rPr lang="en-US" dirty="0" err="1"/>
              <a:t>unterscheiden</a:t>
            </a:r>
            <a:r>
              <a:rPr lang="en-US" dirty="0"/>
              <a:t> die </a:t>
            </a:r>
            <a:r>
              <a:rPr lang="en-US" dirty="0" err="1"/>
              <a:t>unterschiedlichen</a:t>
            </a:r>
            <a:r>
              <a:rPr lang="en-US" dirty="0"/>
              <a:t> Wege, </a:t>
            </a:r>
            <a:r>
              <a:rPr lang="en-US" dirty="0" err="1"/>
              <a:t>sich</a:t>
            </a:r>
            <a:r>
              <a:rPr lang="en-US" dirty="0"/>
              <a:t> </a:t>
            </a:r>
            <a:r>
              <a:rPr lang="en-US" dirty="0" err="1"/>
              <a:t>Kenntnisse</a:t>
            </a:r>
            <a:r>
              <a:rPr lang="en-US" dirty="0"/>
              <a:t>, </a:t>
            </a:r>
            <a:r>
              <a:rPr lang="en-US" dirty="0" err="1"/>
              <a:t>Fähig</a:t>
            </a:r>
            <a:r>
              <a:rPr lang="en-US" dirty="0"/>
              <a:t>- und </a:t>
            </a:r>
            <a:r>
              <a:rPr lang="en-US" dirty="0" err="1"/>
              <a:t>Fertigkeiten</a:t>
            </a:r>
            <a:r>
              <a:rPr lang="en-US" dirty="0"/>
              <a:t> </a:t>
            </a:r>
            <a:r>
              <a:rPr lang="en-US" dirty="0" err="1"/>
              <a:t>anzueignen</a:t>
            </a:r>
            <a:r>
              <a:rPr lang="en-US" dirty="0"/>
              <a:t>. Von den </a:t>
            </a:r>
            <a:r>
              <a:rPr lang="en-US" dirty="0" err="1"/>
              <a:t>über</a:t>
            </a:r>
            <a:r>
              <a:rPr lang="en-US" dirty="0"/>
              <a:t> 80 </a:t>
            </a:r>
            <a:r>
              <a:rPr lang="en-US" dirty="0" err="1"/>
              <a:t>bekannten</a:t>
            </a:r>
            <a:r>
              <a:rPr lang="en-US" dirty="0"/>
              <a:t> </a:t>
            </a:r>
            <a:r>
              <a:rPr lang="en-US" dirty="0" err="1"/>
              <a:t>Lernstilmodellen</a:t>
            </a:r>
            <a:r>
              <a:rPr lang="en-US" dirty="0"/>
              <a:t>, </a:t>
            </a:r>
            <a:r>
              <a:rPr lang="en-US" dirty="0" err="1"/>
              <a:t>wurde</a:t>
            </a:r>
            <a:r>
              <a:rPr lang="en-US" dirty="0"/>
              <a:t> das Modell von Kolb </a:t>
            </a:r>
            <a:r>
              <a:rPr lang="en-US" dirty="0" err="1"/>
              <a:t>ausgewählt</a:t>
            </a:r>
            <a:r>
              <a:rPr lang="en-US" dirty="0"/>
              <a:t>. </a:t>
            </a:r>
            <a:endParaRPr lang="de-DE" dirty="0"/>
          </a:p>
          <a:p>
            <a:r>
              <a:rPr lang="en-US" dirty="0"/>
              <a:t>Nach der </a:t>
            </a:r>
            <a:r>
              <a:rPr lang="en-US" dirty="0" err="1"/>
              <a:t>Theorie</a:t>
            </a:r>
            <a:r>
              <a:rPr lang="en-US" dirty="0"/>
              <a:t> von</a:t>
            </a:r>
            <a:r>
              <a:rPr lang="en-US" b="1" dirty="0"/>
              <a:t> David. A. Kolb</a:t>
            </a:r>
            <a:r>
              <a:rPr lang="en-US" dirty="0"/>
              <a:t>, </a:t>
            </a:r>
            <a:r>
              <a:rPr lang="en-US" dirty="0" err="1"/>
              <a:t>amerikanischer</a:t>
            </a:r>
            <a:r>
              <a:rPr lang="en-US" dirty="0"/>
              <a:t> </a:t>
            </a:r>
            <a:r>
              <a:rPr lang="en-US" dirty="0" err="1"/>
              <a:t>Bildungstheoretiker</a:t>
            </a:r>
            <a:r>
              <a:rPr lang="en-US" dirty="0"/>
              <a:t>, </a:t>
            </a:r>
            <a:r>
              <a:rPr lang="en-US" dirty="0" err="1"/>
              <a:t>lernen</a:t>
            </a:r>
            <a:r>
              <a:rPr lang="en-US" dirty="0"/>
              <a:t> Menschen in vier </a:t>
            </a:r>
            <a:r>
              <a:rPr lang="en-US" dirty="0" err="1"/>
              <a:t>Phasen</a:t>
            </a:r>
            <a:r>
              <a:rPr lang="en-US" dirty="0"/>
              <a:t>:</a:t>
            </a:r>
            <a:endParaRPr lang="de-DE" dirty="0">
              <a:ea typeface="Calibri" panose="020F0502020204030204"/>
              <a:cs typeface="Calibri" panose="020F0502020204030204"/>
            </a:endParaRPr>
          </a:p>
          <a:p>
            <a:pPr marL="171450" indent="-171450">
              <a:buFont typeface="Arial"/>
              <a:buChar char="•"/>
            </a:pPr>
            <a:r>
              <a:rPr lang="en-US" err="1"/>
              <a:t>Konkrete</a:t>
            </a:r>
            <a:r>
              <a:rPr lang="en-US"/>
              <a:t> </a:t>
            </a:r>
            <a:r>
              <a:rPr lang="en-US" err="1"/>
              <a:t>Erfahrung</a:t>
            </a:r>
            <a:endParaRPr lang="en-US" dirty="0" err="1">
              <a:ea typeface="Calibri"/>
              <a:cs typeface="Calibri"/>
            </a:endParaRPr>
          </a:p>
          <a:p>
            <a:pPr marL="171450" indent="-171450">
              <a:buFont typeface="Arial"/>
              <a:buChar char="•"/>
            </a:pPr>
            <a:r>
              <a:rPr lang="en-US" dirty="0" err="1"/>
              <a:t>Reflektierendes</a:t>
            </a:r>
            <a:r>
              <a:rPr lang="en-US" dirty="0"/>
              <a:t> </a:t>
            </a:r>
            <a:r>
              <a:rPr lang="en-US" dirty="0" err="1"/>
              <a:t>Beobachten</a:t>
            </a:r>
            <a:endParaRPr lang="en-US" dirty="0" err="1">
              <a:ea typeface="Calibri"/>
              <a:cs typeface="Calibri"/>
            </a:endParaRPr>
          </a:p>
          <a:p>
            <a:pPr marL="171450" indent="-171450">
              <a:buFont typeface="Arial"/>
              <a:buChar char="•"/>
            </a:pPr>
            <a:r>
              <a:rPr lang="en-US" dirty="0" err="1"/>
              <a:t>Abstrakte</a:t>
            </a:r>
            <a:r>
              <a:rPr lang="en-US" dirty="0"/>
              <a:t> </a:t>
            </a:r>
            <a:r>
              <a:rPr lang="en-US" dirty="0" err="1"/>
              <a:t>Begriffsbildung</a:t>
            </a:r>
            <a:endParaRPr lang="en-US" dirty="0" err="1">
              <a:ea typeface="Calibri"/>
              <a:cs typeface="Calibri"/>
            </a:endParaRPr>
          </a:p>
          <a:p>
            <a:pPr marL="171450" indent="-171450">
              <a:buFont typeface="Arial"/>
              <a:buChar char="•"/>
            </a:pPr>
            <a:r>
              <a:rPr lang="en-US" dirty="0" err="1"/>
              <a:t>Aktives</a:t>
            </a:r>
            <a:r>
              <a:rPr lang="en-US" dirty="0"/>
              <a:t> </a:t>
            </a:r>
            <a:r>
              <a:rPr lang="en-US" dirty="0" err="1"/>
              <a:t>Experimentieren</a:t>
            </a:r>
            <a:endParaRPr lang="en-US" dirty="0" err="1">
              <a:ea typeface="Calibri"/>
              <a:cs typeface="Calibri"/>
            </a:endParaRPr>
          </a:p>
          <a:p>
            <a:r>
              <a:rPr lang="en-US" dirty="0"/>
              <a:t>Der </a:t>
            </a:r>
            <a:r>
              <a:rPr lang="en-US" dirty="0" err="1"/>
              <a:t>konkrete</a:t>
            </a:r>
            <a:r>
              <a:rPr lang="en-US" dirty="0"/>
              <a:t> </a:t>
            </a:r>
            <a:r>
              <a:rPr lang="en-US" dirty="0" err="1"/>
              <a:t>Lernprozess</a:t>
            </a:r>
            <a:r>
              <a:rPr lang="en-US" dirty="0"/>
              <a:t> </a:t>
            </a:r>
            <a:r>
              <a:rPr lang="en-US" dirty="0" err="1"/>
              <a:t>durchläuft</a:t>
            </a:r>
            <a:r>
              <a:rPr lang="en-US" dirty="0"/>
              <a:t> </a:t>
            </a:r>
            <a:r>
              <a:rPr lang="en-US" dirty="0" err="1"/>
              <a:t>diese</a:t>
            </a:r>
            <a:r>
              <a:rPr lang="en-US" dirty="0"/>
              <a:t> </a:t>
            </a:r>
            <a:r>
              <a:rPr lang="en-US" dirty="0" err="1"/>
              <a:t>Phasen</a:t>
            </a:r>
            <a:r>
              <a:rPr lang="en-US" dirty="0"/>
              <a:t> auf </a:t>
            </a:r>
            <a:r>
              <a:rPr lang="en-US" dirty="0" err="1"/>
              <a:t>folgende</a:t>
            </a:r>
            <a:r>
              <a:rPr lang="en-US" dirty="0"/>
              <a:t> Art: </a:t>
            </a:r>
            <a:r>
              <a:rPr lang="en-US" dirty="0" err="1"/>
              <a:t>zuerst</a:t>
            </a:r>
            <a:r>
              <a:rPr lang="en-US" dirty="0"/>
              <a:t> </a:t>
            </a:r>
            <a:r>
              <a:rPr lang="en-US" dirty="0" err="1"/>
              <a:t>werden</a:t>
            </a:r>
            <a:r>
              <a:rPr lang="en-US" dirty="0"/>
              <a:t> </a:t>
            </a:r>
            <a:r>
              <a:rPr lang="en-US" dirty="0" err="1"/>
              <a:t>neue</a:t>
            </a:r>
            <a:r>
              <a:rPr lang="en-US" dirty="0"/>
              <a:t>, </a:t>
            </a:r>
            <a:r>
              <a:rPr lang="en-US" dirty="0" err="1"/>
              <a:t>konkrete</a:t>
            </a:r>
            <a:r>
              <a:rPr lang="en-US" dirty="0"/>
              <a:t> </a:t>
            </a:r>
            <a:r>
              <a:rPr lang="en-US" dirty="0" err="1"/>
              <a:t>Erfahrungen</a:t>
            </a:r>
            <a:r>
              <a:rPr lang="en-US" dirty="0"/>
              <a:t> </a:t>
            </a:r>
            <a:r>
              <a:rPr lang="en-US" dirty="0" err="1"/>
              <a:t>gemacht</a:t>
            </a:r>
            <a:r>
              <a:rPr lang="en-US" dirty="0"/>
              <a:t>, die </a:t>
            </a:r>
            <a:r>
              <a:rPr lang="en-US" dirty="0" err="1"/>
              <a:t>anschließend</a:t>
            </a:r>
            <a:r>
              <a:rPr lang="en-US" dirty="0"/>
              <a:t> </a:t>
            </a:r>
            <a:r>
              <a:rPr lang="en-US" dirty="0" err="1"/>
              <a:t>durch</a:t>
            </a:r>
            <a:r>
              <a:rPr lang="en-US" dirty="0"/>
              <a:t> </a:t>
            </a:r>
            <a:r>
              <a:rPr lang="en-US" dirty="0" err="1"/>
              <a:t>reflektierendes</a:t>
            </a:r>
            <a:r>
              <a:rPr lang="en-US" dirty="0"/>
              <a:t> </a:t>
            </a:r>
            <a:r>
              <a:rPr lang="en-US" dirty="0" err="1"/>
              <a:t>Beobachten</a:t>
            </a:r>
            <a:r>
              <a:rPr lang="en-US" dirty="0"/>
              <a:t> </a:t>
            </a:r>
            <a:r>
              <a:rPr lang="en-US" dirty="0" err="1"/>
              <a:t>genauer</a:t>
            </a:r>
            <a:r>
              <a:rPr lang="en-US" dirty="0"/>
              <a:t> </a:t>
            </a:r>
            <a:r>
              <a:rPr lang="en-US" dirty="0" err="1"/>
              <a:t>beurteilt</a:t>
            </a:r>
            <a:r>
              <a:rPr lang="en-US" dirty="0"/>
              <a:t> </a:t>
            </a:r>
            <a:r>
              <a:rPr lang="en-US" dirty="0" err="1"/>
              <a:t>werden</a:t>
            </a:r>
            <a:r>
              <a:rPr lang="en-US" dirty="0"/>
              <a:t>. </a:t>
            </a:r>
            <a:r>
              <a:rPr lang="en-US" dirty="0" err="1"/>
              <a:t>Im</a:t>
            </a:r>
            <a:r>
              <a:rPr lang="en-US" dirty="0"/>
              <a:t> </a:t>
            </a:r>
            <a:r>
              <a:rPr lang="en-US" dirty="0" err="1"/>
              <a:t>nächsten</a:t>
            </a:r>
            <a:r>
              <a:rPr lang="en-US" dirty="0"/>
              <a:t> Schritt </a:t>
            </a:r>
            <a:r>
              <a:rPr lang="en-US" dirty="0" err="1"/>
              <a:t>erfolgt</a:t>
            </a:r>
            <a:r>
              <a:rPr lang="en-US" dirty="0"/>
              <a:t> die </a:t>
            </a:r>
            <a:r>
              <a:rPr lang="en-US" dirty="0" err="1"/>
              <a:t>abstrakte</a:t>
            </a:r>
            <a:r>
              <a:rPr lang="en-US" dirty="0"/>
              <a:t> </a:t>
            </a:r>
            <a:r>
              <a:rPr lang="en-US" dirty="0" err="1"/>
              <a:t>Begriffsbildung</a:t>
            </a:r>
            <a:r>
              <a:rPr lang="en-US" dirty="0"/>
              <a:t>, </a:t>
            </a:r>
            <a:r>
              <a:rPr lang="en-US" dirty="0" err="1"/>
              <a:t>ggf</a:t>
            </a:r>
            <a:r>
              <a:rPr lang="en-US" dirty="0"/>
              <a:t>. </a:t>
            </a:r>
            <a:r>
              <a:rPr lang="en-US" dirty="0" err="1"/>
              <a:t>mit</a:t>
            </a:r>
            <a:r>
              <a:rPr lang="en-US" dirty="0"/>
              <a:t> </a:t>
            </a:r>
            <a:r>
              <a:rPr lang="en-US" dirty="0" err="1"/>
              <a:t>einer</a:t>
            </a:r>
            <a:r>
              <a:rPr lang="en-US" dirty="0"/>
              <a:t> </a:t>
            </a:r>
            <a:r>
              <a:rPr lang="en-US" dirty="0" err="1"/>
              <a:t>Theorie</a:t>
            </a:r>
            <a:r>
              <a:rPr lang="en-US" dirty="0"/>
              <a:t>.</a:t>
            </a:r>
            <a:endParaRPr lang="en-US" dirty="0">
              <a:ea typeface="Calibri"/>
              <a:cs typeface="Calibri"/>
            </a:endParaRPr>
          </a:p>
          <a:p>
            <a:endParaRPr lang="en-US" dirty="0">
              <a:ea typeface="Calibri"/>
              <a:cs typeface="Calibri"/>
            </a:endParaRPr>
          </a:p>
          <a:p>
            <a:r>
              <a:rPr lang="en-US" dirty="0"/>
              <a:t>Der </a:t>
            </a:r>
            <a:r>
              <a:rPr lang="en-US" dirty="0" err="1"/>
              <a:t>neue</a:t>
            </a:r>
            <a:r>
              <a:rPr lang="en-US" dirty="0"/>
              <a:t> </a:t>
            </a:r>
            <a:r>
              <a:rPr lang="en-US" dirty="0" err="1"/>
              <a:t>Begriff</a:t>
            </a:r>
            <a:r>
              <a:rPr lang="en-US" dirty="0"/>
              <a:t> (</a:t>
            </a:r>
            <a:r>
              <a:rPr lang="en-US" dirty="0" err="1"/>
              <a:t>oder</a:t>
            </a:r>
            <a:r>
              <a:rPr lang="en-US" dirty="0"/>
              <a:t> die </a:t>
            </a:r>
            <a:r>
              <a:rPr lang="en-US" dirty="0" err="1"/>
              <a:t>neue</a:t>
            </a:r>
            <a:r>
              <a:rPr lang="en-US" dirty="0"/>
              <a:t> </a:t>
            </a:r>
            <a:r>
              <a:rPr lang="en-US" dirty="0" err="1"/>
              <a:t>Theorie</a:t>
            </a:r>
            <a:r>
              <a:rPr lang="en-US" dirty="0"/>
              <a:t>) </a:t>
            </a:r>
            <a:r>
              <a:rPr lang="en-US" dirty="0" err="1"/>
              <a:t>wird</a:t>
            </a:r>
            <a:r>
              <a:rPr lang="en-US" dirty="0"/>
              <a:t> </a:t>
            </a:r>
            <a:r>
              <a:rPr lang="en-US" dirty="0" err="1"/>
              <a:t>durch</a:t>
            </a:r>
            <a:r>
              <a:rPr lang="en-US" dirty="0"/>
              <a:t> </a:t>
            </a:r>
            <a:r>
              <a:rPr lang="en-US" dirty="0" err="1"/>
              <a:t>aktives</a:t>
            </a:r>
            <a:r>
              <a:rPr lang="en-US" dirty="0"/>
              <a:t> </a:t>
            </a:r>
            <a:r>
              <a:rPr lang="en-US" dirty="0" err="1"/>
              <a:t>Experimentieren</a:t>
            </a:r>
            <a:r>
              <a:rPr lang="en-US" dirty="0"/>
              <a:t> </a:t>
            </a:r>
            <a:r>
              <a:rPr lang="en-US" dirty="0" err="1"/>
              <a:t>erprobt</a:t>
            </a:r>
            <a:r>
              <a:rPr lang="en-US" dirty="0"/>
              <a:t> und </a:t>
            </a:r>
            <a:r>
              <a:rPr lang="en-US" dirty="0" err="1"/>
              <a:t>angewendet</a:t>
            </a:r>
            <a:r>
              <a:rPr lang="en-US" dirty="0"/>
              <a:t>. Es </a:t>
            </a:r>
            <a:r>
              <a:rPr lang="en-US" dirty="0" err="1"/>
              <a:t>können</a:t>
            </a:r>
            <a:r>
              <a:rPr lang="en-US" dirty="0"/>
              <a:t> </a:t>
            </a:r>
            <a:r>
              <a:rPr lang="en-US" dirty="0" err="1"/>
              <a:t>somit</a:t>
            </a:r>
            <a:r>
              <a:rPr lang="en-US" dirty="0"/>
              <a:t> </a:t>
            </a:r>
            <a:r>
              <a:rPr lang="en-US" dirty="0" err="1"/>
              <a:t>neue</a:t>
            </a:r>
            <a:r>
              <a:rPr lang="en-US" dirty="0"/>
              <a:t> </a:t>
            </a:r>
            <a:r>
              <a:rPr lang="en-US" dirty="0" err="1"/>
              <a:t>Erfahrungen</a:t>
            </a:r>
            <a:r>
              <a:rPr lang="en-US" dirty="0"/>
              <a:t> </a:t>
            </a:r>
            <a:r>
              <a:rPr lang="en-US" dirty="0" err="1"/>
              <a:t>entstehen</a:t>
            </a:r>
            <a:r>
              <a:rPr lang="en-US" dirty="0"/>
              <a:t>, </a:t>
            </a:r>
            <a:r>
              <a:rPr lang="en-US" dirty="0" err="1"/>
              <a:t>womit</a:t>
            </a:r>
            <a:r>
              <a:rPr lang="en-US" dirty="0"/>
              <a:t> </a:t>
            </a:r>
            <a:r>
              <a:rPr lang="en-US" dirty="0" err="1"/>
              <a:t>sich</a:t>
            </a:r>
            <a:r>
              <a:rPr lang="en-US" dirty="0"/>
              <a:t> der </a:t>
            </a:r>
            <a:r>
              <a:rPr lang="en-US" dirty="0" err="1"/>
              <a:t>Lernkreislauf</a:t>
            </a:r>
            <a:r>
              <a:rPr lang="en-US" dirty="0"/>
              <a:t> </a:t>
            </a:r>
            <a:r>
              <a:rPr lang="en-US" dirty="0" err="1"/>
              <a:t>schließt</a:t>
            </a:r>
            <a:r>
              <a:rPr lang="en-US" dirty="0"/>
              <a:t>.</a:t>
            </a:r>
            <a:endParaRPr lang="en-US" dirty="0">
              <a:ea typeface="Calibri"/>
              <a:cs typeface="Calibri"/>
            </a:endParaRPr>
          </a:p>
          <a:p>
            <a:r>
              <a:rPr lang="en-US" dirty="0"/>
              <a:t>Nur </a:t>
            </a:r>
            <a:r>
              <a:rPr lang="en-US" dirty="0" err="1"/>
              <a:t>wenige</a:t>
            </a:r>
            <a:r>
              <a:rPr lang="en-US" dirty="0"/>
              <a:t> </a:t>
            </a:r>
            <a:r>
              <a:rPr lang="en-US" dirty="0" err="1"/>
              <a:t>Lernprozesse</a:t>
            </a:r>
            <a:r>
              <a:rPr lang="en-US" dirty="0"/>
              <a:t> </a:t>
            </a:r>
            <a:r>
              <a:rPr lang="en-US" dirty="0" err="1"/>
              <a:t>führen</a:t>
            </a:r>
            <a:r>
              <a:rPr lang="en-US" dirty="0"/>
              <a:t> </a:t>
            </a:r>
            <a:r>
              <a:rPr lang="en-US" dirty="0" err="1"/>
              <a:t>über</a:t>
            </a:r>
            <a:r>
              <a:rPr lang="en-US" dirty="0"/>
              <a:t> alle 4 </a:t>
            </a:r>
            <a:r>
              <a:rPr lang="en-US" dirty="0" err="1"/>
              <a:t>Phasen</a:t>
            </a:r>
            <a:r>
              <a:rPr lang="en-US" dirty="0"/>
              <a:t> – die </a:t>
            </a:r>
            <a:r>
              <a:rPr lang="en-US" dirty="0" err="1"/>
              <a:t>meistens</a:t>
            </a:r>
            <a:r>
              <a:rPr lang="en-US" dirty="0"/>
              <a:t> </a:t>
            </a:r>
            <a:r>
              <a:rPr lang="en-US" dirty="0" err="1"/>
              <a:t>werden</a:t>
            </a:r>
            <a:r>
              <a:rPr lang="en-US" dirty="0"/>
              <a:t> </a:t>
            </a:r>
            <a:r>
              <a:rPr lang="en-US" dirty="0" err="1"/>
              <a:t>nur</a:t>
            </a:r>
            <a:r>
              <a:rPr lang="en-US" dirty="0"/>
              <a:t> </a:t>
            </a:r>
            <a:r>
              <a:rPr lang="en-US" dirty="0" err="1"/>
              <a:t>einige</a:t>
            </a:r>
            <a:r>
              <a:rPr lang="en-US" dirty="0"/>
              <a:t> </a:t>
            </a:r>
            <a:r>
              <a:rPr lang="en-US" dirty="0" err="1"/>
              <a:t>Teile</a:t>
            </a:r>
            <a:r>
              <a:rPr lang="en-US" dirty="0"/>
              <a:t> des </a:t>
            </a:r>
            <a:r>
              <a:rPr lang="en-US" dirty="0" err="1"/>
              <a:t>Lernkreislaufes</a:t>
            </a:r>
            <a:r>
              <a:rPr lang="en-US" dirty="0"/>
              <a:t> </a:t>
            </a:r>
            <a:r>
              <a:rPr lang="en-US" dirty="0" err="1"/>
              <a:t>durchschritten</a:t>
            </a:r>
            <a:r>
              <a:rPr lang="en-US" dirty="0"/>
              <a:t>, </a:t>
            </a:r>
            <a:r>
              <a:rPr lang="en-US" dirty="0" err="1"/>
              <a:t>wobei</a:t>
            </a:r>
            <a:r>
              <a:rPr lang="en-US" dirty="0"/>
              <a:t> </a:t>
            </a:r>
            <a:r>
              <a:rPr lang="en-US" dirty="0" err="1"/>
              <a:t>sich</a:t>
            </a:r>
            <a:r>
              <a:rPr lang="en-US" dirty="0"/>
              <a:t> die </a:t>
            </a:r>
            <a:r>
              <a:rPr lang="en-US" dirty="0" err="1"/>
              <a:t>Lernstile</a:t>
            </a:r>
            <a:r>
              <a:rPr lang="en-US" dirty="0"/>
              <a:t> </a:t>
            </a:r>
            <a:r>
              <a:rPr lang="en-US" dirty="0" err="1"/>
              <a:t>jederzeit</a:t>
            </a:r>
            <a:r>
              <a:rPr lang="en-US" dirty="0"/>
              <a:t> </a:t>
            </a:r>
            <a:r>
              <a:rPr lang="en-US" dirty="0" err="1"/>
              <a:t>verändern</a:t>
            </a:r>
            <a:r>
              <a:rPr lang="en-US" dirty="0"/>
              <a:t> </a:t>
            </a:r>
            <a:r>
              <a:rPr lang="en-US" dirty="0" err="1"/>
              <a:t>können</a:t>
            </a:r>
            <a:r>
              <a:rPr lang="en-US" dirty="0"/>
              <a:t>.</a:t>
            </a:r>
            <a:endParaRPr lang="en-US" dirty="0">
              <a:ea typeface="Calibri"/>
              <a:cs typeface="Calibri"/>
            </a:endParaRPr>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13</a:t>
            </a:fld>
            <a:endParaRPr lang="de-DE"/>
          </a:p>
        </p:txBody>
      </p:sp>
    </p:spTree>
    <p:extLst>
      <p:ext uri="{BB962C8B-B14F-4D97-AF65-F5344CB8AC3E}">
        <p14:creationId xmlns:p14="http://schemas.microsoft.com/office/powerpoint/2010/main" val="37301201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85750" indent="-285750">
              <a:buFont typeface="Arial,Sans-Serif"/>
              <a:buChar char="•"/>
            </a:pPr>
            <a:r>
              <a:rPr lang="en-US" b="1"/>
              <a:t>Der Denker-</a:t>
            </a:r>
            <a:r>
              <a:rPr lang="en-US" b="1" err="1"/>
              <a:t>Typ</a:t>
            </a:r>
            <a:r>
              <a:rPr lang="en-US" b="1"/>
              <a:t> (</a:t>
            </a:r>
            <a:r>
              <a:rPr lang="en-US" b="1" err="1"/>
              <a:t>Assimilierer</a:t>
            </a:r>
            <a:r>
              <a:rPr lang="en-US" b="1"/>
              <a:t>)</a:t>
            </a:r>
            <a:r>
              <a:rPr lang="en-US"/>
              <a:t>: </a:t>
            </a:r>
            <a:r>
              <a:rPr lang="en-US" err="1"/>
              <a:t>reflektierendes</a:t>
            </a:r>
            <a:r>
              <a:rPr lang="en-US"/>
              <a:t> </a:t>
            </a:r>
            <a:r>
              <a:rPr lang="en-US" err="1"/>
              <a:t>Beobachten</a:t>
            </a:r>
            <a:r>
              <a:rPr lang="en-US"/>
              <a:t> und </a:t>
            </a:r>
            <a:r>
              <a:rPr lang="en-US" err="1"/>
              <a:t>abstrakte</a:t>
            </a:r>
            <a:r>
              <a:rPr lang="en-US"/>
              <a:t> </a:t>
            </a:r>
            <a:r>
              <a:rPr lang="en-US" err="1"/>
              <a:t>Begriffsbildung</a:t>
            </a:r>
            <a:r>
              <a:rPr lang="en-US"/>
              <a:t>. Menschen </a:t>
            </a:r>
            <a:r>
              <a:rPr lang="en-US" err="1"/>
              <a:t>dieser</a:t>
            </a:r>
            <a:r>
              <a:rPr lang="en-US"/>
              <a:t> Art </a:t>
            </a:r>
            <a:r>
              <a:rPr lang="en-US" err="1"/>
              <a:t>können</a:t>
            </a:r>
            <a:r>
              <a:rPr lang="en-US"/>
              <a:t> </a:t>
            </a:r>
            <a:r>
              <a:rPr lang="en-US" err="1"/>
              <a:t>breit</a:t>
            </a:r>
            <a:r>
              <a:rPr lang="en-US"/>
              <a:t> </a:t>
            </a:r>
            <a:r>
              <a:rPr lang="en-US" err="1"/>
              <a:t>gefächertes</a:t>
            </a:r>
            <a:r>
              <a:rPr lang="en-US"/>
              <a:t> Wissen </a:t>
            </a:r>
            <a:r>
              <a:rPr lang="en-US" err="1"/>
              <a:t>besonders</a:t>
            </a:r>
            <a:r>
              <a:rPr lang="en-US"/>
              <a:t> gut in </a:t>
            </a:r>
            <a:r>
              <a:rPr lang="en-US" err="1"/>
              <a:t>logische</a:t>
            </a:r>
            <a:r>
              <a:rPr lang="en-US"/>
              <a:t> </a:t>
            </a:r>
            <a:r>
              <a:rPr lang="en-US" err="1"/>
              <a:t>Zusammenhänge</a:t>
            </a:r>
            <a:r>
              <a:rPr lang="en-US"/>
              <a:t> </a:t>
            </a:r>
            <a:r>
              <a:rPr lang="en-US" err="1"/>
              <a:t>bringen</a:t>
            </a:r>
            <a:r>
              <a:rPr lang="en-US"/>
              <a:t>. Sie </a:t>
            </a:r>
            <a:r>
              <a:rPr lang="en-US" err="1"/>
              <a:t>widmen</a:t>
            </a:r>
            <a:r>
              <a:rPr lang="en-US"/>
              <a:t> </a:t>
            </a:r>
            <a:r>
              <a:rPr lang="en-US" err="1"/>
              <a:t>sich</a:t>
            </a:r>
            <a:r>
              <a:rPr lang="en-US"/>
              <a:t> </a:t>
            </a:r>
            <a:r>
              <a:rPr lang="en-US" err="1"/>
              <a:t>lieber</a:t>
            </a:r>
            <a:r>
              <a:rPr lang="en-US"/>
              <a:t> Ideen und </a:t>
            </a:r>
            <a:r>
              <a:rPr lang="en-US" err="1"/>
              <a:t>Konzepte</a:t>
            </a:r>
            <a:r>
              <a:rPr lang="en-US"/>
              <a:t> </a:t>
            </a:r>
            <a:r>
              <a:rPr lang="en-US" err="1"/>
              <a:t>als</a:t>
            </a:r>
            <a:r>
              <a:rPr lang="en-US"/>
              <a:t> Menschen, </a:t>
            </a:r>
            <a:r>
              <a:rPr lang="en-US" err="1"/>
              <a:t>daher</a:t>
            </a:r>
            <a:r>
              <a:rPr lang="en-US"/>
              <a:t> </a:t>
            </a:r>
            <a:r>
              <a:rPr lang="en-US" err="1"/>
              <a:t>sind</a:t>
            </a:r>
            <a:r>
              <a:rPr lang="en-US"/>
              <a:t> </a:t>
            </a:r>
            <a:r>
              <a:rPr lang="en-US" err="1"/>
              <a:t>Vorträge</a:t>
            </a:r>
            <a:r>
              <a:rPr lang="en-US"/>
              <a:t> und </a:t>
            </a:r>
            <a:r>
              <a:rPr lang="en-US" err="1"/>
              <a:t>zugrundeliegende</a:t>
            </a:r>
            <a:r>
              <a:rPr lang="en-US"/>
              <a:t> </a:t>
            </a:r>
            <a:r>
              <a:rPr lang="en-US" err="1"/>
              <a:t>Theorien</a:t>
            </a:r>
            <a:r>
              <a:rPr lang="en-US"/>
              <a:t> </a:t>
            </a:r>
            <a:r>
              <a:rPr lang="en-US" err="1"/>
              <a:t>deren</a:t>
            </a:r>
            <a:r>
              <a:rPr lang="en-US"/>
              <a:t> </a:t>
            </a:r>
            <a:r>
              <a:rPr lang="en-US" err="1"/>
              <a:t>bevorzugte</a:t>
            </a:r>
            <a:r>
              <a:rPr lang="en-US"/>
              <a:t> </a:t>
            </a:r>
            <a:r>
              <a:rPr lang="en-US" err="1"/>
              <a:t>Lernform</a:t>
            </a:r>
            <a:r>
              <a:rPr lang="en-US"/>
              <a:t>. </a:t>
            </a:r>
            <a:r>
              <a:rPr lang="en-US" b="1" err="1"/>
              <a:t>Kurzprofil</a:t>
            </a:r>
            <a:r>
              <a:rPr lang="en-US" b="1"/>
              <a:t>: </a:t>
            </a:r>
            <a:r>
              <a:rPr lang="en-US" b="1" err="1"/>
              <a:t>vernünftig</a:t>
            </a:r>
            <a:r>
              <a:rPr lang="en-US" b="1"/>
              <a:t>, </a:t>
            </a:r>
            <a:r>
              <a:rPr lang="en-US" b="1" err="1"/>
              <a:t>emotionslos</a:t>
            </a:r>
            <a:r>
              <a:rPr lang="en-US" b="1"/>
              <a:t>, </a:t>
            </a:r>
            <a:r>
              <a:rPr lang="en-US" b="1" err="1"/>
              <a:t>logisch</a:t>
            </a:r>
            <a:r>
              <a:rPr lang="en-US" b="1"/>
              <a:t>, </a:t>
            </a:r>
            <a:r>
              <a:rPr lang="en-US" b="1" err="1"/>
              <a:t>strukturiert</a:t>
            </a:r>
            <a:r>
              <a:rPr lang="en-US" b="1"/>
              <a:t>, </a:t>
            </a:r>
            <a:r>
              <a:rPr lang="en-US" b="1" err="1"/>
              <a:t>unabhängig</a:t>
            </a:r>
            <a:r>
              <a:rPr lang="en-US" b="1"/>
              <a:t> </a:t>
            </a:r>
            <a:endParaRPr lang="de-DE"/>
          </a:p>
          <a:p>
            <a:pPr marL="285750" indent="-285750">
              <a:buFont typeface="Arial,Sans-Serif"/>
              <a:buChar char="•"/>
            </a:pPr>
            <a:r>
              <a:rPr lang="en-US" b="1" dirty="0"/>
              <a:t>Der </a:t>
            </a:r>
            <a:r>
              <a:rPr lang="en-US" b="1" dirty="0" err="1"/>
              <a:t>Entscheider-Typ</a:t>
            </a:r>
            <a:r>
              <a:rPr lang="en-US" b="1" dirty="0"/>
              <a:t> (</a:t>
            </a:r>
            <a:r>
              <a:rPr lang="en-US" b="1" dirty="0" err="1"/>
              <a:t>Konvergierer</a:t>
            </a:r>
            <a:r>
              <a:rPr lang="en-US" b="1" dirty="0"/>
              <a:t>):</a:t>
            </a:r>
            <a:r>
              <a:rPr lang="en-US" dirty="0"/>
              <a:t> </a:t>
            </a:r>
            <a:r>
              <a:rPr lang="en-US" dirty="0" err="1"/>
              <a:t>abstrakte</a:t>
            </a:r>
            <a:r>
              <a:rPr lang="en-US" dirty="0"/>
              <a:t> </a:t>
            </a:r>
            <a:r>
              <a:rPr lang="en-US" dirty="0" err="1"/>
              <a:t>Begriffsbildung</a:t>
            </a:r>
            <a:r>
              <a:rPr lang="en-US" dirty="0"/>
              <a:t> und </a:t>
            </a:r>
            <a:r>
              <a:rPr lang="en-US" dirty="0" err="1"/>
              <a:t>aktives</a:t>
            </a:r>
            <a:r>
              <a:rPr lang="en-US" dirty="0"/>
              <a:t> </a:t>
            </a:r>
            <a:r>
              <a:rPr lang="en-US" dirty="0" err="1"/>
              <a:t>Experimentieren</a:t>
            </a:r>
            <a:r>
              <a:rPr lang="en-US" dirty="0"/>
              <a:t>, Der </a:t>
            </a:r>
            <a:r>
              <a:rPr lang="en-US" dirty="0" err="1"/>
              <a:t>Entscheider</a:t>
            </a:r>
            <a:r>
              <a:rPr lang="en-US" dirty="0"/>
              <a:t> </a:t>
            </a:r>
            <a:r>
              <a:rPr lang="en-US" dirty="0" err="1"/>
              <a:t>liebt</a:t>
            </a:r>
            <a:r>
              <a:rPr lang="en-US" dirty="0"/>
              <a:t> es </a:t>
            </a:r>
            <a:r>
              <a:rPr lang="en-US" dirty="0" err="1"/>
              <a:t>Theorien</a:t>
            </a:r>
            <a:r>
              <a:rPr lang="en-US" dirty="0"/>
              <a:t> in </a:t>
            </a:r>
            <a:r>
              <a:rPr lang="en-US" dirty="0" err="1"/>
              <a:t>technischer</a:t>
            </a:r>
            <a:r>
              <a:rPr lang="en-US" dirty="0"/>
              <a:t> Praxis </a:t>
            </a:r>
            <a:r>
              <a:rPr lang="en-US" dirty="0" err="1"/>
              <a:t>anzuwenden</a:t>
            </a:r>
            <a:r>
              <a:rPr lang="en-US" dirty="0"/>
              <a:t> und </a:t>
            </a:r>
            <a:r>
              <a:rPr lang="en-US" dirty="0" err="1"/>
              <a:t>damit</a:t>
            </a:r>
            <a:r>
              <a:rPr lang="en-US" dirty="0"/>
              <a:t> Probleme </a:t>
            </a:r>
            <a:r>
              <a:rPr lang="en-US" dirty="0" err="1"/>
              <a:t>zu</a:t>
            </a:r>
            <a:r>
              <a:rPr lang="en-US" dirty="0"/>
              <a:t> </a:t>
            </a:r>
            <a:r>
              <a:rPr lang="en-US" dirty="0" err="1"/>
              <a:t>lösen</a:t>
            </a:r>
            <a:r>
              <a:rPr lang="en-US" dirty="0"/>
              <a:t>. </a:t>
            </a:r>
            <a:r>
              <a:rPr lang="en-US" dirty="0" err="1"/>
              <a:t>Soziale</a:t>
            </a:r>
            <a:r>
              <a:rPr lang="en-US" dirty="0"/>
              <a:t> </a:t>
            </a:r>
            <a:r>
              <a:rPr lang="en-US" dirty="0" err="1"/>
              <a:t>Aufgaben</a:t>
            </a:r>
            <a:r>
              <a:rPr lang="en-US" dirty="0"/>
              <a:t> und </a:t>
            </a:r>
            <a:r>
              <a:rPr lang="en-US" dirty="0" err="1"/>
              <a:t>Kontakt</a:t>
            </a:r>
            <a:r>
              <a:rPr lang="en-US" dirty="0"/>
              <a:t> </a:t>
            </a:r>
            <a:r>
              <a:rPr lang="en-US" dirty="0" err="1"/>
              <a:t>zu</a:t>
            </a:r>
            <a:r>
              <a:rPr lang="en-US" dirty="0"/>
              <a:t> </a:t>
            </a:r>
            <a:r>
              <a:rPr lang="en-US" dirty="0" err="1"/>
              <a:t>anderen</a:t>
            </a:r>
            <a:r>
              <a:rPr lang="en-US" dirty="0"/>
              <a:t> </a:t>
            </a:r>
            <a:r>
              <a:rPr lang="en-US" dirty="0" err="1"/>
              <a:t>sind</a:t>
            </a:r>
            <a:r>
              <a:rPr lang="en-US" dirty="0"/>
              <a:t> </a:t>
            </a:r>
            <a:r>
              <a:rPr lang="en-US" dirty="0" err="1"/>
              <a:t>nicht</a:t>
            </a:r>
            <a:r>
              <a:rPr lang="en-US" dirty="0"/>
              <a:t> seine </a:t>
            </a:r>
            <a:r>
              <a:rPr lang="en-US" dirty="0" err="1"/>
              <a:t>Stärke</a:t>
            </a:r>
            <a:r>
              <a:rPr lang="en-US" dirty="0"/>
              <a:t>. </a:t>
            </a:r>
            <a:r>
              <a:rPr lang="en-US" b="1" dirty="0" err="1"/>
              <a:t>Kurzprofil</a:t>
            </a:r>
            <a:r>
              <a:rPr lang="en-US" b="1" dirty="0"/>
              <a:t>: </a:t>
            </a:r>
            <a:r>
              <a:rPr lang="en-US" b="1" dirty="0" err="1"/>
              <a:t>sachlich</a:t>
            </a:r>
            <a:r>
              <a:rPr lang="en-US" b="1" dirty="0"/>
              <a:t>, </a:t>
            </a:r>
            <a:r>
              <a:rPr lang="en-US" b="1" dirty="0" err="1"/>
              <a:t>ergebnisbezogen</a:t>
            </a:r>
            <a:r>
              <a:rPr lang="en-US" b="1" dirty="0"/>
              <a:t>, </a:t>
            </a:r>
            <a:r>
              <a:rPr lang="en-US" b="1" dirty="0" err="1"/>
              <a:t>konkurrenzierend</a:t>
            </a:r>
            <a:r>
              <a:rPr lang="en-US" b="1" dirty="0"/>
              <a:t>, </a:t>
            </a:r>
            <a:r>
              <a:rPr lang="en-US" b="1" dirty="0" err="1"/>
              <a:t>spontan</a:t>
            </a:r>
            <a:r>
              <a:rPr lang="en-US" b="1" dirty="0"/>
              <a:t>, </a:t>
            </a:r>
            <a:r>
              <a:rPr lang="en-US" b="1" dirty="0" err="1"/>
              <a:t>effizient</a:t>
            </a:r>
            <a:endParaRPr lang="de-DE" dirty="0" err="1"/>
          </a:p>
          <a:p>
            <a:pPr marL="171450" indent="-171450">
              <a:buFont typeface="Arial,Sans-Serif"/>
              <a:buChar char="•"/>
            </a:pPr>
            <a:r>
              <a:rPr lang="en-US" b="1" dirty="0"/>
              <a:t>Der </a:t>
            </a:r>
            <a:r>
              <a:rPr lang="en-US" b="1" dirty="0" err="1"/>
              <a:t>Entdecker-Typ</a:t>
            </a:r>
            <a:r>
              <a:rPr lang="en-US" b="1" dirty="0"/>
              <a:t> (</a:t>
            </a:r>
            <a:r>
              <a:rPr lang="en-US" b="1" dirty="0" err="1"/>
              <a:t>Divergierer</a:t>
            </a:r>
            <a:r>
              <a:rPr lang="en-US" b="1" dirty="0"/>
              <a:t>)</a:t>
            </a:r>
            <a:r>
              <a:rPr lang="en-US" dirty="0"/>
              <a:t>: </a:t>
            </a:r>
            <a:r>
              <a:rPr lang="en-US" dirty="0" err="1"/>
              <a:t>konkrete</a:t>
            </a:r>
            <a:r>
              <a:rPr lang="en-US" dirty="0"/>
              <a:t> </a:t>
            </a:r>
            <a:r>
              <a:rPr lang="en-US" dirty="0" err="1"/>
              <a:t>Erfahrung</a:t>
            </a:r>
            <a:r>
              <a:rPr lang="en-US" dirty="0"/>
              <a:t> und </a:t>
            </a:r>
            <a:r>
              <a:rPr lang="en-US" dirty="0" err="1"/>
              <a:t>reflektierendes</a:t>
            </a:r>
            <a:r>
              <a:rPr lang="en-US" dirty="0"/>
              <a:t> </a:t>
            </a:r>
            <a:r>
              <a:rPr lang="en-US" dirty="0" err="1"/>
              <a:t>Beobachten</a:t>
            </a:r>
            <a:r>
              <a:rPr lang="en-US" dirty="0"/>
              <a:t> – er </a:t>
            </a:r>
            <a:r>
              <a:rPr lang="en-US" dirty="0" err="1"/>
              <a:t>beobachtet</a:t>
            </a:r>
            <a:r>
              <a:rPr lang="en-US" dirty="0"/>
              <a:t> </a:t>
            </a:r>
            <a:r>
              <a:rPr lang="en-US" dirty="0" err="1"/>
              <a:t>Situationen</a:t>
            </a:r>
            <a:r>
              <a:rPr lang="en-US" dirty="0"/>
              <a:t> gerne </a:t>
            </a:r>
            <a:r>
              <a:rPr lang="en-US" dirty="0" err="1"/>
              <a:t>aus</a:t>
            </a:r>
            <a:r>
              <a:rPr lang="en-US" dirty="0"/>
              <a:t> </a:t>
            </a:r>
            <a:r>
              <a:rPr lang="en-US" dirty="0" err="1"/>
              <a:t>unterschiedlichen</a:t>
            </a:r>
            <a:r>
              <a:rPr lang="en-US" dirty="0"/>
              <a:t> </a:t>
            </a:r>
            <a:r>
              <a:rPr lang="en-US" dirty="0" err="1"/>
              <a:t>Perspektiven</a:t>
            </a:r>
            <a:r>
              <a:rPr lang="en-US" dirty="0"/>
              <a:t>. Der </a:t>
            </a:r>
            <a:r>
              <a:rPr lang="en-US" dirty="0" err="1"/>
              <a:t>Vorteil</a:t>
            </a:r>
            <a:r>
              <a:rPr lang="en-US" dirty="0"/>
              <a:t> </a:t>
            </a:r>
            <a:r>
              <a:rPr lang="en-US" dirty="0" err="1"/>
              <a:t>liegt</a:t>
            </a:r>
            <a:r>
              <a:rPr lang="en-US" dirty="0"/>
              <a:t> </a:t>
            </a:r>
            <a:r>
              <a:rPr lang="en-US" dirty="0" err="1"/>
              <a:t>darin</a:t>
            </a:r>
            <a:r>
              <a:rPr lang="en-US" dirty="0"/>
              <a:t>, </a:t>
            </a:r>
            <a:r>
              <a:rPr lang="en-US" dirty="0" err="1"/>
              <a:t>dass</a:t>
            </a:r>
            <a:r>
              <a:rPr lang="en-US" dirty="0"/>
              <a:t> er gerne </a:t>
            </a:r>
            <a:r>
              <a:rPr lang="en-US" dirty="0" err="1"/>
              <a:t>neue</a:t>
            </a:r>
            <a:r>
              <a:rPr lang="en-US" dirty="0"/>
              <a:t> Ideen </a:t>
            </a:r>
            <a:r>
              <a:rPr lang="en-US" dirty="0" err="1"/>
              <a:t>entwickelt</a:t>
            </a:r>
            <a:r>
              <a:rPr lang="en-US" dirty="0"/>
              <a:t> und </a:t>
            </a:r>
            <a:r>
              <a:rPr lang="en-US" dirty="0" err="1"/>
              <a:t>im</a:t>
            </a:r>
            <a:r>
              <a:rPr lang="en-US" dirty="0"/>
              <a:t> Team </a:t>
            </a:r>
            <a:r>
              <a:rPr lang="en-US" dirty="0" err="1"/>
              <a:t>arbeitet</a:t>
            </a:r>
            <a:r>
              <a:rPr lang="en-US" dirty="0"/>
              <a:t>. </a:t>
            </a:r>
            <a:r>
              <a:rPr lang="en-US" dirty="0" err="1"/>
              <a:t>Persönliches</a:t>
            </a:r>
            <a:r>
              <a:rPr lang="en-US" dirty="0"/>
              <a:t> Feedback </a:t>
            </a:r>
            <a:r>
              <a:rPr lang="en-US" dirty="0" err="1"/>
              <a:t>wird</a:t>
            </a:r>
            <a:r>
              <a:rPr lang="en-US" dirty="0"/>
              <a:t> </a:t>
            </a:r>
            <a:r>
              <a:rPr lang="en-US" dirty="0" err="1"/>
              <a:t>geschätzt</a:t>
            </a:r>
            <a:r>
              <a:rPr lang="en-US" dirty="0"/>
              <a:t>, der </a:t>
            </a:r>
            <a:r>
              <a:rPr lang="en-US" dirty="0" err="1"/>
              <a:t>aktive</a:t>
            </a:r>
            <a:r>
              <a:rPr lang="en-US" dirty="0"/>
              <a:t> </a:t>
            </a:r>
            <a:r>
              <a:rPr lang="en-US" dirty="0" err="1"/>
              <a:t>Austausch</a:t>
            </a:r>
            <a:r>
              <a:rPr lang="en-US" dirty="0"/>
              <a:t> in Foren und </a:t>
            </a:r>
            <a:r>
              <a:rPr lang="en-US" dirty="0" err="1"/>
              <a:t>Erklärungen</a:t>
            </a:r>
            <a:r>
              <a:rPr lang="en-US" dirty="0"/>
              <a:t> </a:t>
            </a:r>
            <a:r>
              <a:rPr lang="en-US" dirty="0" err="1"/>
              <a:t>anhand</a:t>
            </a:r>
            <a:r>
              <a:rPr lang="en-US" dirty="0"/>
              <a:t> von </a:t>
            </a:r>
            <a:r>
              <a:rPr lang="en-US" dirty="0" err="1"/>
              <a:t>Beispielen</a:t>
            </a:r>
            <a:r>
              <a:rPr lang="en-US" dirty="0"/>
              <a:t> </a:t>
            </a:r>
            <a:r>
              <a:rPr lang="en-US" dirty="0" err="1"/>
              <a:t>ist</a:t>
            </a:r>
            <a:r>
              <a:rPr lang="en-US" dirty="0"/>
              <a:t> für </a:t>
            </a:r>
            <a:r>
              <a:rPr lang="en-US" dirty="0" err="1"/>
              <a:t>diesen</a:t>
            </a:r>
            <a:r>
              <a:rPr lang="en-US" dirty="0"/>
              <a:t> </a:t>
            </a:r>
            <a:r>
              <a:rPr lang="en-US" dirty="0" err="1"/>
              <a:t>Typ</a:t>
            </a:r>
            <a:r>
              <a:rPr lang="en-US" dirty="0"/>
              <a:t> </a:t>
            </a:r>
            <a:r>
              <a:rPr lang="en-US" dirty="0" err="1"/>
              <a:t>vorteilhaft</a:t>
            </a:r>
            <a:r>
              <a:rPr lang="en-US" dirty="0"/>
              <a:t>. Meist </a:t>
            </a:r>
            <a:r>
              <a:rPr lang="en-US" dirty="0" err="1"/>
              <a:t>ist</a:t>
            </a:r>
            <a:r>
              <a:rPr lang="en-US" dirty="0"/>
              <a:t> </a:t>
            </a:r>
            <a:r>
              <a:rPr lang="en-US" dirty="0" err="1"/>
              <a:t>dieser</a:t>
            </a:r>
            <a:r>
              <a:rPr lang="en-US" dirty="0"/>
              <a:t> </a:t>
            </a:r>
            <a:r>
              <a:rPr lang="en-US" dirty="0" err="1"/>
              <a:t>Typ</a:t>
            </a:r>
            <a:r>
              <a:rPr lang="en-US" dirty="0"/>
              <a:t> </a:t>
            </a:r>
            <a:r>
              <a:rPr lang="en-US" dirty="0" err="1"/>
              <a:t>kulturell</a:t>
            </a:r>
            <a:r>
              <a:rPr lang="en-US" dirty="0"/>
              <a:t> </a:t>
            </a:r>
            <a:r>
              <a:rPr lang="en-US" dirty="0" err="1"/>
              <a:t>sehr</a:t>
            </a:r>
            <a:r>
              <a:rPr lang="en-US" dirty="0"/>
              <a:t> </a:t>
            </a:r>
            <a:r>
              <a:rPr lang="en-US" dirty="0" err="1"/>
              <a:t>breit</a:t>
            </a:r>
            <a:r>
              <a:rPr lang="en-US" dirty="0"/>
              <a:t> </a:t>
            </a:r>
            <a:r>
              <a:rPr lang="en-US" dirty="0" err="1"/>
              <a:t>aufgestellt</a:t>
            </a:r>
            <a:r>
              <a:rPr lang="en-US" dirty="0"/>
              <a:t> und </a:t>
            </a:r>
            <a:r>
              <a:rPr lang="en-US" dirty="0" err="1"/>
              <a:t>künstlerisch</a:t>
            </a:r>
            <a:r>
              <a:rPr lang="en-US" dirty="0"/>
              <a:t> </a:t>
            </a:r>
            <a:r>
              <a:rPr lang="en-US" dirty="0" err="1"/>
              <a:t>aktiv</a:t>
            </a:r>
            <a:r>
              <a:rPr lang="en-US" dirty="0"/>
              <a:t>. </a:t>
            </a:r>
            <a:r>
              <a:rPr lang="en-US" b="1" dirty="0" err="1"/>
              <a:t>Kurzprofil</a:t>
            </a:r>
            <a:r>
              <a:rPr lang="en-US" b="1" dirty="0"/>
              <a:t>: </a:t>
            </a:r>
            <a:r>
              <a:rPr lang="en-US" b="1" dirty="0" err="1"/>
              <a:t>fantasievoll</a:t>
            </a:r>
            <a:r>
              <a:rPr lang="en-US" b="1" dirty="0"/>
              <a:t>, </a:t>
            </a:r>
            <a:r>
              <a:rPr lang="en-US" b="1" dirty="0" err="1"/>
              <a:t>hinterfragend</a:t>
            </a:r>
            <a:r>
              <a:rPr lang="en-US" b="1" dirty="0"/>
              <a:t>, </a:t>
            </a:r>
            <a:r>
              <a:rPr lang="en-US" b="1" dirty="0" err="1"/>
              <a:t>abwägend</a:t>
            </a:r>
            <a:r>
              <a:rPr lang="en-US" b="1" dirty="0"/>
              <a:t>, </a:t>
            </a:r>
            <a:r>
              <a:rPr lang="en-US" b="1" dirty="0" err="1"/>
              <a:t>diskussionsfreudig</a:t>
            </a:r>
            <a:endParaRPr lang="en-US" dirty="0" err="1"/>
          </a:p>
          <a:p>
            <a:pPr marL="171450" indent="-171450">
              <a:buFont typeface="Arial,Sans-Serif"/>
              <a:buChar char="•"/>
            </a:pPr>
            <a:r>
              <a:rPr lang="en-US" b="1" dirty="0"/>
              <a:t>Der Macher-</a:t>
            </a:r>
            <a:r>
              <a:rPr lang="en-US" b="1" dirty="0" err="1"/>
              <a:t>Typ</a:t>
            </a:r>
            <a:r>
              <a:rPr lang="en-US" b="1" dirty="0"/>
              <a:t> (</a:t>
            </a:r>
            <a:r>
              <a:rPr lang="en-US" b="1" dirty="0" err="1"/>
              <a:t>Akkomodierer</a:t>
            </a:r>
            <a:r>
              <a:rPr lang="en-US" b="1" dirty="0"/>
              <a:t>):</a:t>
            </a:r>
            <a:r>
              <a:rPr lang="en-US" dirty="0"/>
              <a:t> </a:t>
            </a:r>
            <a:r>
              <a:rPr lang="en-US" dirty="0" err="1"/>
              <a:t>aktives</a:t>
            </a:r>
            <a:r>
              <a:rPr lang="en-US" dirty="0"/>
              <a:t> </a:t>
            </a:r>
            <a:r>
              <a:rPr lang="en-US" dirty="0" err="1"/>
              <a:t>Experimentieren</a:t>
            </a:r>
            <a:r>
              <a:rPr lang="en-US" dirty="0"/>
              <a:t> und </a:t>
            </a:r>
            <a:r>
              <a:rPr lang="en-US" dirty="0" err="1"/>
              <a:t>konkrete</a:t>
            </a:r>
            <a:r>
              <a:rPr lang="en-US" dirty="0"/>
              <a:t> </a:t>
            </a:r>
            <a:r>
              <a:rPr lang="en-US" dirty="0" err="1"/>
              <a:t>Erfahrung</a:t>
            </a:r>
            <a:r>
              <a:rPr lang="en-US" dirty="0"/>
              <a:t> </a:t>
            </a:r>
            <a:r>
              <a:rPr lang="en-US" dirty="0" err="1"/>
              <a:t>stehen</a:t>
            </a:r>
            <a:r>
              <a:rPr lang="en-US" dirty="0"/>
              <a:t> für </a:t>
            </a:r>
            <a:r>
              <a:rPr lang="en-US" dirty="0" err="1"/>
              <a:t>diesen</a:t>
            </a:r>
            <a:r>
              <a:rPr lang="en-US" dirty="0"/>
              <a:t> </a:t>
            </a:r>
            <a:r>
              <a:rPr lang="en-US" dirty="0" err="1"/>
              <a:t>Lerntyp</a:t>
            </a:r>
            <a:r>
              <a:rPr lang="en-US" dirty="0"/>
              <a:t>, der </a:t>
            </a:r>
            <a:r>
              <a:rPr lang="en-US" dirty="0" err="1"/>
              <a:t>durch</a:t>
            </a:r>
            <a:r>
              <a:rPr lang="en-US" dirty="0"/>
              <a:t> </a:t>
            </a:r>
            <a:r>
              <a:rPr lang="en-US" dirty="0" err="1"/>
              <a:t>eigene</a:t>
            </a:r>
            <a:r>
              <a:rPr lang="en-US" dirty="0"/>
              <a:t> </a:t>
            </a:r>
            <a:r>
              <a:rPr lang="en-US" dirty="0" err="1"/>
              <a:t>Erfahrung</a:t>
            </a:r>
            <a:r>
              <a:rPr lang="en-US" dirty="0"/>
              <a:t> </a:t>
            </a:r>
            <a:r>
              <a:rPr lang="en-US" dirty="0" err="1"/>
              <a:t>mehr</a:t>
            </a:r>
            <a:r>
              <a:rPr lang="en-US" dirty="0"/>
              <a:t> </a:t>
            </a:r>
            <a:r>
              <a:rPr lang="en-US" dirty="0" err="1"/>
              <a:t>lernt</a:t>
            </a:r>
            <a:r>
              <a:rPr lang="en-US" dirty="0"/>
              <a:t> </a:t>
            </a:r>
            <a:r>
              <a:rPr lang="en-US" dirty="0" err="1"/>
              <a:t>als</a:t>
            </a:r>
            <a:r>
              <a:rPr lang="en-US" dirty="0"/>
              <a:t> </a:t>
            </a:r>
            <a:r>
              <a:rPr lang="en-US" dirty="0" err="1"/>
              <a:t>durch</a:t>
            </a:r>
            <a:r>
              <a:rPr lang="en-US" dirty="0"/>
              <a:t> </a:t>
            </a:r>
            <a:r>
              <a:rPr lang="en-US" dirty="0" err="1"/>
              <a:t>trockene</a:t>
            </a:r>
            <a:r>
              <a:rPr lang="en-US" dirty="0"/>
              <a:t> </a:t>
            </a:r>
            <a:r>
              <a:rPr lang="en-US" dirty="0" err="1"/>
              <a:t>Theorie</a:t>
            </a:r>
            <a:r>
              <a:rPr lang="en-US" dirty="0"/>
              <a:t>. Er </a:t>
            </a:r>
            <a:r>
              <a:rPr lang="en-US" dirty="0" err="1"/>
              <a:t>arbeitet</a:t>
            </a:r>
            <a:r>
              <a:rPr lang="en-US" dirty="0"/>
              <a:t> gerne </a:t>
            </a:r>
            <a:r>
              <a:rPr lang="en-US" dirty="0" err="1"/>
              <a:t>mit</a:t>
            </a:r>
            <a:r>
              <a:rPr lang="en-US" dirty="0"/>
              <a:t> </a:t>
            </a:r>
            <a:r>
              <a:rPr lang="en-US" dirty="0" err="1"/>
              <a:t>anderen</a:t>
            </a:r>
            <a:r>
              <a:rPr lang="en-US" dirty="0"/>
              <a:t> </a:t>
            </a:r>
            <a:r>
              <a:rPr lang="en-US" dirty="0" err="1"/>
              <a:t>zusammen</a:t>
            </a:r>
            <a:r>
              <a:rPr lang="en-US" dirty="0"/>
              <a:t> und </a:t>
            </a:r>
            <a:r>
              <a:rPr lang="en-US" dirty="0" err="1"/>
              <a:t>möchte</a:t>
            </a:r>
            <a:r>
              <a:rPr lang="en-US" dirty="0"/>
              <a:t> </a:t>
            </a:r>
            <a:r>
              <a:rPr lang="en-US" dirty="0" err="1"/>
              <a:t>sich</a:t>
            </a:r>
            <a:r>
              <a:rPr lang="en-US" dirty="0"/>
              <a:t> das Wissen gerne </a:t>
            </a:r>
            <a:r>
              <a:rPr lang="en-US" dirty="0" err="1"/>
              <a:t>praktisch</a:t>
            </a:r>
            <a:r>
              <a:rPr lang="en-US" dirty="0"/>
              <a:t> </a:t>
            </a:r>
            <a:r>
              <a:rPr lang="en-US" dirty="0" err="1"/>
              <a:t>aneignen</a:t>
            </a:r>
            <a:r>
              <a:rPr lang="en-US" dirty="0"/>
              <a:t>. </a:t>
            </a:r>
            <a:r>
              <a:rPr lang="en-US" b="1" dirty="0" err="1"/>
              <a:t>Kurzprofil</a:t>
            </a:r>
            <a:r>
              <a:rPr lang="en-US" b="1" dirty="0"/>
              <a:t>: </a:t>
            </a:r>
            <a:r>
              <a:rPr lang="en-US" b="1" dirty="0" err="1"/>
              <a:t>praktisch</a:t>
            </a:r>
            <a:r>
              <a:rPr lang="en-US" b="1" dirty="0"/>
              <a:t>, </a:t>
            </a:r>
            <a:r>
              <a:rPr lang="en-US" b="1" dirty="0" err="1"/>
              <a:t>echt</a:t>
            </a:r>
            <a:r>
              <a:rPr lang="en-US" b="1" dirty="0"/>
              <a:t>, </a:t>
            </a:r>
            <a:r>
              <a:rPr lang="en-US" b="1" dirty="0" err="1"/>
              <a:t>risikofreudig</a:t>
            </a:r>
            <a:r>
              <a:rPr lang="en-US" b="1" dirty="0"/>
              <a:t>, </a:t>
            </a:r>
            <a:r>
              <a:rPr lang="en-US" b="1" dirty="0" err="1"/>
              <a:t>aktiv</a:t>
            </a:r>
            <a:r>
              <a:rPr lang="en-US" b="1" dirty="0"/>
              <a:t>, </a:t>
            </a:r>
            <a:r>
              <a:rPr lang="en-US" b="1" dirty="0" err="1"/>
              <a:t>humorvoll</a:t>
            </a:r>
            <a:endParaRPr lang="en-US" dirty="0" err="1"/>
          </a:p>
          <a:p>
            <a:endParaRPr lang="en-US" dirty="0"/>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15</a:t>
            </a:fld>
            <a:endParaRPr lang="de-DE"/>
          </a:p>
        </p:txBody>
      </p:sp>
    </p:spTree>
    <p:extLst>
      <p:ext uri="{BB962C8B-B14F-4D97-AF65-F5344CB8AC3E}">
        <p14:creationId xmlns:p14="http://schemas.microsoft.com/office/powerpoint/2010/main" val="3022482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Besonders in der Bildungsbranche ist es wichtig, diese Prozesse zu verstehen, um Lernprozesse optimal zu gestalten.</a:t>
            </a:r>
          </a:p>
        </p:txBody>
      </p:sp>
      <p:sp>
        <p:nvSpPr>
          <p:cNvPr id="4" name="Foliennummernplatzhalter 3"/>
          <p:cNvSpPr>
            <a:spLocks noGrp="1"/>
          </p:cNvSpPr>
          <p:nvPr>
            <p:ph type="sldNum" sz="quarter" idx="5"/>
          </p:nvPr>
        </p:nvSpPr>
        <p:spPr/>
        <p:txBody>
          <a:bodyPr/>
          <a:lstStyle/>
          <a:p>
            <a:fld id="{D1266143-948A-48F4-93E9-B37237C5A795}" type="slidenum">
              <a:rPr lang="de-DE"/>
              <a:t>4</a:t>
            </a:fld>
            <a:endParaRPr lang="de-DE"/>
          </a:p>
        </p:txBody>
      </p:sp>
    </p:spTree>
    <p:extLst>
      <p:ext uri="{BB962C8B-B14F-4D97-AF65-F5344CB8AC3E}">
        <p14:creationId xmlns:p14="http://schemas.microsoft.com/office/powerpoint/2010/main" val="39751808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Das Modell </a:t>
            </a:r>
            <a:r>
              <a:rPr lang="en-US" dirty="0" err="1">
                <a:ea typeface="Calibri"/>
                <a:cs typeface="Calibri"/>
              </a:rPr>
              <a:t>nach</a:t>
            </a:r>
            <a:r>
              <a:rPr lang="en-US" dirty="0">
                <a:ea typeface="Calibri"/>
                <a:cs typeface="Calibri"/>
              </a:rPr>
              <a:t> Tuckman und Jensen </a:t>
            </a:r>
            <a:r>
              <a:rPr lang="en-US" dirty="0" err="1">
                <a:ea typeface="Calibri"/>
                <a:cs typeface="Calibri"/>
              </a:rPr>
              <a:t>ist</a:t>
            </a:r>
            <a:r>
              <a:rPr lang="en-US" dirty="0">
                <a:ea typeface="Calibri"/>
                <a:cs typeface="Calibri"/>
              </a:rPr>
              <a:t> für seine </a:t>
            </a:r>
            <a:r>
              <a:rPr lang="en-US" dirty="0" err="1">
                <a:ea typeface="Calibri"/>
                <a:cs typeface="Calibri"/>
              </a:rPr>
              <a:t>praxisnahe</a:t>
            </a:r>
            <a:r>
              <a:rPr lang="en-US" dirty="0">
                <a:ea typeface="Calibri"/>
                <a:cs typeface="Calibri"/>
              </a:rPr>
              <a:t> und </a:t>
            </a:r>
            <a:r>
              <a:rPr lang="en-US" dirty="0" err="1">
                <a:ea typeface="Calibri"/>
                <a:cs typeface="Calibri"/>
              </a:rPr>
              <a:t>universelle</a:t>
            </a:r>
            <a:r>
              <a:rPr lang="en-US" dirty="0">
                <a:ea typeface="Calibri"/>
                <a:cs typeface="Calibri"/>
              </a:rPr>
              <a:t> </a:t>
            </a:r>
            <a:r>
              <a:rPr lang="en-US" dirty="0" err="1">
                <a:ea typeface="Calibri"/>
                <a:cs typeface="Calibri"/>
              </a:rPr>
              <a:t>Anwendbarkeit</a:t>
            </a:r>
            <a:r>
              <a:rPr lang="en-US" dirty="0">
                <a:ea typeface="Calibri"/>
                <a:cs typeface="Calibri"/>
              </a:rPr>
              <a:t> </a:t>
            </a:r>
            <a:r>
              <a:rPr lang="en-US" dirty="0" err="1">
                <a:ea typeface="Calibri"/>
                <a:cs typeface="Calibri"/>
              </a:rPr>
              <a:t>bekannt</a:t>
            </a:r>
            <a:r>
              <a:rPr lang="en-US" dirty="0">
                <a:ea typeface="Calibri"/>
                <a:cs typeface="Calibri"/>
              </a:rPr>
              <a:t>.</a:t>
            </a:r>
          </a:p>
          <a:p>
            <a:endParaRPr lang="en-US" dirty="0">
              <a:ea typeface="Calibri"/>
              <a:cs typeface="Calibri"/>
            </a:endParaRPr>
          </a:p>
          <a:p>
            <a:r>
              <a:rPr lang="en-US" b="1"/>
              <a:t>1. Klare Struktur &amp; Verständlichkeit</a:t>
            </a:r>
            <a:endParaRPr lang="en-US"/>
          </a:p>
          <a:p>
            <a:r>
              <a:rPr lang="en-US" dirty="0"/>
              <a:t>Das Modell </a:t>
            </a:r>
            <a:r>
              <a:rPr lang="en-US" dirty="0" err="1"/>
              <a:t>beschreibt</a:t>
            </a:r>
            <a:r>
              <a:rPr lang="en-US" dirty="0"/>
              <a:t> in </a:t>
            </a:r>
            <a:r>
              <a:rPr lang="en-US" dirty="0" err="1"/>
              <a:t>fünf</a:t>
            </a:r>
            <a:r>
              <a:rPr lang="en-US" dirty="0"/>
              <a:t> </a:t>
            </a:r>
            <a:r>
              <a:rPr lang="en-US" dirty="0" err="1"/>
              <a:t>klar</a:t>
            </a:r>
            <a:r>
              <a:rPr lang="en-US" dirty="0"/>
              <a:t> </a:t>
            </a:r>
            <a:r>
              <a:rPr lang="en-US" dirty="0" err="1"/>
              <a:t>definierten</a:t>
            </a:r>
            <a:r>
              <a:rPr lang="en-US" dirty="0"/>
              <a:t> </a:t>
            </a:r>
            <a:r>
              <a:rPr lang="en-US" dirty="0" err="1"/>
              <a:t>Phasen</a:t>
            </a:r>
            <a:r>
              <a:rPr lang="en-US" dirty="0"/>
              <a:t>, </a:t>
            </a:r>
            <a:r>
              <a:rPr lang="en-US" dirty="0" err="1"/>
              <a:t>wie</a:t>
            </a:r>
            <a:r>
              <a:rPr lang="en-US" dirty="0"/>
              <a:t> </a:t>
            </a:r>
            <a:r>
              <a:rPr lang="en-US" dirty="0" err="1"/>
              <a:t>sich</a:t>
            </a:r>
            <a:r>
              <a:rPr lang="en-US" dirty="0"/>
              <a:t> </a:t>
            </a:r>
            <a:r>
              <a:rPr lang="en-US" dirty="0" err="1"/>
              <a:t>eine</a:t>
            </a:r>
            <a:r>
              <a:rPr lang="en-US" dirty="0"/>
              <a:t> Gruppe </a:t>
            </a:r>
            <a:r>
              <a:rPr lang="en-US" dirty="0" err="1"/>
              <a:t>entwickelt</a:t>
            </a:r>
            <a:r>
              <a:rPr lang="en-US" dirty="0"/>
              <a:t>. </a:t>
            </a:r>
            <a:r>
              <a:rPr lang="en-US" dirty="0" err="1"/>
              <a:t>Dadurch</a:t>
            </a:r>
            <a:r>
              <a:rPr lang="en-US" dirty="0"/>
              <a:t> </a:t>
            </a:r>
            <a:r>
              <a:rPr lang="en-US" dirty="0" err="1"/>
              <a:t>ist</a:t>
            </a:r>
            <a:r>
              <a:rPr lang="en-US" dirty="0"/>
              <a:t> es </a:t>
            </a:r>
            <a:r>
              <a:rPr lang="en-US" dirty="0" err="1"/>
              <a:t>leicht</a:t>
            </a:r>
            <a:r>
              <a:rPr lang="en-US" dirty="0"/>
              <a:t> </a:t>
            </a:r>
            <a:r>
              <a:rPr lang="en-US" dirty="0" err="1"/>
              <a:t>verständlich</a:t>
            </a:r>
            <a:r>
              <a:rPr lang="en-US" dirty="0"/>
              <a:t> und </a:t>
            </a:r>
            <a:r>
              <a:rPr lang="en-US" dirty="0" err="1"/>
              <a:t>lässt</a:t>
            </a:r>
            <a:r>
              <a:rPr lang="en-US" dirty="0"/>
              <a:t> </a:t>
            </a:r>
            <a:r>
              <a:rPr lang="en-US" dirty="0" err="1"/>
              <a:t>sich</a:t>
            </a:r>
            <a:r>
              <a:rPr lang="en-US" dirty="0"/>
              <a:t> schnell auf </a:t>
            </a:r>
            <a:r>
              <a:rPr lang="en-US" dirty="0" err="1"/>
              <a:t>verschiedene</a:t>
            </a:r>
            <a:r>
              <a:rPr lang="en-US" dirty="0"/>
              <a:t> </a:t>
            </a:r>
            <a:r>
              <a:rPr lang="en-US" dirty="0" err="1"/>
              <a:t>Situationen</a:t>
            </a:r>
            <a:r>
              <a:rPr lang="en-US" dirty="0"/>
              <a:t> </a:t>
            </a:r>
            <a:r>
              <a:rPr lang="en-US" dirty="0" err="1"/>
              <a:t>anwenden</a:t>
            </a:r>
            <a:r>
              <a:rPr lang="en-US" dirty="0"/>
              <a:t>.</a:t>
            </a:r>
            <a:endParaRPr lang="en-US" dirty="0">
              <a:ea typeface="Calibri"/>
              <a:cs typeface="Calibri"/>
            </a:endParaRPr>
          </a:p>
          <a:p>
            <a:r>
              <a:rPr lang="en-US" b="1" dirty="0"/>
              <a:t>2. Universelle Anwendbarkeit</a:t>
            </a:r>
            <a:endParaRPr lang="en-US" dirty="0"/>
          </a:p>
          <a:p>
            <a:r>
              <a:rPr lang="en-US" dirty="0" err="1"/>
              <a:t>Obwohl</a:t>
            </a:r>
            <a:r>
              <a:rPr lang="en-US" dirty="0"/>
              <a:t> Tuckman &amp; Jensen die </a:t>
            </a:r>
            <a:r>
              <a:rPr lang="en-US" dirty="0" err="1"/>
              <a:t>Theorie</a:t>
            </a:r>
            <a:r>
              <a:rPr lang="en-US" dirty="0"/>
              <a:t> </a:t>
            </a:r>
            <a:r>
              <a:rPr lang="en-US" dirty="0" err="1"/>
              <a:t>ursprünglich</a:t>
            </a:r>
            <a:r>
              <a:rPr lang="en-US" dirty="0"/>
              <a:t> für Teams </a:t>
            </a:r>
            <a:r>
              <a:rPr lang="en-US" dirty="0" err="1"/>
              <a:t>entwickelt</a:t>
            </a:r>
            <a:r>
              <a:rPr lang="en-US" dirty="0"/>
              <a:t> </a:t>
            </a:r>
            <a:r>
              <a:rPr lang="en-US" dirty="0" err="1"/>
              <a:t>haben</a:t>
            </a:r>
            <a:r>
              <a:rPr lang="en-US" dirty="0"/>
              <a:t>, </a:t>
            </a:r>
            <a:r>
              <a:rPr lang="en-US" dirty="0" err="1"/>
              <a:t>funktioniert</a:t>
            </a:r>
            <a:r>
              <a:rPr lang="en-US" dirty="0"/>
              <a:t> </a:t>
            </a:r>
            <a:r>
              <a:rPr lang="en-US" dirty="0" err="1"/>
              <a:t>sie</a:t>
            </a:r>
            <a:r>
              <a:rPr lang="en-US" dirty="0"/>
              <a:t> in </a:t>
            </a:r>
            <a:r>
              <a:rPr lang="en-US" dirty="0" err="1"/>
              <a:t>vielen</a:t>
            </a:r>
            <a:r>
              <a:rPr lang="en-US" dirty="0"/>
              <a:t> </a:t>
            </a:r>
            <a:r>
              <a:rPr lang="en-US" dirty="0" err="1"/>
              <a:t>Bereichen</a:t>
            </a:r>
            <a:r>
              <a:rPr lang="en-US" dirty="0"/>
              <a:t>:</a:t>
            </a:r>
            <a:endParaRPr lang="en-US" dirty="0">
              <a:ea typeface="Calibri"/>
              <a:cs typeface="Calibri"/>
            </a:endParaRPr>
          </a:p>
          <a:p>
            <a:pPr marL="171450" indent="-171450">
              <a:buFont typeface="Arial"/>
              <a:buChar char="•"/>
            </a:pPr>
            <a:r>
              <a:rPr lang="en-US" b="1" dirty="0" err="1"/>
              <a:t>Bildungsbranche</a:t>
            </a:r>
            <a:r>
              <a:rPr lang="en-US" b="1" dirty="0"/>
              <a:t>:</a:t>
            </a:r>
            <a:r>
              <a:rPr lang="en-US" dirty="0"/>
              <a:t> </a:t>
            </a:r>
            <a:r>
              <a:rPr lang="en-US" dirty="0" err="1"/>
              <a:t>Lern</a:t>
            </a:r>
            <a:r>
              <a:rPr lang="en-US" dirty="0"/>
              <a:t>- und </a:t>
            </a:r>
            <a:r>
              <a:rPr lang="en-US" dirty="0" err="1"/>
              <a:t>Arbeitsgruppen</a:t>
            </a:r>
            <a:r>
              <a:rPr lang="en-US" dirty="0"/>
              <a:t> in </a:t>
            </a:r>
            <a:r>
              <a:rPr lang="en-US" dirty="0" err="1"/>
              <a:t>Schulen</a:t>
            </a:r>
            <a:r>
              <a:rPr lang="en-US" dirty="0"/>
              <a:t>, </a:t>
            </a:r>
            <a:r>
              <a:rPr lang="en-US" dirty="0" err="1"/>
              <a:t>Universitäten</a:t>
            </a:r>
            <a:r>
              <a:rPr lang="en-US" dirty="0"/>
              <a:t>, </a:t>
            </a:r>
            <a:r>
              <a:rPr lang="en-US" dirty="0" err="1"/>
              <a:t>Kursen</a:t>
            </a:r>
            <a:r>
              <a:rPr lang="en-US" dirty="0"/>
              <a:t>.</a:t>
            </a:r>
            <a:endParaRPr lang="en-US" dirty="0">
              <a:ea typeface="Calibri"/>
              <a:cs typeface="Calibri"/>
            </a:endParaRPr>
          </a:p>
          <a:p>
            <a:pPr marL="171450" indent="-171450">
              <a:buFont typeface="Arial"/>
              <a:buChar char="•"/>
            </a:pPr>
            <a:r>
              <a:rPr lang="en-US" b="1" dirty="0" err="1"/>
              <a:t>Unternehmen</a:t>
            </a:r>
            <a:r>
              <a:rPr lang="en-US" b="1" dirty="0"/>
              <a:t>:</a:t>
            </a:r>
            <a:r>
              <a:rPr lang="en-US" dirty="0"/>
              <a:t> Teams in </a:t>
            </a:r>
            <a:r>
              <a:rPr lang="en-US" dirty="0" err="1"/>
              <a:t>Projekten</a:t>
            </a:r>
            <a:r>
              <a:rPr lang="en-US" dirty="0"/>
              <a:t>, Startups, </a:t>
            </a:r>
            <a:r>
              <a:rPr lang="en-US" dirty="0" err="1"/>
              <a:t>Abteilungen</a:t>
            </a:r>
            <a:r>
              <a:rPr lang="en-US" dirty="0"/>
              <a:t>.</a:t>
            </a:r>
            <a:endParaRPr lang="en-US" dirty="0">
              <a:ea typeface="Calibri"/>
              <a:cs typeface="Calibri"/>
            </a:endParaRPr>
          </a:p>
          <a:p>
            <a:pPr marL="171450" indent="-171450">
              <a:buFont typeface="Arial"/>
              <a:buChar char="•"/>
            </a:pPr>
            <a:r>
              <a:rPr lang="en-US" b="1" dirty="0"/>
              <a:t>Sport &amp; </a:t>
            </a:r>
            <a:r>
              <a:rPr lang="en-US" b="1" dirty="0" err="1"/>
              <a:t>Vereine</a:t>
            </a:r>
            <a:r>
              <a:rPr lang="en-US" b="1" dirty="0"/>
              <a:t>:</a:t>
            </a:r>
            <a:r>
              <a:rPr lang="en-US" dirty="0"/>
              <a:t> </a:t>
            </a:r>
            <a:r>
              <a:rPr lang="en-US" dirty="0" err="1"/>
              <a:t>Mannschaften</a:t>
            </a:r>
            <a:r>
              <a:rPr lang="en-US" dirty="0"/>
              <a:t>, </a:t>
            </a:r>
            <a:r>
              <a:rPr lang="en-US" dirty="0" err="1"/>
              <a:t>Trainingsgruppen</a:t>
            </a:r>
            <a:r>
              <a:rPr lang="en-US" dirty="0"/>
              <a:t>.</a:t>
            </a:r>
            <a:endParaRPr lang="en-US" dirty="0">
              <a:ea typeface="Calibri"/>
              <a:cs typeface="Calibri"/>
            </a:endParaRPr>
          </a:p>
          <a:p>
            <a:r>
              <a:rPr lang="en-US" b="1" dirty="0"/>
              <a:t>3. </a:t>
            </a:r>
            <a:r>
              <a:rPr lang="en-US" b="1" dirty="0" err="1"/>
              <a:t>Praktische</a:t>
            </a:r>
            <a:r>
              <a:rPr lang="en-US" b="1" dirty="0"/>
              <a:t> </a:t>
            </a:r>
            <a:r>
              <a:rPr lang="en-US" b="1" dirty="0" err="1"/>
              <a:t>Relevanz</a:t>
            </a:r>
            <a:r>
              <a:rPr lang="en-US" b="1" dirty="0"/>
              <a:t> für </a:t>
            </a:r>
            <a:r>
              <a:rPr lang="en-US" b="1" dirty="0" err="1"/>
              <a:t>Führung</a:t>
            </a:r>
            <a:r>
              <a:rPr lang="en-US" b="1" dirty="0"/>
              <a:t> &amp; </a:t>
            </a:r>
            <a:r>
              <a:rPr lang="en-US" b="1" dirty="0" err="1"/>
              <a:t>Lehre</a:t>
            </a:r>
            <a:endParaRPr lang="en-US" dirty="0" err="1"/>
          </a:p>
          <a:p>
            <a:pPr marL="171450" indent="-171450">
              <a:buFont typeface="Arial"/>
              <a:buChar char="•"/>
            </a:pPr>
            <a:r>
              <a:rPr lang="en-US" dirty="0" err="1"/>
              <a:t>Führungskräfte</a:t>
            </a:r>
            <a:r>
              <a:rPr lang="en-US" dirty="0"/>
              <a:t> und </a:t>
            </a:r>
            <a:r>
              <a:rPr lang="en-US" dirty="0" err="1"/>
              <a:t>Lehrkräfte</a:t>
            </a:r>
            <a:r>
              <a:rPr lang="en-US" dirty="0"/>
              <a:t> </a:t>
            </a:r>
            <a:r>
              <a:rPr lang="en-US" dirty="0" err="1"/>
              <a:t>können</a:t>
            </a:r>
            <a:r>
              <a:rPr lang="en-US" dirty="0"/>
              <a:t> </a:t>
            </a:r>
            <a:r>
              <a:rPr lang="en-US" dirty="0" err="1"/>
              <a:t>ihre</a:t>
            </a:r>
            <a:r>
              <a:rPr lang="en-US" dirty="0"/>
              <a:t> Rolle </a:t>
            </a:r>
            <a:r>
              <a:rPr lang="en-US" dirty="0" err="1"/>
              <a:t>gezielt</a:t>
            </a:r>
            <a:r>
              <a:rPr lang="en-US" dirty="0"/>
              <a:t> </a:t>
            </a:r>
            <a:r>
              <a:rPr lang="en-US" dirty="0" err="1"/>
              <a:t>anpassen</a:t>
            </a:r>
            <a:r>
              <a:rPr lang="en-US" dirty="0"/>
              <a:t>, um die Gruppe optimal </a:t>
            </a:r>
            <a:r>
              <a:rPr lang="en-US" dirty="0" err="1"/>
              <a:t>zu</a:t>
            </a:r>
            <a:r>
              <a:rPr lang="en-US" dirty="0"/>
              <a:t> </a:t>
            </a:r>
            <a:r>
              <a:rPr lang="en-US" dirty="0" err="1"/>
              <a:t>unterstützen</a:t>
            </a:r>
            <a:r>
              <a:rPr lang="en-US" dirty="0"/>
              <a:t>.</a:t>
            </a:r>
            <a:endParaRPr lang="en-US" dirty="0">
              <a:ea typeface="Calibri"/>
              <a:cs typeface="Calibri"/>
            </a:endParaRPr>
          </a:p>
          <a:p>
            <a:pPr marL="171450" indent="-171450">
              <a:buFont typeface="Arial"/>
              <a:buChar char="•"/>
            </a:pPr>
            <a:r>
              <a:rPr lang="en-US" dirty="0"/>
              <a:t>Das Modell </a:t>
            </a:r>
            <a:r>
              <a:rPr lang="en-US" dirty="0" err="1"/>
              <a:t>hilft</a:t>
            </a:r>
            <a:r>
              <a:rPr lang="en-US" dirty="0"/>
              <a:t> </a:t>
            </a:r>
            <a:r>
              <a:rPr lang="en-US" dirty="0" err="1"/>
              <a:t>dabei</a:t>
            </a:r>
            <a:r>
              <a:rPr lang="en-US" dirty="0"/>
              <a:t>, </a:t>
            </a:r>
            <a:r>
              <a:rPr lang="en-US" dirty="0" err="1"/>
              <a:t>Konflikte</a:t>
            </a:r>
            <a:r>
              <a:rPr lang="en-US" dirty="0"/>
              <a:t> </a:t>
            </a:r>
            <a:r>
              <a:rPr lang="en-US" dirty="0" err="1"/>
              <a:t>vorherzusehen</a:t>
            </a:r>
            <a:r>
              <a:rPr lang="en-US" dirty="0"/>
              <a:t> und </a:t>
            </a:r>
            <a:r>
              <a:rPr lang="en-US" dirty="0" err="1"/>
              <a:t>produktiv</a:t>
            </a:r>
            <a:r>
              <a:rPr lang="en-US" dirty="0"/>
              <a:t> </a:t>
            </a:r>
            <a:r>
              <a:rPr lang="en-US" dirty="0" err="1"/>
              <a:t>zu</a:t>
            </a:r>
            <a:r>
              <a:rPr lang="en-US" dirty="0"/>
              <a:t> </a:t>
            </a:r>
            <a:r>
              <a:rPr lang="en-US" dirty="0" err="1"/>
              <a:t>steuern</a:t>
            </a:r>
            <a:r>
              <a:rPr lang="en-US" dirty="0"/>
              <a:t>.</a:t>
            </a:r>
            <a:endParaRPr lang="en-US" dirty="0">
              <a:ea typeface="Calibri"/>
              <a:cs typeface="Calibri"/>
            </a:endParaRPr>
          </a:p>
          <a:p>
            <a:r>
              <a:rPr lang="en-US" b="1" dirty="0"/>
              <a:t>4. </a:t>
            </a:r>
            <a:r>
              <a:rPr lang="en-US" b="1" dirty="0" err="1"/>
              <a:t>Berücksichtigung</a:t>
            </a:r>
            <a:r>
              <a:rPr lang="en-US" b="1" dirty="0"/>
              <a:t> von </a:t>
            </a:r>
            <a:r>
              <a:rPr lang="en-US" b="1" dirty="0" err="1"/>
              <a:t>Gruppenprozessen</a:t>
            </a:r>
            <a:r>
              <a:rPr lang="en-US" b="1" dirty="0"/>
              <a:t> </a:t>
            </a:r>
            <a:r>
              <a:rPr lang="en-US" b="1" dirty="0" err="1"/>
              <a:t>über</a:t>
            </a:r>
            <a:r>
              <a:rPr lang="en-US" b="1" dirty="0"/>
              <a:t> die Zeit</a:t>
            </a:r>
            <a:endParaRPr lang="en-US" dirty="0"/>
          </a:p>
          <a:p>
            <a:pPr marL="171450" indent="-171450">
              <a:buFont typeface="Arial"/>
              <a:buChar char="•"/>
            </a:pPr>
            <a:r>
              <a:rPr lang="en-US" dirty="0"/>
              <a:t>Viele </a:t>
            </a:r>
            <a:r>
              <a:rPr lang="en-US" dirty="0" err="1"/>
              <a:t>andere</a:t>
            </a:r>
            <a:r>
              <a:rPr lang="en-US" dirty="0"/>
              <a:t> Modelle </a:t>
            </a:r>
            <a:r>
              <a:rPr lang="en-US" dirty="0" err="1"/>
              <a:t>betrachten</a:t>
            </a:r>
            <a:r>
              <a:rPr lang="en-US" dirty="0"/>
              <a:t> </a:t>
            </a:r>
            <a:r>
              <a:rPr lang="en-US" dirty="0" err="1"/>
              <a:t>nur</a:t>
            </a:r>
            <a:r>
              <a:rPr lang="en-US" dirty="0"/>
              <a:t> </a:t>
            </a:r>
            <a:r>
              <a:rPr lang="en-US" dirty="0" err="1"/>
              <a:t>einzelne</a:t>
            </a:r>
            <a:r>
              <a:rPr lang="en-US" dirty="0"/>
              <a:t> </a:t>
            </a:r>
            <a:r>
              <a:rPr lang="en-US" dirty="0" err="1"/>
              <a:t>Aspekte</a:t>
            </a:r>
            <a:r>
              <a:rPr lang="en-US" dirty="0"/>
              <a:t> von </a:t>
            </a:r>
            <a:r>
              <a:rPr lang="en-US" dirty="0" err="1"/>
              <a:t>Gruppenarbeit</a:t>
            </a:r>
            <a:r>
              <a:rPr lang="en-US" dirty="0"/>
              <a:t>, Tuckman &amp; Jensen </a:t>
            </a:r>
            <a:r>
              <a:rPr lang="en-US" dirty="0" err="1"/>
              <a:t>hingegen</a:t>
            </a:r>
            <a:r>
              <a:rPr lang="en-US" dirty="0"/>
              <a:t> </a:t>
            </a:r>
            <a:r>
              <a:rPr lang="en-US" dirty="0" err="1"/>
              <a:t>zeigt</a:t>
            </a:r>
            <a:r>
              <a:rPr lang="en-US" dirty="0"/>
              <a:t> die </a:t>
            </a:r>
            <a:r>
              <a:rPr lang="en-US" b="1" dirty="0" err="1"/>
              <a:t>Entwicklung</a:t>
            </a:r>
            <a:r>
              <a:rPr lang="en-US" dirty="0"/>
              <a:t> </a:t>
            </a:r>
            <a:r>
              <a:rPr lang="en-US" dirty="0" err="1"/>
              <a:t>einer</a:t>
            </a:r>
            <a:r>
              <a:rPr lang="en-US" dirty="0"/>
              <a:t> Gruppe </a:t>
            </a:r>
            <a:r>
              <a:rPr lang="en-US" dirty="0" err="1"/>
              <a:t>über</a:t>
            </a:r>
            <a:r>
              <a:rPr lang="en-US" dirty="0"/>
              <a:t> die Zeit.</a:t>
            </a:r>
            <a:endParaRPr lang="en-US" dirty="0">
              <a:ea typeface="Calibri"/>
              <a:cs typeface="Calibri"/>
            </a:endParaRPr>
          </a:p>
          <a:p>
            <a:pPr marL="171450" indent="-171450">
              <a:buFont typeface="Arial"/>
              <a:buChar char="•"/>
            </a:pPr>
            <a:r>
              <a:rPr lang="en-US" dirty="0"/>
              <a:t>Dies </a:t>
            </a:r>
            <a:r>
              <a:rPr lang="en-US" dirty="0" err="1"/>
              <a:t>macht</a:t>
            </a:r>
            <a:r>
              <a:rPr lang="en-US" dirty="0"/>
              <a:t> es </a:t>
            </a:r>
            <a:r>
              <a:rPr lang="en-US" dirty="0" err="1"/>
              <a:t>besonders</a:t>
            </a:r>
            <a:r>
              <a:rPr lang="en-US" dirty="0"/>
              <a:t> </a:t>
            </a:r>
            <a:r>
              <a:rPr lang="en-US" dirty="0" err="1"/>
              <a:t>hilfreich</a:t>
            </a:r>
            <a:r>
              <a:rPr lang="en-US" dirty="0"/>
              <a:t> für </a:t>
            </a:r>
            <a:r>
              <a:rPr lang="en-US" dirty="0" err="1"/>
              <a:t>längerfristige</a:t>
            </a:r>
            <a:r>
              <a:rPr lang="en-US" dirty="0"/>
              <a:t> Teams </a:t>
            </a:r>
            <a:r>
              <a:rPr lang="en-US" dirty="0" err="1"/>
              <a:t>oder</a:t>
            </a:r>
            <a:r>
              <a:rPr lang="en-US" dirty="0"/>
              <a:t> </a:t>
            </a:r>
            <a:r>
              <a:rPr lang="en-US" dirty="0" err="1"/>
              <a:t>Bildungsprogramme</a:t>
            </a:r>
            <a:r>
              <a:rPr lang="en-US" dirty="0"/>
              <a:t>.</a:t>
            </a:r>
            <a:endParaRPr lang="en-US" dirty="0">
              <a:ea typeface="Calibri"/>
              <a:cs typeface="Calibri"/>
            </a:endParaRPr>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5</a:t>
            </a:fld>
            <a:endParaRPr lang="de-DE"/>
          </a:p>
        </p:txBody>
      </p:sp>
    </p:spTree>
    <p:extLst>
      <p:ext uri="{BB962C8B-B14F-4D97-AF65-F5344CB8AC3E}">
        <p14:creationId xmlns:p14="http://schemas.microsoft.com/office/powerpoint/2010/main" val="28907936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Storming &amp; Norming“ = Coaching </a:t>
            </a:r>
            <a:r>
              <a:rPr lang="en-US" dirty="0" err="1"/>
              <a:t>bringt</a:t>
            </a:r>
            <a:r>
              <a:rPr lang="en-US" dirty="0"/>
              <a:t> </a:t>
            </a:r>
            <a:r>
              <a:rPr lang="en-US" dirty="0" err="1"/>
              <a:t>Schwierigkeiten</a:t>
            </a:r>
            <a:r>
              <a:rPr lang="en-US" dirty="0"/>
              <a:t> </a:t>
            </a:r>
            <a:r>
              <a:rPr lang="en-US" dirty="0" err="1"/>
              <a:t>ans</a:t>
            </a:r>
            <a:r>
              <a:rPr lang="en-US" dirty="0"/>
              <a:t> Licht, </a:t>
            </a:r>
            <a:r>
              <a:rPr lang="en-US" dirty="0" err="1"/>
              <a:t>Regeln</a:t>
            </a:r>
            <a:r>
              <a:rPr lang="en-US" dirty="0"/>
              <a:t> </a:t>
            </a:r>
            <a:r>
              <a:rPr lang="en-US" dirty="0" err="1"/>
              <a:t>etablieren</a:t>
            </a:r>
            <a:endParaRPr lang="de-DE" dirty="0" err="1"/>
          </a:p>
          <a:p>
            <a:endParaRPr lang="en-US" b="1" dirty="0"/>
          </a:p>
          <a:p>
            <a:r>
              <a:rPr lang="en-US" b="1" dirty="0" err="1"/>
              <a:t>Beispiel</a:t>
            </a:r>
            <a:r>
              <a:rPr lang="en-US" b="1" dirty="0"/>
              <a:t> </a:t>
            </a:r>
            <a:r>
              <a:rPr lang="en-US" b="1" dirty="0" err="1"/>
              <a:t>aus</a:t>
            </a:r>
            <a:r>
              <a:rPr lang="en-US" b="1" dirty="0"/>
              <a:t> der </a:t>
            </a:r>
            <a:r>
              <a:rPr lang="en-US" b="1" dirty="0" err="1"/>
              <a:t>Bildungsbranche</a:t>
            </a:r>
            <a:r>
              <a:rPr lang="en-US" b="1" dirty="0"/>
              <a:t>:</a:t>
            </a:r>
            <a:r>
              <a:rPr lang="en-US" dirty="0"/>
              <a:t> </a:t>
            </a:r>
            <a:r>
              <a:rPr lang="en-US" dirty="0" err="1"/>
              <a:t>Unterschiedliche</a:t>
            </a:r>
            <a:r>
              <a:rPr lang="en-US" dirty="0"/>
              <a:t> </a:t>
            </a:r>
            <a:r>
              <a:rPr lang="en-US" dirty="0" err="1"/>
              <a:t>Erwartungen</a:t>
            </a:r>
            <a:r>
              <a:rPr lang="en-US" dirty="0"/>
              <a:t> an </a:t>
            </a:r>
            <a:r>
              <a:rPr lang="en-US" dirty="0" err="1"/>
              <a:t>Gruppenarbeit</a:t>
            </a:r>
            <a:r>
              <a:rPr lang="en-US" dirty="0"/>
              <a:t> </a:t>
            </a:r>
            <a:r>
              <a:rPr lang="en-US" dirty="0" err="1"/>
              <a:t>führen</a:t>
            </a:r>
            <a:r>
              <a:rPr lang="en-US" dirty="0"/>
              <a:t> </a:t>
            </a:r>
            <a:r>
              <a:rPr lang="en-US" dirty="0" err="1"/>
              <a:t>zu</a:t>
            </a:r>
            <a:r>
              <a:rPr lang="en-US" dirty="0"/>
              <a:t> </a:t>
            </a:r>
            <a:r>
              <a:rPr lang="en-US" dirty="0" err="1"/>
              <a:t>Spannungen</a:t>
            </a:r>
            <a:r>
              <a:rPr lang="en-US" dirty="0"/>
              <a:t>. Die </a:t>
            </a:r>
            <a:r>
              <a:rPr lang="en-US" dirty="0" err="1"/>
              <a:t>Lehrkraft</a:t>
            </a:r>
            <a:r>
              <a:rPr lang="en-US" dirty="0"/>
              <a:t> </a:t>
            </a:r>
            <a:r>
              <a:rPr lang="en-US" dirty="0" err="1"/>
              <a:t>moderiert</a:t>
            </a:r>
            <a:r>
              <a:rPr lang="en-US" dirty="0"/>
              <a:t> </a:t>
            </a:r>
            <a:r>
              <a:rPr lang="en-US" dirty="0" err="1"/>
              <a:t>Diskussionen</a:t>
            </a:r>
            <a:r>
              <a:rPr lang="en-US" dirty="0"/>
              <a:t>, um </a:t>
            </a:r>
            <a:r>
              <a:rPr lang="en-US" dirty="0" err="1"/>
              <a:t>eine</a:t>
            </a:r>
            <a:r>
              <a:rPr lang="en-US" dirty="0"/>
              <a:t> </a:t>
            </a:r>
            <a:r>
              <a:rPr lang="en-US" dirty="0" err="1"/>
              <a:t>produktive</a:t>
            </a:r>
            <a:r>
              <a:rPr lang="en-US" dirty="0"/>
              <a:t> Zusammenarbeit </a:t>
            </a:r>
            <a:r>
              <a:rPr lang="en-US" dirty="0" err="1"/>
              <a:t>zu</a:t>
            </a:r>
            <a:r>
              <a:rPr lang="en-US" dirty="0"/>
              <a:t> </a:t>
            </a:r>
            <a:r>
              <a:rPr lang="en-US" dirty="0" err="1"/>
              <a:t>ermöglichen</a:t>
            </a:r>
            <a:r>
              <a:rPr lang="en-US" dirty="0"/>
              <a:t>.</a:t>
            </a:r>
            <a:endParaRPr lang="de-DE">
              <a:ea typeface="Calibri"/>
              <a:cs typeface="Calibri"/>
            </a:endParaRPr>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8</a:t>
            </a:fld>
            <a:endParaRPr lang="de-DE"/>
          </a:p>
        </p:txBody>
      </p:sp>
    </p:spTree>
    <p:extLst>
      <p:ext uri="{BB962C8B-B14F-4D97-AF65-F5344CB8AC3E}">
        <p14:creationId xmlns:p14="http://schemas.microsoft.com/office/powerpoint/2010/main" val="26887723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b="1" dirty="0">
                <a:ea typeface="Calibri"/>
                <a:cs typeface="Calibri"/>
              </a:rPr>
              <a:t>Adjourning= </a:t>
            </a:r>
            <a:r>
              <a:rPr lang="de-DE" b="1" dirty="0"/>
              <a:t>(Auflösungsphase)</a:t>
            </a:r>
            <a:endParaRPr lang="en-US" b="1" dirty="0"/>
          </a:p>
          <a:p>
            <a:r>
              <a:rPr lang="en-US" b="1" dirty="0" err="1"/>
              <a:t>Beispiel</a:t>
            </a:r>
            <a:r>
              <a:rPr lang="en-US" b="1" dirty="0"/>
              <a:t> </a:t>
            </a:r>
            <a:r>
              <a:rPr lang="en-US" b="1" dirty="0" err="1"/>
              <a:t>aus</a:t>
            </a:r>
            <a:r>
              <a:rPr lang="en-US" b="1" dirty="0"/>
              <a:t> der </a:t>
            </a:r>
            <a:r>
              <a:rPr lang="en-US" b="1" dirty="0" err="1"/>
              <a:t>Bildungsbranche</a:t>
            </a:r>
            <a:r>
              <a:rPr lang="en-US" b="1" dirty="0"/>
              <a:t>:</a:t>
            </a:r>
            <a:r>
              <a:rPr lang="en-US" dirty="0"/>
              <a:t> </a:t>
            </a:r>
            <a:r>
              <a:rPr lang="en-US" dirty="0" err="1"/>
              <a:t>Letzte</a:t>
            </a:r>
            <a:r>
              <a:rPr lang="en-US" dirty="0"/>
              <a:t> </a:t>
            </a:r>
            <a:r>
              <a:rPr lang="en-US" dirty="0" err="1"/>
              <a:t>Unterrichtsstunde</a:t>
            </a:r>
            <a:r>
              <a:rPr lang="en-US" dirty="0"/>
              <a:t> </a:t>
            </a:r>
            <a:r>
              <a:rPr lang="en-US" dirty="0" err="1"/>
              <a:t>eines</a:t>
            </a:r>
            <a:r>
              <a:rPr lang="en-US" dirty="0"/>
              <a:t> </a:t>
            </a:r>
            <a:r>
              <a:rPr lang="en-US" dirty="0" err="1"/>
              <a:t>Kurses</a:t>
            </a:r>
            <a:r>
              <a:rPr lang="en-US" dirty="0"/>
              <a:t>, in der Feedback </a:t>
            </a:r>
            <a:r>
              <a:rPr lang="en-US" dirty="0" err="1"/>
              <a:t>gegeben</a:t>
            </a:r>
            <a:r>
              <a:rPr lang="en-US" dirty="0"/>
              <a:t> und </a:t>
            </a:r>
            <a:r>
              <a:rPr lang="en-US" dirty="0" err="1"/>
              <a:t>Erreichtes</a:t>
            </a:r>
            <a:r>
              <a:rPr lang="en-US" dirty="0"/>
              <a:t> </a:t>
            </a:r>
            <a:r>
              <a:rPr lang="en-US" dirty="0" err="1"/>
              <a:t>reflektiert</a:t>
            </a:r>
            <a:r>
              <a:rPr lang="en-US" dirty="0"/>
              <a:t> </a:t>
            </a:r>
            <a:r>
              <a:rPr lang="en-US" dirty="0" err="1"/>
              <a:t>wird</a:t>
            </a:r>
            <a:r>
              <a:rPr lang="en-US" dirty="0"/>
              <a:t>.</a:t>
            </a:r>
            <a:endParaRPr lang="de-DE" dirty="0">
              <a:ea typeface="Calibri"/>
              <a:cs typeface="Calibri"/>
            </a:endParaRPr>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11</a:t>
            </a:fld>
            <a:endParaRPr lang="de-DE"/>
          </a:p>
        </p:txBody>
      </p:sp>
    </p:spTree>
    <p:extLst>
      <p:ext uri="{BB962C8B-B14F-4D97-AF65-F5344CB8AC3E}">
        <p14:creationId xmlns:p14="http://schemas.microsoft.com/office/powerpoint/2010/main" val="27490596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t>
            </a:r>
            <a:r>
              <a:rPr lang="de-DE" dirty="0" err="1"/>
              <a:t>Mourning</a:t>
            </a:r>
            <a:r>
              <a:rPr lang="de-DE" dirty="0"/>
              <a:t>“ = Delegieren</a:t>
            </a:r>
            <a:endParaRPr lang="en-US" dirty="0"/>
          </a:p>
          <a:p>
            <a:r>
              <a:rPr lang="en-US" b="1" err="1"/>
              <a:t>Beispiel</a:t>
            </a:r>
            <a:r>
              <a:rPr lang="en-US" b="1" dirty="0"/>
              <a:t> </a:t>
            </a:r>
            <a:r>
              <a:rPr lang="en-US" b="1" err="1"/>
              <a:t>aus</a:t>
            </a:r>
            <a:r>
              <a:rPr lang="en-US" b="1" dirty="0"/>
              <a:t> der </a:t>
            </a:r>
            <a:r>
              <a:rPr lang="en-US" b="1" err="1"/>
              <a:t>Bildungsbranche</a:t>
            </a:r>
            <a:r>
              <a:rPr lang="en-US" b="1" dirty="0"/>
              <a:t>:</a:t>
            </a:r>
            <a:r>
              <a:rPr lang="en-US" dirty="0"/>
              <a:t> Ein Team </a:t>
            </a:r>
            <a:r>
              <a:rPr lang="en-US" err="1"/>
              <a:t>erarbeitet</a:t>
            </a:r>
            <a:r>
              <a:rPr lang="en-US" dirty="0"/>
              <a:t> </a:t>
            </a:r>
            <a:r>
              <a:rPr lang="en-US" err="1"/>
              <a:t>gemeinsam</a:t>
            </a:r>
            <a:r>
              <a:rPr lang="en-US" dirty="0"/>
              <a:t> </a:t>
            </a:r>
            <a:r>
              <a:rPr lang="en-US" err="1"/>
              <a:t>eine</a:t>
            </a:r>
            <a:r>
              <a:rPr lang="en-US" dirty="0"/>
              <a:t> </a:t>
            </a:r>
            <a:r>
              <a:rPr lang="en-US" err="1"/>
              <a:t>Projektpräsentation</a:t>
            </a:r>
            <a:r>
              <a:rPr lang="en-US" dirty="0"/>
              <a:t> und </a:t>
            </a:r>
            <a:r>
              <a:rPr lang="en-US" err="1"/>
              <a:t>verteilt</a:t>
            </a:r>
            <a:r>
              <a:rPr lang="en-US" dirty="0"/>
              <a:t> die </a:t>
            </a:r>
            <a:r>
              <a:rPr lang="en-US" err="1"/>
              <a:t>Aufgaben</a:t>
            </a:r>
            <a:r>
              <a:rPr lang="en-US" dirty="0"/>
              <a:t> </a:t>
            </a:r>
            <a:r>
              <a:rPr lang="en-US" err="1"/>
              <a:t>selbstständig</a:t>
            </a:r>
            <a:r>
              <a:rPr lang="en-US" dirty="0"/>
              <a:t>.</a:t>
            </a:r>
            <a:endParaRPr lang="de-DE">
              <a:ea typeface="Calibri"/>
              <a:cs typeface="Calibri"/>
            </a:endParaRPr>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10</a:t>
            </a:fld>
            <a:endParaRPr lang="de-DE"/>
          </a:p>
        </p:txBody>
      </p:sp>
    </p:spTree>
    <p:extLst>
      <p:ext uri="{BB962C8B-B14F-4D97-AF65-F5344CB8AC3E}">
        <p14:creationId xmlns:p14="http://schemas.microsoft.com/office/powerpoint/2010/main" val="33620129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Aus </a:t>
            </a:r>
            <a:r>
              <a:rPr lang="en-US" dirty="0" err="1"/>
              <a:t>diesem</a:t>
            </a:r>
            <a:r>
              <a:rPr lang="en-US" dirty="0"/>
              <a:t> </a:t>
            </a:r>
            <a:r>
              <a:rPr lang="en-US" b="1" dirty="0" err="1"/>
              <a:t>Lernzyklus</a:t>
            </a:r>
            <a:r>
              <a:rPr lang="en-US" dirty="0"/>
              <a:t> </a:t>
            </a:r>
            <a:r>
              <a:rPr lang="en-US" dirty="0" err="1"/>
              <a:t>leitet</a:t>
            </a:r>
            <a:r>
              <a:rPr lang="en-US" b="1" dirty="0"/>
              <a:t> Kolb 4 </a:t>
            </a:r>
            <a:r>
              <a:rPr lang="en-US" b="1" dirty="0" err="1"/>
              <a:t>Lernstiltypen</a:t>
            </a:r>
            <a:r>
              <a:rPr lang="en-US" dirty="0"/>
              <a:t> ab, </a:t>
            </a:r>
            <a:r>
              <a:rPr lang="en-US" dirty="0" err="1"/>
              <a:t>wobei</a:t>
            </a:r>
            <a:r>
              <a:rPr lang="en-US" dirty="0"/>
              <a:t> </a:t>
            </a:r>
            <a:r>
              <a:rPr lang="en-US" dirty="0" err="1"/>
              <a:t>jeder</a:t>
            </a:r>
            <a:r>
              <a:rPr lang="en-US" dirty="0"/>
              <a:t> </a:t>
            </a:r>
            <a:r>
              <a:rPr lang="en-US" dirty="0" err="1"/>
              <a:t>Typ</a:t>
            </a:r>
            <a:r>
              <a:rPr lang="en-US" dirty="0"/>
              <a:t> von 2 </a:t>
            </a:r>
            <a:r>
              <a:rPr lang="en-US" dirty="0" err="1"/>
              <a:t>Lernphasen</a:t>
            </a:r>
            <a:r>
              <a:rPr lang="en-US" dirty="0"/>
              <a:t> </a:t>
            </a:r>
            <a:r>
              <a:rPr lang="en-US" dirty="0" err="1"/>
              <a:t>geprägt</a:t>
            </a:r>
            <a:r>
              <a:rPr lang="en-US" dirty="0"/>
              <a:t> </a:t>
            </a:r>
            <a:r>
              <a:rPr lang="en-US" dirty="0" err="1"/>
              <a:t>ist</a:t>
            </a:r>
            <a:r>
              <a:rPr lang="en-US" dirty="0"/>
              <a:t>.</a:t>
            </a:r>
            <a:endParaRPr lang="de-DE" dirty="0"/>
          </a:p>
          <a:p>
            <a:endParaRPr lang="en-US" dirty="0" err="1"/>
          </a:p>
        </p:txBody>
      </p:sp>
      <p:sp>
        <p:nvSpPr>
          <p:cNvPr id="4" name="Foliennummernplatzhalter 3"/>
          <p:cNvSpPr>
            <a:spLocks noGrp="1"/>
          </p:cNvSpPr>
          <p:nvPr>
            <p:ph type="sldNum" sz="quarter" idx="5"/>
          </p:nvPr>
        </p:nvSpPr>
        <p:spPr/>
        <p:txBody>
          <a:bodyPr/>
          <a:lstStyle/>
          <a:p>
            <a:fld id="{D1266143-948A-48F4-93E9-B37237C5A795}" type="slidenum">
              <a:rPr lang="de-DE"/>
              <a:t>14</a:t>
            </a:fld>
            <a:endParaRPr lang="de-DE"/>
          </a:p>
        </p:txBody>
      </p:sp>
    </p:spTree>
    <p:extLst>
      <p:ext uri="{BB962C8B-B14F-4D97-AF65-F5344CB8AC3E}">
        <p14:creationId xmlns:p14="http://schemas.microsoft.com/office/powerpoint/2010/main" val="35908263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t>
            </a:r>
            <a:r>
              <a:rPr lang="de-DE" dirty="0" err="1"/>
              <a:t>Norming</a:t>
            </a:r>
            <a:r>
              <a:rPr lang="de-DE" dirty="0"/>
              <a:t> &amp; Performing“ = Unterstützen</a:t>
            </a:r>
            <a:endParaRPr lang="en-US" dirty="0"/>
          </a:p>
          <a:p>
            <a:endParaRPr lang="en-US" dirty="0">
              <a:ea typeface="Calibri" panose="020F0502020204030204"/>
              <a:cs typeface="Calibri" panose="020F0502020204030204"/>
            </a:endParaRPr>
          </a:p>
          <a:p>
            <a:r>
              <a:rPr lang="en-US" dirty="0" err="1">
                <a:ea typeface="Calibri"/>
                <a:cs typeface="Calibri"/>
              </a:rPr>
              <a:t>Teammitglieder</a:t>
            </a:r>
            <a:r>
              <a:rPr lang="en-US" dirty="0">
                <a:ea typeface="Calibri"/>
                <a:cs typeface="Calibri"/>
              </a:rPr>
              <a:t> </a:t>
            </a:r>
            <a:r>
              <a:rPr lang="en-US" dirty="0" err="1">
                <a:ea typeface="Calibri"/>
                <a:cs typeface="Calibri"/>
              </a:rPr>
              <a:t>entwickeln</a:t>
            </a:r>
            <a:r>
              <a:rPr lang="en-US" dirty="0">
                <a:ea typeface="Calibri"/>
                <a:cs typeface="Calibri"/>
              </a:rPr>
              <a:t> </a:t>
            </a:r>
            <a:r>
              <a:rPr lang="en-US" dirty="0" err="1">
                <a:ea typeface="Calibri"/>
                <a:cs typeface="Calibri"/>
              </a:rPr>
              <a:t>sich</a:t>
            </a:r>
            <a:r>
              <a:rPr lang="en-US" dirty="0">
                <a:ea typeface="Calibri"/>
                <a:cs typeface="Calibri"/>
              </a:rPr>
              <a:t> </a:t>
            </a:r>
            <a:r>
              <a:rPr lang="en-US" dirty="0" err="1">
                <a:ea typeface="Calibri"/>
                <a:cs typeface="Calibri"/>
              </a:rPr>
              <a:t>weiter</a:t>
            </a:r>
            <a:r>
              <a:rPr lang="en-US" dirty="0">
                <a:ea typeface="Calibri"/>
                <a:cs typeface="Calibri"/>
              </a:rPr>
              <a:t>. Sie </a:t>
            </a:r>
            <a:r>
              <a:rPr lang="en-US" dirty="0" err="1">
                <a:ea typeface="Calibri"/>
                <a:cs typeface="Calibri"/>
              </a:rPr>
              <a:t>finden</a:t>
            </a:r>
            <a:r>
              <a:rPr lang="en-US" dirty="0">
                <a:ea typeface="Calibri"/>
                <a:cs typeface="Calibri"/>
              </a:rPr>
              <a:t> </a:t>
            </a:r>
            <a:r>
              <a:rPr lang="en-US" dirty="0" err="1">
                <a:ea typeface="Calibri"/>
                <a:cs typeface="Calibri"/>
              </a:rPr>
              <a:t>Taktiken</a:t>
            </a:r>
            <a:r>
              <a:rPr lang="en-US" dirty="0">
                <a:ea typeface="Calibri"/>
                <a:cs typeface="Calibri"/>
              </a:rPr>
              <a:t> </a:t>
            </a:r>
            <a:r>
              <a:rPr lang="en-US" dirty="0" err="1">
                <a:ea typeface="Calibri"/>
                <a:cs typeface="Calibri"/>
              </a:rPr>
              <a:t>mit</a:t>
            </a:r>
            <a:r>
              <a:rPr lang="en-US" dirty="0">
                <a:ea typeface="Calibri"/>
                <a:cs typeface="Calibri"/>
              </a:rPr>
              <a:t> den </a:t>
            </a:r>
            <a:r>
              <a:rPr lang="en-US" dirty="0" err="1">
                <a:ea typeface="Calibri"/>
                <a:cs typeface="Calibri"/>
              </a:rPr>
              <a:t>Konflikten</a:t>
            </a:r>
            <a:r>
              <a:rPr lang="en-US" dirty="0">
                <a:ea typeface="Calibri"/>
                <a:cs typeface="Calibri"/>
              </a:rPr>
              <a:t> </a:t>
            </a:r>
            <a:r>
              <a:rPr lang="en-US" dirty="0" err="1">
                <a:ea typeface="Calibri"/>
                <a:cs typeface="Calibri"/>
              </a:rPr>
              <a:t>umzugehen</a:t>
            </a:r>
            <a:r>
              <a:rPr lang="en-US" dirty="0">
                <a:ea typeface="Calibri"/>
                <a:cs typeface="Calibri"/>
              </a:rPr>
              <a:t> und </a:t>
            </a:r>
            <a:r>
              <a:rPr lang="en-US" dirty="0" err="1">
                <a:ea typeface="Calibri"/>
                <a:cs typeface="Calibri"/>
              </a:rPr>
              <a:t>lernen</a:t>
            </a:r>
            <a:r>
              <a:rPr lang="en-US" dirty="0">
                <a:ea typeface="Calibri"/>
                <a:cs typeface="Calibri"/>
              </a:rPr>
              <a:t> </a:t>
            </a:r>
            <a:r>
              <a:rPr lang="en-US" dirty="0" err="1">
                <a:ea typeface="Calibri"/>
                <a:cs typeface="Calibri"/>
              </a:rPr>
              <a:t>offen</a:t>
            </a:r>
            <a:r>
              <a:rPr lang="en-US" dirty="0">
                <a:ea typeface="Calibri"/>
                <a:cs typeface="Calibri"/>
              </a:rPr>
              <a:t> </a:t>
            </a:r>
            <a:r>
              <a:rPr lang="en-US" dirty="0" err="1">
                <a:ea typeface="Calibri"/>
                <a:cs typeface="Calibri"/>
              </a:rPr>
              <a:t>zu</a:t>
            </a:r>
            <a:r>
              <a:rPr lang="en-US" dirty="0">
                <a:ea typeface="Calibri"/>
                <a:cs typeface="Calibri"/>
              </a:rPr>
              <a:t> </a:t>
            </a:r>
            <a:r>
              <a:rPr lang="en-US" dirty="0" err="1">
                <a:ea typeface="Calibri"/>
                <a:cs typeface="Calibri"/>
              </a:rPr>
              <a:t>kommunizieren</a:t>
            </a:r>
            <a:r>
              <a:rPr lang="en-US" dirty="0">
                <a:ea typeface="Calibri"/>
                <a:cs typeface="Calibri"/>
              </a:rPr>
              <a:t>.</a:t>
            </a:r>
            <a:endParaRPr lang="en-US" dirty="0"/>
          </a:p>
          <a:p>
            <a:r>
              <a:rPr lang="en-US" b="1" dirty="0" err="1"/>
              <a:t>Beispiel</a:t>
            </a:r>
            <a:r>
              <a:rPr lang="en-US" b="1" dirty="0"/>
              <a:t> </a:t>
            </a:r>
            <a:r>
              <a:rPr lang="en-US" b="1" dirty="0" err="1"/>
              <a:t>aus</a:t>
            </a:r>
            <a:r>
              <a:rPr lang="en-US" b="1" dirty="0"/>
              <a:t> der </a:t>
            </a:r>
            <a:r>
              <a:rPr lang="en-US" b="1" dirty="0" err="1"/>
              <a:t>Bildungsbranche</a:t>
            </a:r>
            <a:r>
              <a:rPr lang="en-US" b="1" dirty="0"/>
              <a:t>:</a:t>
            </a:r>
            <a:r>
              <a:rPr lang="en-US" dirty="0"/>
              <a:t> Eine </a:t>
            </a:r>
            <a:r>
              <a:rPr lang="en-US" dirty="0" err="1"/>
              <a:t>Lerngruppe</a:t>
            </a:r>
            <a:r>
              <a:rPr lang="en-US" dirty="0"/>
              <a:t> hat </a:t>
            </a:r>
            <a:r>
              <a:rPr lang="en-US" dirty="0" err="1"/>
              <a:t>noch</a:t>
            </a:r>
            <a:r>
              <a:rPr lang="en-US" dirty="0"/>
              <a:t> </a:t>
            </a:r>
            <a:r>
              <a:rPr lang="en-US" dirty="0" err="1"/>
              <a:t>leichtes</a:t>
            </a:r>
            <a:r>
              <a:rPr lang="en-US" dirty="0"/>
              <a:t> </a:t>
            </a:r>
            <a:r>
              <a:rPr lang="en-US" dirty="0" err="1"/>
              <a:t>Konfliktpotenzial</a:t>
            </a:r>
            <a:r>
              <a:rPr lang="en-US" dirty="0"/>
              <a:t>, </a:t>
            </a:r>
            <a:r>
              <a:rPr lang="en-US" dirty="0" err="1"/>
              <a:t>kann</a:t>
            </a:r>
            <a:r>
              <a:rPr lang="en-US" dirty="0"/>
              <a:t> </a:t>
            </a:r>
            <a:r>
              <a:rPr lang="en-US" dirty="0" err="1"/>
              <a:t>aber</a:t>
            </a:r>
            <a:r>
              <a:rPr lang="en-US" dirty="0"/>
              <a:t> </a:t>
            </a:r>
            <a:r>
              <a:rPr lang="en-US" dirty="0" err="1"/>
              <a:t>großteils</a:t>
            </a:r>
            <a:r>
              <a:rPr lang="en-US" dirty="0"/>
              <a:t> die </a:t>
            </a:r>
            <a:r>
              <a:rPr lang="en-US" dirty="0" err="1"/>
              <a:t>Konflikte</a:t>
            </a:r>
            <a:r>
              <a:rPr lang="en-US" dirty="0"/>
              <a:t> </a:t>
            </a:r>
            <a:r>
              <a:rPr lang="en-US" dirty="0" err="1"/>
              <a:t>innerhalb</a:t>
            </a:r>
            <a:r>
              <a:rPr lang="en-US" dirty="0"/>
              <a:t> der Gruppe </a:t>
            </a:r>
            <a:r>
              <a:rPr lang="en-US" dirty="0" err="1"/>
              <a:t>lösen</a:t>
            </a:r>
            <a:r>
              <a:rPr lang="en-US" dirty="0"/>
              <a:t>. </a:t>
            </a:r>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9</a:t>
            </a:fld>
            <a:endParaRPr lang="de-DE"/>
          </a:p>
        </p:txBody>
      </p:sp>
    </p:spTree>
    <p:extLst>
      <p:ext uri="{BB962C8B-B14F-4D97-AF65-F5344CB8AC3E}">
        <p14:creationId xmlns:p14="http://schemas.microsoft.com/office/powerpoint/2010/main" val="23772585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a:t>Gruppendynamik und Konflikte sind wichtige Themen, die im Lern- und Lehrprozess behandelt werden müssen. Die Gruppendynamik bestimmt die Beziehung zwischen den Individuen in einer Gruppe und zeigt Faktoren auf, die die Zusammenarbeit fördern oder behindern. </a:t>
            </a:r>
            <a:endParaRPr lang="en-US"/>
          </a:p>
          <a:p>
            <a:r>
              <a:rPr lang="de-AT" dirty="0"/>
              <a:t>Obwohl die Theorie der Gruppendynamik von </a:t>
            </a:r>
            <a:r>
              <a:rPr lang="de-AT" dirty="0" err="1"/>
              <a:t>Tuckman</a:t>
            </a:r>
            <a:r>
              <a:rPr lang="de-AT" dirty="0"/>
              <a:t> und Jensen in erster Linie auf Teams anwendbar ist, wird sie in der Bildungsbranche häufig verwendet, um Ereignisse zu beschreiben, die innerhalb von Gruppen auftreten, die an längerfristigen Bildungsprogrammen teilnehmen. Der Begriff wird außerdem durch einen Konsens darüber gestützt, wie eine Lehrkraft auf jeder Ebene des Prozesses reagieren sollte.</a:t>
            </a:r>
            <a:endParaRPr lang="de-DE" dirty="0"/>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6</a:t>
            </a:fld>
            <a:endParaRPr lang="de-DE"/>
          </a:p>
        </p:txBody>
      </p:sp>
    </p:spTree>
    <p:extLst>
      <p:ext uri="{BB962C8B-B14F-4D97-AF65-F5344CB8AC3E}">
        <p14:creationId xmlns:p14="http://schemas.microsoft.com/office/powerpoint/2010/main" val="27377884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90000"/>
              </a:lnSpc>
              <a:spcBef>
                <a:spcPts val="500"/>
              </a:spcBef>
            </a:pPr>
            <a:r>
              <a:rPr lang="de-DE" dirty="0"/>
              <a:t>„</a:t>
            </a:r>
            <a:r>
              <a:rPr lang="de-DE" dirty="0" err="1"/>
              <a:t>Forming</a:t>
            </a:r>
            <a:r>
              <a:rPr lang="de-DE" dirty="0"/>
              <a:t>“ = Leiten (Gestalten)</a:t>
            </a:r>
            <a:endParaRPr lang="en-US" dirty="0"/>
          </a:p>
          <a:p>
            <a:pPr>
              <a:lnSpc>
                <a:spcPct val="90000"/>
              </a:lnSpc>
              <a:spcBef>
                <a:spcPts val="500"/>
              </a:spcBef>
            </a:pPr>
            <a:endParaRPr lang="en-US" b="1" dirty="0"/>
          </a:p>
          <a:p>
            <a:pPr>
              <a:lnSpc>
                <a:spcPct val="90000"/>
              </a:lnSpc>
              <a:spcBef>
                <a:spcPts val="500"/>
              </a:spcBef>
            </a:pPr>
            <a:r>
              <a:rPr lang="en-US" b="1" dirty="0" err="1"/>
              <a:t>Beispiel</a:t>
            </a:r>
            <a:r>
              <a:rPr lang="en-US" b="1" dirty="0"/>
              <a:t> </a:t>
            </a:r>
            <a:r>
              <a:rPr lang="en-US" b="1" dirty="0" err="1"/>
              <a:t>aus</a:t>
            </a:r>
            <a:r>
              <a:rPr lang="en-US" b="1" dirty="0"/>
              <a:t> der </a:t>
            </a:r>
            <a:r>
              <a:rPr lang="en-US" b="1" dirty="0" err="1"/>
              <a:t>Bildungsbranche</a:t>
            </a:r>
            <a:r>
              <a:rPr lang="en-US" b="1" dirty="0"/>
              <a:t>:</a:t>
            </a:r>
            <a:r>
              <a:rPr lang="en-US" dirty="0"/>
              <a:t> </a:t>
            </a:r>
            <a:r>
              <a:rPr lang="en-US" dirty="0" err="1"/>
              <a:t>Erster</a:t>
            </a:r>
            <a:r>
              <a:rPr lang="en-US" dirty="0"/>
              <a:t> Tag </a:t>
            </a:r>
            <a:r>
              <a:rPr lang="en-US" dirty="0" err="1"/>
              <a:t>eines</a:t>
            </a:r>
            <a:r>
              <a:rPr lang="en-US" dirty="0"/>
              <a:t> </a:t>
            </a:r>
            <a:r>
              <a:rPr lang="en-US" dirty="0" err="1"/>
              <a:t>neuen</a:t>
            </a:r>
            <a:r>
              <a:rPr lang="en-US" dirty="0"/>
              <a:t> </a:t>
            </a:r>
            <a:r>
              <a:rPr lang="en-US" dirty="0" err="1"/>
              <a:t>Kurses</a:t>
            </a:r>
            <a:r>
              <a:rPr lang="en-US" dirty="0"/>
              <a:t>, in dem die </a:t>
            </a:r>
            <a:r>
              <a:rPr lang="en-US" dirty="0" err="1"/>
              <a:t>Teilnehmenden</a:t>
            </a:r>
            <a:r>
              <a:rPr lang="en-US" dirty="0"/>
              <a:t> </a:t>
            </a:r>
            <a:r>
              <a:rPr lang="en-US" dirty="0" err="1"/>
              <a:t>sich</a:t>
            </a:r>
            <a:r>
              <a:rPr lang="en-US" dirty="0"/>
              <a:t> </a:t>
            </a:r>
            <a:r>
              <a:rPr lang="en-US" dirty="0" err="1"/>
              <a:t>vorstellen</a:t>
            </a:r>
            <a:r>
              <a:rPr lang="en-US" dirty="0"/>
              <a:t> und die </a:t>
            </a:r>
            <a:r>
              <a:rPr lang="en-US" dirty="0" err="1"/>
              <a:t>Lehrkraft</a:t>
            </a:r>
            <a:r>
              <a:rPr lang="en-US" dirty="0"/>
              <a:t> die </a:t>
            </a:r>
            <a:r>
              <a:rPr lang="en-US" dirty="0" err="1"/>
              <a:t>Kursstruktur</a:t>
            </a:r>
            <a:r>
              <a:rPr lang="en-US" dirty="0"/>
              <a:t> </a:t>
            </a:r>
            <a:r>
              <a:rPr lang="en-US" dirty="0" err="1"/>
              <a:t>erklärt</a:t>
            </a:r>
            <a:r>
              <a:rPr lang="en-US" dirty="0"/>
              <a:t>.</a:t>
            </a:r>
            <a:endParaRPr lang="de-DE">
              <a:ea typeface="Calibri"/>
              <a:cs typeface="Calibri"/>
            </a:endParaRPr>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7</a:t>
            </a:fld>
            <a:endParaRPr lang="de-DE"/>
          </a:p>
        </p:txBody>
      </p:sp>
    </p:spTree>
    <p:extLst>
      <p:ext uri="{BB962C8B-B14F-4D97-AF65-F5344CB8AC3E}">
        <p14:creationId xmlns:p14="http://schemas.microsoft.com/office/powerpoint/2010/main" val="8347482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Die </a:t>
            </a:r>
            <a:r>
              <a:rPr lang="en-US" dirty="0" err="1">
                <a:ea typeface="Calibri"/>
                <a:cs typeface="Calibri"/>
              </a:rPr>
              <a:t>Zielgruppen</a:t>
            </a:r>
            <a:r>
              <a:rPr lang="en-US" dirty="0">
                <a:ea typeface="Calibri"/>
                <a:cs typeface="Calibri"/>
              </a:rPr>
              <a:t> </a:t>
            </a:r>
            <a:r>
              <a:rPr lang="en-US" dirty="0" err="1">
                <a:ea typeface="Calibri"/>
                <a:cs typeface="Calibri"/>
              </a:rPr>
              <a:t>wurden</a:t>
            </a:r>
            <a:r>
              <a:rPr lang="en-US" dirty="0">
                <a:ea typeface="Calibri"/>
                <a:cs typeface="Calibri"/>
              </a:rPr>
              <a:t> </a:t>
            </a:r>
            <a:r>
              <a:rPr lang="en-US" dirty="0" err="1">
                <a:ea typeface="Calibri"/>
                <a:cs typeface="Calibri"/>
              </a:rPr>
              <a:t>bereits</a:t>
            </a:r>
            <a:r>
              <a:rPr lang="en-US" dirty="0">
                <a:ea typeface="Calibri"/>
                <a:cs typeface="Calibri"/>
              </a:rPr>
              <a:t> </a:t>
            </a:r>
            <a:r>
              <a:rPr lang="en-US" dirty="0" err="1">
                <a:ea typeface="Calibri"/>
                <a:cs typeface="Calibri"/>
              </a:rPr>
              <a:t>erstellt</a:t>
            </a:r>
            <a:r>
              <a:rPr lang="en-US" dirty="0">
                <a:ea typeface="Calibri"/>
                <a:cs typeface="Calibri"/>
              </a:rPr>
              <a:t>. Nun </a:t>
            </a:r>
            <a:r>
              <a:rPr lang="en-US" dirty="0" err="1">
                <a:ea typeface="Calibri"/>
                <a:cs typeface="Calibri"/>
              </a:rPr>
              <a:t>geht</a:t>
            </a:r>
            <a:r>
              <a:rPr lang="en-US" dirty="0">
                <a:ea typeface="Calibri"/>
                <a:cs typeface="Calibri"/>
              </a:rPr>
              <a:t> es </a:t>
            </a:r>
            <a:r>
              <a:rPr lang="en-US" dirty="0" err="1">
                <a:ea typeface="Calibri"/>
                <a:cs typeface="Calibri"/>
              </a:rPr>
              <a:t>darum</a:t>
            </a:r>
            <a:r>
              <a:rPr lang="en-US" dirty="0">
                <a:ea typeface="Calibri"/>
                <a:cs typeface="Calibri"/>
              </a:rPr>
              <a:t> </a:t>
            </a:r>
            <a:r>
              <a:rPr lang="en-US" dirty="0" err="1">
                <a:ea typeface="Calibri"/>
                <a:cs typeface="Calibri"/>
              </a:rPr>
              <a:t>zu</a:t>
            </a:r>
            <a:r>
              <a:rPr lang="en-US" dirty="0">
                <a:ea typeface="Calibri"/>
                <a:cs typeface="Calibri"/>
              </a:rPr>
              <a:t> </a:t>
            </a:r>
            <a:r>
              <a:rPr lang="en-US" dirty="0" err="1">
                <a:ea typeface="Calibri"/>
                <a:cs typeface="Calibri"/>
              </a:rPr>
              <a:t>überlegen</a:t>
            </a:r>
            <a:r>
              <a:rPr lang="en-US" dirty="0">
                <a:ea typeface="Calibri"/>
                <a:cs typeface="Calibri"/>
              </a:rPr>
              <a:t>, wo </a:t>
            </a:r>
            <a:r>
              <a:rPr lang="en-US" dirty="0" err="1">
                <a:ea typeface="Calibri"/>
                <a:cs typeface="Calibri"/>
              </a:rPr>
              <a:t>sich</a:t>
            </a:r>
            <a:r>
              <a:rPr lang="en-US" dirty="0">
                <a:ea typeface="Calibri"/>
                <a:cs typeface="Calibri"/>
              </a:rPr>
              <a:t> die </a:t>
            </a:r>
            <a:r>
              <a:rPr lang="en-US" dirty="0" err="1">
                <a:ea typeface="Calibri"/>
                <a:cs typeface="Calibri"/>
              </a:rPr>
              <a:t>Zielgruppe</a:t>
            </a:r>
            <a:r>
              <a:rPr lang="en-US" dirty="0">
                <a:ea typeface="Calibri"/>
                <a:cs typeface="Calibri"/>
              </a:rPr>
              <a:t> </a:t>
            </a:r>
            <a:r>
              <a:rPr lang="en-US" dirty="0" err="1">
                <a:ea typeface="Calibri"/>
                <a:cs typeface="Calibri"/>
              </a:rPr>
              <a:t>aufhält</a:t>
            </a:r>
            <a:r>
              <a:rPr lang="en-US" dirty="0">
                <a:ea typeface="Calibri"/>
                <a:cs typeface="Calibri"/>
              </a:rPr>
              <a:t> </a:t>
            </a:r>
            <a:r>
              <a:rPr lang="en-US" dirty="0" err="1">
                <a:ea typeface="Calibri"/>
                <a:cs typeface="Calibri"/>
              </a:rPr>
              <a:t>bzw</a:t>
            </a:r>
            <a:r>
              <a:rPr lang="en-US" dirty="0">
                <a:ea typeface="Calibri"/>
                <a:cs typeface="Calibri"/>
              </a:rPr>
              <a:t>. Wie </a:t>
            </a:r>
            <a:r>
              <a:rPr lang="en-US" dirty="0" err="1">
                <a:ea typeface="Calibri"/>
                <a:cs typeface="Calibri"/>
              </a:rPr>
              <a:t>sie</a:t>
            </a:r>
            <a:r>
              <a:rPr lang="en-US" dirty="0">
                <a:ea typeface="Calibri"/>
                <a:cs typeface="Calibri"/>
              </a:rPr>
              <a:t> </a:t>
            </a:r>
            <a:r>
              <a:rPr lang="en-US" dirty="0" err="1">
                <a:ea typeface="Calibri"/>
                <a:cs typeface="Calibri"/>
              </a:rPr>
              <a:t>erreicht</a:t>
            </a:r>
            <a:r>
              <a:rPr lang="en-US" dirty="0">
                <a:ea typeface="Calibri"/>
                <a:cs typeface="Calibri"/>
              </a:rPr>
              <a:t> </a:t>
            </a:r>
            <a:r>
              <a:rPr lang="en-US" dirty="0" err="1">
                <a:ea typeface="Calibri"/>
                <a:cs typeface="Calibri"/>
              </a:rPr>
              <a:t>werden</a:t>
            </a:r>
            <a:r>
              <a:rPr lang="en-US" dirty="0">
                <a:ea typeface="Calibri"/>
                <a:cs typeface="Calibri"/>
              </a:rPr>
              <a:t> </a:t>
            </a:r>
            <a:r>
              <a:rPr lang="en-US" dirty="0" err="1">
                <a:ea typeface="Calibri"/>
                <a:cs typeface="Calibri"/>
              </a:rPr>
              <a:t>kann</a:t>
            </a:r>
            <a:r>
              <a:rPr lang="en-US" dirty="0">
                <a:ea typeface="Calibri"/>
                <a:cs typeface="Calibri"/>
              </a:rPr>
              <a:t>.</a:t>
            </a:r>
          </a:p>
        </p:txBody>
      </p:sp>
      <p:sp>
        <p:nvSpPr>
          <p:cNvPr id="4" name="Foliennummernplatzhalter 3"/>
          <p:cNvSpPr>
            <a:spLocks noGrp="1"/>
          </p:cNvSpPr>
          <p:nvPr>
            <p:ph type="sldNum" sz="quarter" idx="5"/>
          </p:nvPr>
        </p:nvSpPr>
        <p:spPr/>
        <p:txBody>
          <a:bodyPr/>
          <a:lstStyle/>
          <a:p>
            <a:fld id="{D1266143-948A-48F4-93E9-B37237C5A795}" type="slidenum">
              <a:rPr lang="de-DE"/>
              <a:t>16</a:t>
            </a:fld>
            <a:endParaRPr lang="de-DE"/>
          </a:p>
        </p:txBody>
      </p:sp>
    </p:spTree>
    <p:extLst>
      <p:ext uri="{BB962C8B-B14F-4D97-AF65-F5344CB8AC3E}">
        <p14:creationId xmlns:p14="http://schemas.microsoft.com/office/powerpoint/2010/main" val="41933597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Da die </a:t>
            </a:r>
            <a:r>
              <a:rPr lang="en-US" dirty="0" err="1">
                <a:ea typeface="Calibri"/>
                <a:cs typeface="Calibri"/>
              </a:rPr>
              <a:t>meisten</a:t>
            </a:r>
            <a:r>
              <a:rPr lang="en-US" dirty="0">
                <a:ea typeface="Calibri"/>
                <a:cs typeface="Calibri"/>
              </a:rPr>
              <a:t> </a:t>
            </a:r>
            <a:r>
              <a:rPr lang="en-US" dirty="0" err="1">
                <a:ea typeface="Calibri"/>
                <a:cs typeface="Calibri"/>
              </a:rPr>
              <a:t>Teilnehmenden</a:t>
            </a:r>
            <a:r>
              <a:rPr lang="en-US" dirty="0">
                <a:ea typeface="Calibri"/>
                <a:cs typeface="Calibri"/>
              </a:rPr>
              <a:t> in </a:t>
            </a:r>
            <a:r>
              <a:rPr lang="en-US" dirty="0" err="1">
                <a:ea typeface="Calibri"/>
                <a:cs typeface="Calibri"/>
              </a:rPr>
              <a:t>einer</a:t>
            </a:r>
            <a:r>
              <a:rPr lang="en-US" dirty="0">
                <a:ea typeface="Calibri"/>
                <a:cs typeface="Calibri"/>
              </a:rPr>
              <a:t>  Zeit </a:t>
            </a:r>
            <a:r>
              <a:rPr lang="en-US" dirty="0" err="1">
                <a:ea typeface="Calibri"/>
                <a:cs typeface="Calibri"/>
              </a:rPr>
              <a:t>aufgewachsen</a:t>
            </a:r>
            <a:r>
              <a:rPr lang="en-US" dirty="0">
                <a:ea typeface="Calibri"/>
                <a:cs typeface="Calibri"/>
              </a:rPr>
              <a:t> </a:t>
            </a:r>
            <a:r>
              <a:rPr lang="en-US" dirty="0" err="1">
                <a:ea typeface="Calibri"/>
                <a:cs typeface="Calibri"/>
              </a:rPr>
              <a:t>sind</a:t>
            </a:r>
            <a:r>
              <a:rPr lang="en-US" dirty="0">
                <a:ea typeface="Calibri"/>
                <a:cs typeface="Calibri"/>
              </a:rPr>
              <a:t>, in der die </a:t>
            </a:r>
            <a:r>
              <a:rPr lang="en-US" dirty="0" err="1">
                <a:ea typeface="Calibri"/>
                <a:cs typeface="Calibri"/>
              </a:rPr>
              <a:t>Sprache</a:t>
            </a:r>
            <a:r>
              <a:rPr lang="en-US" dirty="0">
                <a:ea typeface="Calibri"/>
                <a:cs typeface="Calibri"/>
              </a:rPr>
              <a:t> </a:t>
            </a:r>
            <a:r>
              <a:rPr lang="en-US" dirty="0" err="1">
                <a:ea typeface="Calibri"/>
                <a:cs typeface="Calibri"/>
              </a:rPr>
              <a:t>noch</a:t>
            </a:r>
            <a:r>
              <a:rPr lang="en-US" dirty="0">
                <a:ea typeface="Calibri"/>
                <a:cs typeface="Calibri"/>
              </a:rPr>
              <a:t> </a:t>
            </a:r>
            <a:r>
              <a:rPr lang="en-US" dirty="0" err="1">
                <a:ea typeface="Calibri"/>
                <a:cs typeface="Calibri"/>
              </a:rPr>
              <a:t>sehr</a:t>
            </a:r>
            <a:r>
              <a:rPr lang="en-US" dirty="0">
                <a:ea typeface="Calibri"/>
                <a:cs typeface="Calibri"/>
              </a:rPr>
              <a:t> </a:t>
            </a:r>
            <a:r>
              <a:rPr lang="en-US" dirty="0" err="1">
                <a:ea typeface="Calibri"/>
                <a:cs typeface="Calibri"/>
              </a:rPr>
              <a:t>unbedacht</a:t>
            </a:r>
            <a:r>
              <a:rPr lang="en-US" dirty="0">
                <a:ea typeface="Calibri"/>
                <a:cs typeface="Calibri"/>
              </a:rPr>
              <a:t> war und Kritik immer und </a:t>
            </a:r>
            <a:r>
              <a:rPr lang="en-US" dirty="0" err="1">
                <a:ea typeface="Calibri"/>
                <a:cs typeface="Calibri"/>
              </a:rPr>
              <a:t>überall</a:t>
            </a:r>
            <a:r>
              <a:rPr lang="en-US" dirty="0">
                <a:ea typeface="Calibri"/>
                <a:cs typeface="Calibri"/>
              </a:rPr>
              <a:t> </a:t>
            </a:r>
            <a:r>
              <a:rPr lang="en-US" dirty="0" err="1">
                <a:ea typeface="Calibri"/>
                <a:cs typeface="Calibri"/>
              </a:rPr>
              <a:t>gegeben</a:t>
            </a:r>
            <a:r>
              <a:rPr lang="en-US" dirty="0">
                <a:ea typeface="Calibri"/>
                <a:cs typeface="Calibri"/>
              </a:rPr>
              <a:t> </a:t>
            </a:r>
            <a:r>
              <a:rPr lang="en-US" dirty="0" err="1">
                <a:ea typeface="Calibri"/>
                <a:cs typeface="Calibri"/>
              </a:rPr>
              <a:t>wurde</a:t>
            </a:r>
            <a:r>
              <a:rPr lang="en-US" dirty="0">
                <a:ea typeface="Calibri"/>
                <a:cs typeface="Calibri"/>
              </a:rPr>
              <a:t>, </a:t>
            </a:r>
            <a:r>
              <a:rPr lang="en-US" dirty="0" err="1">
                <a:ea typeface="Calibri"/>
                <a:cs typeface="Calibri"/>
              </a:rPr>
              <a:t>ist</a:t>
            </a:r>
            <a:r>
              <a:rPr lang="en-US" dirty="0">
                <a:ea typeface="Calibri"/>
                <a:cs typeface="Calibri"/>
              </a:rPr>
              <a:t> es </a:t>
            </a:r>
            <a:r>
              <a:rPr lang="en-US" dirty="0" err="1">
                <a:ea typeface="Calibri"/>
                <a:cs typeface="Calibri"/>
              </a:rPr>
              <a:t>wichtig</a:t>
            </a:r>
            <a:r>
              <a:rPr lang="en-US" dirty="0">
                <a:ea typeface="Calibri"/>
                <a:cs typeface="Calibri"/>
              </a:rPr>
              <a:t>, </a:t>
            </a:r>
            <a:r>
              <a:rPr lang="en-US" dirty="0" err="1">
                <a:ea typeface="Calibri"/>
                <a:cs typeface="Calibri"/>
              </a:rPr>
              <a:t>dass</a:t>
            </a:r>
            <a:r>
              <a:rPr lang="en-US" dirty="0">
                <a:ea typeface="Calibri"/>
                <a:cs typeface="Calibri"/>
              </a:rPr>
              <a:t> die </a:t>
            </a:r>
            <a:r>
              <a:rPr lang="en-US" dirty="0" err="1">
                <a:ea typeface="Calibri"/>
                <a:cs typeface="Calibri"/>
              </a:rPr>
              <a:t>Teilnehmenden</a:t>
            </a:r>
            <a:r>
              <a:rPr lang="en-US" dirty="0">
                <a:ea typeface="Calibri"/>
                <a:cs typeface="Calibri"/>
              </a:rPr>
              <a:t> </a:t>
            </a:r>
            <a:r>
              <a:rPr lang="en-US" dirty="0" err="1">
                <a:ea typeface="Calibri"/>
                <a:cs typeface="Calibri"/>
              </a:rPr>
              <a:t>dahingehend</a:t>
            </a:r>
            <a:r>
              <a:rPr lang="en-US" dirty="0">
                <a:ea typeface="Calibri"/>
                <a:cs typeface="Calibri"/>
              </a:rPr>
              <a:t> </a:t>
            </a:r>
            <a:r>
              <a:rPr lang="en-US" dirty="0" err="1">
                <a:ea typeface="Calibri"/>
                <a:cs typeface="Calibri"/>
              </a:rPr>
              <a:t>ensibiliert</a:t>
            </a:r>
            <a:r>
              <a:rPr lang="en-US" dirty="0">
                <a:ea typeface="Calibri"/>
                <a:cs typeface="Calibri"/>
              </a:rPr>
              <a:t> </a:t>
            </a:r>
            <a:r>
              <a:rPr lang="en-US" dirty="0" err="1">
                <a:ea typeface="Calibri"/>
                <a:cs typeface="Calibri"/>
              </a:rPr>
              <a:t>werden</a:t>
            </a:r>
            <a:r>
              <a:rPr lang="en-US" dirty="0">
                <a:ea typeface="Calibri"/>
                <a:cs typeface="Calibri"/>
              </a:rPr>
              <a:t>.</a:t>
            </a:r>
          </a:p>
        </p:txBody>
      </p:sp>
      <p:sp>
        <p:nvSpPr>
          <p:cNvPr id="4" name="Foliennummernplatzhalter 3"/>
          <p:cNvSpPr>
            <a:spLocks noGrp="1"/>
          </p:cNvSpPr>
          <p:nvPr>
            <p:ph type="sldNum" sz="quarter" idx="5"/>
          </p:nvPr>
        </p:nvSpPr>
        <p:spPr/>
        <p:txBody>
          <a:bodyPr/>
          <a:lstStyle/>
          <a:p>
            <a:fld id="{D1266143-948A-48F4-93E9-B37237C5A795}" type="slidenum">
              <a:rPr lang="de-DE"/>
              <a:t>4</a:t>
            </a:fld>
            <a:endParaRPr lang="de-DE"/>
          </a:p>
        </p:txBody>
      </p:sp>
    </p:spTree>
    <p:extLst>
      <p:ext uri="{BB962C8B-B14F-4D97-AF65-F5344CB8AC3E}">
        <p14:creationId xmlns:p14="http://schemas.microsoft.com/office/powerpoint/2010/main" val="25459758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Der positive </a:t>
            </a:r>
            <a:r>
              <a:rPr lang="en-US" dirty="0" err="1">
                <a:ea typeface="Calibri"/>
                <a:cs typeface="Calibri"/>
              </a:rPr>
              <a:t>Einstieg</a:t>
            </a:r>
            <a:r>
              <a:rPr lang="en-US" dirty="0">
                <a:ea typeface="Calibri"/>
                <a:cs typeface="Calibri"/>
              </a:rPr>
              <a:t> </a:t>
            </a:r>
            <a:r>
              <a:rPr lang="en-US" dirty="0" err="1">
                <a:ea typeface="Calibri"/>
                <a:cs typeface="Calibri"/>
              </a:rPr>
              <a:t>sollte</a:t>
            </a:r>
            <a:r>
              <a:rPr lang="en-US" dirty="0">
                <a:ea typeface="Calibri"/>
                <a:cs typeface="Calibri"/>
              </a:rPr>
              <a:t> </a:t>
            </a:r>
            <a:r>
              <a:rPr lang="en-US" dirty="0" err="1">
                <a:ea typeface="Calibri"/>
                <a:cs typeface="Calibri"/>
              </a:rPr>
              <a:t>ehrlich</a:t>
            </a:r>
            <a:r>
              <a:rPr lang="en-US" dirty="0">
                <a:ea typeface="Calibri"/>
                <a:cs typeface="Calibri"/>
              </a:rPr>
              <a:t> </a:t>
            </a:r>
            <a:r>
              <a:rPr lang="en-US" dirty="0" err="1">
                <a:ea typeface="Calibri"/>
                <a:cs typeface="Calibri"/>
              </a:rPr>
              <a:t>gemeint</a:t>
            </a:r>
            <a:r>
              <a:rPr lang="en-US" dirty="0">
                <a:ea typeface="Calibri"/>
                <a:cs typeface="Calibri"/>
              </a:rPr>
              <a:t> sein und </a:t>
            </a:r>
            <a:r>
              <a:rPr lang="en-US" dirty="0" err="1">
                <a:ea typeface="Calibri"/>
                <a:cs typeface="Calibri"/>
              </a:rPr>
              <a:t>zum</a:t>
            </a:r>
            <a:r>
              <a:rPr lang="en-US" dirty="0">
                <a:ea typeface="Calibri"/>
                <a:cs typeface="Calibri"/>
              </a:rPr>
              <a:t> Thema </a:t>
            </a:r>
            <a:r>
              <a:rPr lang="en-US" dirty="0" err="1">
                <a:ea typeface="Calibri"/>
                <a:cs typeface="Calibri"/>
              </a:rPr>
              <a:t>passen</a:t>
            </a:r>
            <a:r>
              <a:rPr lang="en-US" dirty="0">
                <a:ea typeface="Calibri"/>
                <a:cs typeface="Calibri"/>
              </a:rPr>
              <a:t>. Bei der </a:t>
            </a:r>
            <a:r>
              <a:rPr lang="en-US" dirty="0" err="1">
                <a:ea typeface="Calibri"/>
                <a:cs typeface="Calibri"/>
              </a:rPr>
              <a:t>konstuktiven</a:t>
            </a:r>
            <a:r>
              <a:rPr lang="en-US" dirty="0">
                <a:ea typeface="Calibri"/>
                <a:cs typeface="Calibri"/>
              </a:rPr>
              <a:t> Kritik </a:t>
            </a:r>
            <a:r>
              <a:rPr lang="en-US" dirty="0" err="1">
                <a:ea typeface="Calibri"/>
                <a:cs typeface="Calibri"/>
              </a:rPr>
              <a:t>spielt</a:t>
            </a:r>
            <a:r>
              <a:rPr lang="en-US" dirty="0">
                <a:ea typeface="Calibri"/>
                <a:cs typeface="Calibri"/>
              </a:rPr>
              <a:t> die </a:t>
            </a:r>
            <a:r>
              <a:rPr lang="en-US" dirty="0" err="1">
                <a:ea typeface="Calibri"/>
                <a:cs typeface="Calibri"/>
              </a:rPr>
              <a:t>Wortwahl</a:t>
            </a:r>
            <a:r>
              <a:rPr lang="en-US" dirty="0">
                <a:ea typeface="Calibri"/>
                <a:cs typeface="Calibri"/>
              </a:rPr>
              <a:t> </a:t>
            </a:r>
            <a:r>
              <a:rPr lang="en-US" dirty="0" err="1">
                <a:ea typeface="Calibri"/>
                <a:cs typeface="Calibri"/>
              </a:rPr>
              <a:t>eine</a:t>
            </a:r>
            <a:r>
              <a:rPr lang="en-US" dirty="0">
                <a:ea typeface="Calibri"/>
                <a:cs typeface="Calibri"/>
              </a:rPr>
              <a:t> </a:t>
            </a:r>
            <a:r>
              <a:rPr lang="en-US" dirty="0" err="1">
                <a:ea typeface="Calibri"/>
                <a:cs typeface="Calibri"/>
              </a:rPr>
              <a:t>wichtige</a:t>
            </a:r>
            <a:r>
              <a:rPr lang="en-US" dirty="0">
                <a:ea typeface="Calibri"/>
                <a:cs typeface="Calibri"/>
              </a:rPr>
              <a:t> Rolle. Auf </a:t>
            </a:r>
            <a:r>
              <a:rPr lang="en-US" dirty="0" err="1">
                <a:ea typeface="Calibri"/>
                <a:cs typeface="Calibri"/>
              </a:rPr>
              <a:t>diese</a:t>
            </a:r>
            <a:r>
              <a:rPr lang="en-US" dirty="0">
                <a:ea typeface="Calibri"/>
                <a:cs typeface="Calibri"/>
              </a:rPr>
              <a:t> </a:t>
            </a:r>
            <a:r>
              <a:rPr lang="en-US" dirty="0" err="1">
                <a:ea typeface="Calibri"/>
                <a:cs typeface="Calibri"/>
              </a:rPr>
              <a:t>wird</a:t>
            </a:r>
            <a:r>
              <a:rPr lang="en-US" dirty="0">
                <a:ea typeface="Calibri"/>
                <a:cs typeface="Calibri"/>
              </a:rPr>
              <a:t> in der </a:t>
            </a:r>
            <a:r>
              <a:rPr lang="en-US" dirty="0" err="1">
                <a:ea typeface="Calibri"/>
                <a:cs typeface="Calibri"/>
              </a:rPr>
              <a:t>nächsten</a:t>
            </a:r>
            <a:r>
              <a:rPr lang="en-US" dirty="0">
                <a:ea typeface="Calibri"/>
                <a:cs typeface="Calibri"/>
              </a:rPr>
              <a:t> Folie </a:t>
            </a:r>
            <a:r>
              <a:rPr lang="en-US" dirty="0" err="1">
                <a:ea typeface="Calibri"/>
                <a:cs typeface="Calibri"/>
              </a:rPr>
              <a:t>genauer</a:t>
            </a:r>
            <a:r>
              <a:rPr lang="en-US" dirty="0">
                <a:ea typeface="Calibri"/>
                <a:cs typeface="Calibri"/>
              </a:rPr>
              <a:t> </a:t>
            </a:r>
            <a:r>
              <a:rPr lang="en-US" dirty="0" err="1">
                <a:ea typeface="Calibri"/>
                <a:cs typeface="Calibri"/>
              </a:rPr>
              <a:t>eingegangen</a:t>
            </a:r>
            <a:r>
              <a:rPr lang="en-US" dirty="0">
                <a:ea typeface="Calibri"/>
                <a:cs typeface="Calibri"/>
              </a:rPr>
              <a:t>. Auch die </a:t>
            </a:r>
            <a:r>
              <a:rPr lang="en-US" dirty="0" err="1">
                <a:ea typeface="Calibri"/>
                <a:cs typeface="Calibri"/>
              </a:rPr>
              <a:t>positiven</a:t>
            </a:r>
            <a:r>
              <a:rPr lang="en-US" dirty="0">
                <a:ea typeface="Calibri"/>
                <a:cs typeface="Calibri"/>
              </a:rPr>
              <a:t> </a:t>
            </a:r>
            <a:r>
              <a:rPr lang="en-US" dirty="0" err="1">
                <a:ea typeface="Calibri"/>
                <a:cs typeface="Calibri"/>
              </a:rPr>
              <a:t>Abschlussworte</a:t>
            </a:r>
            <a:r>
              <a:rPr lang="en-US" dirty="0">
                <a:ea typeface="Calibri"/>
                <a:cs typeface="Calibri"/>
              </a:rPr>
              <a:t> </a:t>
            </a:r>
            <a:r>
              <a:rPr lang="en-US" dirty="0" err="1">
                <a:ea typeface="Calibri"/>
                <a:cs typeface="Calibri"/>
              </a:rPr>
              <a:t>sollten</a:t>
            </a:r>
            <a:r>
              <a:rPr lang="en-US" dirty="0">
                <a:ea typeface="Calibri"/>
                <a:cs typeface="Calibri"/>
              </a:rPr>
              <a:t> </a:t>
            </a:r>
            <a:r>
              <a:rPr lang="en-US" dirty="0" err="1">
                <a:ea typeface="Calibri"/>
                <a:cs typeface="Calibri"/>
              </a:rPr>
              <a:t>wahrheitsgetreu</a:t>
            </a:r>
            <a:r>
              <a:rPr lang="en-US" dirty="0">
                <a:ea typeface="Calibri"/>
                <a:cs typeface="Calibri"/>
              </a:rPr>
              <a:t> sein – </a:t>
            </a:r>
            <a:r>
              <a:rPr lang="en-US" dirty="0" err="1">
                <a:ea typeface="Calibri"/>
                <a:cs typeface="Calibri"/>
              </a:rPr>
              <a:t>sie</a:t>
            </a:r>
            <a:r>
              <a:rPr lang="en-US" dirty="0">
                <a:ea typeface="Calibri"/>
                <a:cs typeface="Calibri"/>
              </a:rPr>
              <a:t> </a:t>
            </a:r>
            <a:r>
              <a:rPr lang="en-US" dirty="0" err="1">
                <a:ea typeface="Calibri"/>
                <a:cs typeface="Calibri"/>
              </a:rPr>
              <a:t>sollten</a:t>
            </a:r>
            <a:r>
              <a:rPr lang="en-US" dirty="0">
                <a:ea typeface="Calibri"/>
                <a:cs typeface="Calibri"/>
              </a:rPr>
              <a:t> </a:t>
            </a:r>
            <a:r>
              <a:rPr lang="en-US" dirty="0" err="1">
                <a:ea typeface="Calibri"/>
                <a:cs typeface="Calibri"/>
              </a:rPr>
              <a:t>weder</a:t>
            </a:r>
            <a:r>
              <a:rPr lang="en-US" dirty="0">
                <a:ea typeface="Calibri"/>
                <a:cs typeface="Calibri"/>
              </a:rPr>
              <a:t> </a:t>
            </a:r>
            <a:r>
              <a:rPr lang="en-US" dirty="0" err="1">
                <a:ea typeface="Calibri"/>
                <a:cs typeface="Calibri"/>
              </a:rPr>
              <a:t>zu</a:t>
            </a:r>
            <a:r>
              <a:rPr lang="en-US" dirty="0">
                <a:ea typeface="Calibri"/>
                <a:cs typeface="Calibri"/>
              </a:rPr>
              <a:t> </a:t>
            </a:r>
            <a:r>
              <a:rPr lang="en-US" dirty="0" err="1">
                <a:ea typeface="Calibri"/>
                <a:cs typeface="Calibri"/>
              </a:rPr>
              <a:t>übertreibend</a:t>
            </a:r>
            <a:r>
              <a:rPr lang="en-US" dirty="0">
                <a:ea typeface="Calibri"/>
                <a:cs typeface="Calibri"/>
              </a:rPr>
              <a:t> sein, </a:t>
            </a:r>
            <a:r>
              <a:rPr lang="en-US" dirty="0" err="1">
                <a:ea typeface="Calibri"/>
                <a:cs typeface="Calibri"/>
              </a:rPr>
              <a:t>noch</a:t>
            </a:r>
            <a:r>
              <a:rPr lang="en-US" dirty="0">
                <a:ea typeface="Calibri"/>
                <a:cs typeface="Calibri"/>
              </a:rPr>
              <a:t> </a:t>
            </a:r>
            <a:r>
              <a:rPr lang="en-US" dirty="0" err="1">
                <a:ea typeface="Calibri"/>
                <a:cs typeface="Calibri"/>
              </a:rPr>
              <a:t>sollten</a:t>
            </a:r>
            <a:r>
              <a:rPr lang="en-US" dirty="0">
                <a:ea typeface="Calibri"/>
                <a:cs typeface="Calibri"/>
              </a:rPr>
              <a:t> </a:t>
            </a:r>
            <a:r>
              <a:rPr lang="en-US" dirty="0" err="1">
                <a:ea typeface="Calibri"/>
                <a:cs typeface="Calibri"/>
              </a:rPr>
              <a:t>sie</a:t>
            </a:r>
            <a:r>
              <a:rPr lang="en-US" dirty="0">
                <a:ea typeface="Calibri"/>
                <a:cs typeface="Calibri"/>
              </a:rPr>
              <a:t> </a:t>
            </a:r>
            <a:r>
              <a:rPr lang="en-US" dirty="0" err="1">
                <a:ea typeface="Calibri"/>
                <a:cs typeface="Calibri"/>
              </a:rPr>
              <a:t>zu</a:t>
            </a:r>
            <a:r>
              <a:rPr lang="en-US" dirty="0">
                <a:ea typeface="Calibri"/>
                <a:cs typeface="Calibri"/>
              </a:rPr>
              <a:t> </a:t>
            </a:r>
            <a:r>
              <a:rPr lang="en-US" dirty="0" err="1">
                <a:ea typeface="Calibri"/>
                <a:cs typeface="Calibri"/>
              </a:rPr>
              <a:t>belehrend</a:t>
            </a:r>
            <a:r>
              <a:rPr lang="en-US" dirty="0">
                <a:ea typeface="Calibri"/>
                <a:cs typeface="Calibri"/>
              </a:rPr>
              <a:t> </a:t>
            </a:r>
            <a:r>
              <a:rPr lang="en-US" dirty="0" err="1">
                <a:ea typeface="Calibri"/>
                <a:cs typeface="Calibri"/>
              </a:rPr>
              <a:t>wirken</a:t>
            </a:r>
            <a:r>
              <a:rPr lang="en-US" dirty="0">
                <a:ea typeface="Calibri"/>
                <a:cs typeface="Calibri"/>
              </a:rPr>
              <a:t>.</a:t>
            </a:r>
          </a:p>
        </p:txBody>
      </p:sp>
      <p:sp>
        <p:nvSpPr>
          <p:cNvPr id="4" name="Foliennummernplatzhalter 3"/>
          <p:cNvSpPr>
            <a:spLocks noGrp="1"/>
          </p:cNvSpPr>
          <p:nvPr>
            <p:ph type="sldNum" sz="quarter" idx="5"/>
          </p:nvPr>
        </p:nvSpPr>
        <p:spPr/>
        <p:txBody>
          <a:bodyPr/>
          <a:lstStyle/>
          <a:p>
            <a:fld id="{D1266143-948A-48F4-93E9-B37237C5A795}" type="slidenum">
              <a:rPr lang="de-DE"/>
              <a:t>5</a:t>
            </a:fld>
            <a:endParaRPr lang="de-DE"/>
          </a:p>
        </p:txBody>
      </p:sp>
    </p:spTree>
    <p:extLst>
      <p:ext uri="{BB962C8B-B14F-4D97-AF65-F5344CB8AC3E}">
        <p14:creationId xmlns:p14="http://schemas.microsoft.com/office/powerpoint/2010/main" val="148906205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Die </a:t>
            </a:r>
            <a:r>
              <a:rPr lang="en-US" dirty="0" err="1">
                <a:ea typeface="Calibri"/>
                <a:cs typeface="Calibri"/>
              </a:rPr>
              <a:t>Teilnehmenden</a:t>
            </a:r>
            <a:r>
              <a:rPr lang="en-US" dirty="0">
                <a:ea typeface="Calibri"/>
                <a:cs typeface="Calibri"/>
              </a:rPr>
              <a:t> </a:t>
            </a:r>
            <a:r>
              <a:rPr lang="en-US" dirty="0" err="1">
                <a:ea typeface="Calibri"/>
                <a:cs typeface="Calibri"/>
              </a:rPr>
              <a:t>kommen</a:t>
            </a:r>
            <a:r>
              <a:rPr lang="en-US" dirty="0">
                <a:ea typeface="Calibri"/>
                <a:cs typeface="Calibri"/>
              </a:rPr>
              <a:t> in Breakout-Rooms </a:t>
            </a:r>
            <a:r>
              <a:rPr lang="en-US" dirty="0" err="1">
                <a:ea typeface="Calibri"/>
                <a:cs typeface="Calibri"/>
              </a:rPr>
              <a:t>zu</a:t>
            </a:r>
            <a:r>
              <a:rPr lang="en-US" dirty="0">
                <a:ea typeface="Calibri"/>
                <a:cs typeface="Calibri"/>
              </a:rPr>
              <a:t> je 2 </a:t>
            </a:r>
            <a:r>
              <a:rPr lang="en-US" dirty="0" err="1">
                <a:ea typeface="Calibri"/>
                <a:cs typeface="Calibri"/>
              </a:rPr>
              <a:t>Personen</a:t>
            </a:r>
            <a:r>
              <a:rPr lang="en-US" dirty="0">
                <a:ea typeface="Calibri"/>
                <a:cs typeface="Calibri"/>
              </a:rPr>
              <a:t> (</a:t>
            </a:r>
            <a:r>
              <a:rPr lang="en-US" dirty="0" err="1">
                <a:ea typeface="Calibri"/>
                <a:cs typeface="Calibri"/>
              </a:rPr>
              <a:t>wenn</a:t>
            </a:r>
            <a:r>
              <a:rPr lang="en-US" dirty="0">
                <a:ea typeface="Calibri"/>
                <a:cs typeface="Calibri"/>
              </a:rPr>
              <a:t> das Team </a:t>
            </a:r>
            <a:r>
              <a:rPr lang="en-US" dirty="0" err="1">
                <a:ea typeface="Calibri"/>
                <a:cs typeface="Calibri"/>
              </a:rPr>
              <a:t>eine</a:t>
            </a:r>
            <a:r>
              <a:rPr lang="en-US" dirty="0">
                <a:ea typeface="Calibri"/>
                <a:cs typeface="Calibri"/>
              </a:rPr>
              <a:t> </a:t>
            </a:r>
            <a:r>
              <a:rPr lang="en-US" dirty="0" err="1">
                <a:ea typeface="Calibri"/>
                <a:cs typeface="Calibri"/>
              </a:rPr>
              <a:t>ungerade</a:t>
            </a:r>
            <a:r>
              <a:rPr lang="en-US" dirty="0">
                <a:ea typeface="Calibri"/>
                <a:cs typeface="Calibri"/>
              </a:rPr>
              <a:t> Zahl hat, </a:t>
            </a:r>
            <a:r>
              <a:rPr lang="en-US" dirty="0" err="1">
                <a:ea typeface="Calibri"/>
                <a:cs typeface="Calibri"/>
              </a:rPr>
              <a:t>gibt</a:t>
            </a:r>
            <a:r>
              <a:rPr lang="en-US" dirty="0">
                <a:ea typeface="Calibri"/>
                <a:cs typeface="Calibri"/>
              </a:rPr>
              <a:t> es </a:t>
            </a:r>
            <a:r>
              <a:rPr lang="en-US" dirty="0" err="1">
                <a:ea typeface="Calibri"/>
                <a:cs typeface="Calibri"/>
              </a:rPr>
              <a:t>eine</a:t>
            </a:r>
            <a:r>
              <a:rPr lang="en-US" dirty="0">
                <a:ea typeface="Calibri"/>
                <a:cs typeface="Calibri"/>
              </a:rPr>
              <a:t> 3er Gruppe). Jeder </a:t>
            </a:r>
            <a:r>
              <a:rPr lang="en-US" dirty="0" err="1">
                <a:ea typeface="Calibri"/>
                <a:cs typeface="Calibri"/>
              </a:rPr>
              <a:t>Teilnehmende</a:t>
            </a:r>
            <a:r>
              <a:rPr lang="en-US" dirty="0">
                <a:ea typeface="Calibri"/>
                <a:cs typeface="Calibri"/>
              </a:rPr>
              <a:t> </a:t>
            </a:r>
            <a:r>
              <a:rPr lang="en-US" dirty="0" err="1">
                <a:ea typeface="Calibri"/>
                <a:cs typeface="Calibri"/>
              </a:rPr>
              <a:t>präsentiert</a:t>
            </a:r>
            <a:r>
              <a:rPr lang="en-US" dirty="0">
                <a:ea typeface="Calibri"/>
                <a:cs typeface="Calibri"/>
              </a:rPr>
              <a:t> seine </a:t>
            </a:r>
            <a:r>
              <a:rPr lang="en-US" dirty="0" err="1">
                <a:ea typeface="Calibri"/>
                <a:cs typeface="Calibri"/>
              </a:rPr>
              <a:t>Kurspläne</a:t>
            </a:r>
            <a:r>
              <a:rPr lang="en-US" dirty="0">
                <a:ea typeface="Calibri"/>
                <a:cs typeface="Calibri"/>
              </a:rPr>
              <a:t> und holt </a:t>
            </a:r>
            <a:r>
              <a:rPr lang="en-US" dirty="0" err="1">
                <a:ea typeface="Calibri"/>
                <a:cs typeface="Calibri"/>
              </a:rPr>
              <a:t>sich</a:t>
            </a:r>
            <a:r>
              <a:rPr lang="en-US" dirty="0">
                <a:ea typeface="Calibri"/>
                <a:cs typeface="Calibri"/>
              </a:rPr>
              <a:t> Feedback </a:t>
            </a:r>
            <a:r>
              <a:rPr lang="en-US" dirty="0" err="1">
                <a:ea typeface="Calibri"/>
                <a:cs typeface="Calibri"/>
              </a:rPr>
              <a:t>ein</a:t>
            </a:r>
            <a:r>
              <a:rPr lang="en-US" dirty="0">
                <a:ea typeface="Calibri"/>
                <a:cs typeface="Calibri"/>
              </a:rPr>
              <a:t>. </a:t>
            </a:r>
            <a:r>
              <a:rPr lang="en-US" dirty="0" err="1">
                <a:ea typeface="Calibri"/>
                <a:cs typeface="Calibri"/>
              </a:rPr>
              <a:t>Danach</a:t>
            </a:r>
            <a:r>
              <a:rPr lang="en-US" dirty="0">
                <a:ea typeface="Calibri"/>
                <a:cs typeface="Calibri"/>
              </a:rPr>
              <a:t> </a:t>
            </a:r>
            <a:r>
              <a:rPr lang="en-US" dirty="0" err="1">
                <a:ea typeface="Calibri"/>
                <a:cs typeface="Calibri"/>
              </a:rPr>
              <a:t>wird</a:t>
            </a:r>
            <a:r>
              <a:rPr lang="en-US" dirty="0">
                <a:ea typeface="Calibri"/>
                <a:cs typeface="Calibri"/>
              </a:rPr>
              <a:t> </a:t>
            </a:r>
            <a:r>
              <a:rPr lang="en-US" dirty="0" err="1">
                <a:ea typeface="Calibri"/>
                <a:cs typeface="Calibri"/>
              </a:rPr>
              <a:t>getauscht</a:t>
            </a:r>
            <a:r>
              <a:rPr lang="en-US" dirty="0">
                <a:ea typeface="Calibri"/>
                <a:cs typeface="Calibri"/>
              </a:rPr>
              <a:t>. Nach 45 Minuten </a:t>
            </a:r>
            <a:r>
              <a:rPr lang="en-US" dirty="0" err="1">
                <a:ea typeface="Calibri"/>
                <a:cs typeface="Calibri"/>
              </a:rPr>
              <a:t>werden</a:t>
            </a:r>
            <a:r>
              <a:rPr lang="en-US" dirty="0">
                <a:ea typeface="Calibri"/>
                <a:cs typeface="Calibri"/>
              </a:rPr>
              <a:t> die Breakout-Rooms neu </a:t>
            </a:r>
            <a:r>
              <a:rPr lang="en-US" dirty="0" err="1">
                <a:ea typeface="Calibri"/>
                <a:cs typeface="Calibri"/>
              </a:rPr>
              <a:t>durchgemischt</a:t>
            </a:r>
            <a:r>
              <a:rPr lang="en-US" dirty="0">
                <a:ea typeface="Calibri"/>
                <a:cs typeface="Calibri"/>
              </a:rPr>
              <a:t> und es </a:t>
            </a:r>
            <a:r>
              <a:rPr lang="en-US" dirty="0" err="1">
                <a:ea typeface="Calibri"/>
                <a:cs typeface="Calibri"/>
              </a:rPr>
              <a:t>präsentiert</a:t>
            </a:r>
            <a:r>
              <a:rPr lang="en-US" dirty="0">
                <a:ea typeface="Calibri"/>
                <a:cs typeface="Calibri"/>
              </a:rPr>
              <a:t> </a:t>
            </a:r>
            <a:r>
              <a:rPr lang="en-US" dirty="0" err="1">
                <a:ea typeface="Calibri"/>
                <a:cs typeface="Calibri"/>
              </a:rPr>
              <a:t>jeder</a:t>
            </a:r>
            <a:r>
              <a:rPr lang="en-US" dirty="0">
                <a:ea typeface="Calibri"/>
                <a:cs typeface="Calibri"/>
              </a:rPr>
              <a:t> </a:t>
            </a:r>
            <a:r>
              <a:rPr lang="en-US" dirty="0" err="1">
                <a:ea typeface="Calibri"/>
                <a:cs typeface="Calibri"/>
              </a:rPr>
              <a:t>erneut</a:t>
            </a:r>
            <a:r>
              <a:rPr lang="en-US" dirty="0">
                <a:ea typeface="Calibri"/>
                <a:cs typeface="Calibri"/>
              </a:rPr>
              <a:t> seinen </a:t>
            </a:r>
            <a:r>
              <a:rPr lang="en-US" dirty="0" err="1">
                <a:ea typeface="Calibri"/>
                <a:cs typeface="Calibri"/>
              </a:rPr>
              <a:t>Kursplan</a:t>
            </a:r>
            <a:r>
              <a:rPr lang="en-US" dirty="0">
                <a:ea typeface="Calibri"/>
                <a:cs typeface="Calibri"/>
              </a:rPr>
              <a:t> und holt </a:t>
            </a:r>
            <a:r>
              <a:rPr lang="en-US" dirty="0" err="1">
                <a:ea typeface="Calibri"/>
                <a:cs typeface="Calibri"/>
              </a:rPr>
              <a:t>sich</a:t>
            </a:r>
            <a:r>
              <a:rPr lang="en-US" dirty="0">
                <a:ea typeface="Calibri"/>
                <a:cs typeface="Calibri"/>
              </a:rPr>
              <a:t> Feedback </a:t>
            </a:r>
            <a:r>
              <a:rPr lang="en-US" dirty="0" err="1">
                <a:ea typeface="Calibri"/>
                <a:cs typeface="Calibri"/>
              </a:rPr>
              <a:t>ein</a:t>
            </a:r>
            <a:r>
              <a:rPr lang="en-US" dirty="0">
                <a:ea typeface="Calibri"/>
                <a:cs typeface="Calibri"/>
              </a:rPr>
              <a:t>.</a:t>
            </a:r>
          </a:p>
        </p:txBody>
      </p:sp>
      <p:sp>
        <p:nvSpPr>
          <p:cNvPr id="4" name="Foliennummernplatzhalter 3"/>
          <p:cNvSpPr>
            <a:spLocks noGrp="1"/>
          </p:cNvSpPr>
          <p:nvPr>
            <p:ph type="sldNum" sz="quarter" idx="5"/>
          </p:nvPr>
        </p:nvSpPr>
        <p:spPr/>
        <p:txBody>
          <a:bodyPr/>
          <a:lstStyle/>
          <a:p>
            <a:fld id="{D1266143-948A-48F4-93E9-B37237C5A795}" type="slidenum">
              <a:rPr lang="de-DE"/>
              <a:t>10</a:t>
            </a:fld>
            <a:endParaRPr lang="de-DE"/>
          </a:p>
        </p:txBody>
      </p:sp>
    </p:spTree>
    <p:extLst>
      <p:ext uri="{BB962C8B-B14F-4D97-AF65-F5344CB8AC3E}">
        <p14:creationId xmlns:p14="http://schemas.microsoft.com/office/powerpoint/2010/main" val="427508370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Bitte </a:t>
            </a:r>
            <a:r>
              <a:rPr lang="en-US" dirty="0" err="1">
                <a:ea typeface="Calibri"/>
                <a:cs typeface="Calibri"/>
              </a:rPr>
              <a:t>hierfür</a:t>
            </a:r>
            <a:r>
              <a:rPr lang="en-US" dirty="0">
                <a:ea typeface="Calibri"/>
                <a:cs typeface="Calibri"/>
              </a:rPr>
              <a:t> Canva </a:t>
            </a:r>
            <a:r>
              <a:rPr lang="en-US" dirty="0" err="1">
                <a:ea typeface="Calibri"/>
                <a:cs typeface="Calibri"/>
              </a:rPr>
              <a:t>öffnen</a:t>
            </a:r>
            <a:r>
              <a:rPr lang="en-US" dirty="0">
                <a:ea typeface="Calibri"/>
                <a:cs typeface="Calibri"/>
              </a:rPr>
              <a:t> und </a:t>
            </a:r>
            <a:r>
              <a:rPr lang="en-US" dirty="0" err="1">
                <a:ea typeface="Calibri"/>
                <a:cs typeface="Calibri"/>
              </a:rPr>
              <a:t>ein</a:t>
            </a:r>
            <a:r>
              <a:rPr lang="en-US" dirty="0">
                <a:ea typeface="Calibri"/>
                <a:cs typeface="Calibri"/>
              </a:rPr>
              <a:t> </a:t>
            </a:r>
            <a:r>
              <a:rPr lang="en-US" dirty="0" err="1">
                <a:ea typeface="Calibri"/>
                <a:cs typeface="Calibri"/>
              </a:rPr>
              <a:t>reales</a:t>
            </a:r>
            <a:r>
              <a:rPr lang="en-US" dirty="0">
                <a:ea typeface="Calibri"/>
                <a:cs typeface="Calibri"/>
              </a:rPr>
              <a:t> </a:t>
            </a:r>
            <a:r>
              <a:rPr lang="en-US" dirty="0" err="1">
                <a:ea typeface="Calibri"/>
                <a:cs typeface="Calibri"/>
              </a:rPr>
              <a:t>Beispiel</a:t>
            </a:r>
            <a:r>
              <a:rPr lang="en-US" dirty="0">
                <a:ea typeface="Calibri"/>
                <a:cs typeface="Calibri"/>
              </a:rPr>
              <a:t> </a:t>
            </a:r>
            <a:r>
              <a:rPr lang="en-US" dirty="0" err="1">
                <a:ea typeface="Calibri"/>
                <a:cs typeface="Calibri"/>
              </a:rPr>
              <a:t>demonstrieren</a:t>
            </a:r>
            <a:r>
              <a:rPr lang="en-US" dirty="0">
                <a:ea typeface="Calibri"/>
                <a:cs typeface="Calibri"/>
              </a:rPr>
              <a:t>.</a:t>
            </a:r>
          </a:p>
        </p:txBody>
      </p:sp>
      <p:sp>
        <p:nvSpPr>
          <p:cNvPr id="4" name="Foliennummernplatzhalter 3"/>
          <p:cNvSpPr>
            <a:spLocks noGrp="1"/>
          </p:cNvSpPr>
          <p:nvPr>
            <p:ph type="sldNum" sz="quarter" idx="5"/>
          </p:nvPr>
        </p:nvSpPr>
        <p:spPr/>
        <p:txBody>
          <a:bodyPr/>
          <a:lstStyle/>
          <a:p>
            <a:fld id="{D1266143-948A-48F4-93E9-B37237C5A795}" type="slidenum">
              <a:rPr lang="de-DE"/>
              <a:t>15</a:t>
            </a:fld>
            <a:endParaRPr lang="de-DE"/>
          </a:p>
        </p:txBody>
      </p:sp>
    </p:spTree>
    <p:extLst>
      <p:ext uri="{BB962C8B-B14F-4D97-AF65-F5344CB8AC3E}">
        <p14:creationId xmlns:p14="http://schemas.microsoft.com/office/powerpoint/2010/main" val="391436231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Bei den </a:t>
            </a:r>
            <a:r>
              <a:rPr lang="en-US" dirty="0" err="1">
                <a:ea typeface="Calibri"/>
                <a:cs typeface="Calibri"/>
              </a:rPr>
              <a:t>Werbemaßnahmen</a:t>
            </a:r>
            <a:r>
              <a:rPr lang="en-US" dirty="0">
                <a:ea typeface="Calibri"/>
                <a:cs typeface="Calibri"/>
              </a:rPr>
              <a:t> </a:t>
            </a:r>
            <a:r>
              <a:rPr lang="en-US" dirty="0" err="1">
                <a:ea typeface="Calibri"/>
                <a:cs typeface="Calibri"/>
              </a:rPr>
              <a:t>können</a:t>
            </a:r>
            <a:r>
              <a:rPr lang="en-US" dirty="0">
                <a:ea typeface="Calibri"/>
                <a:cs typeface="Calibri"/>
              </a:rPr>
              <a:t> die </a:t>
            </a:r>
            <a:r>
              <a:rPr lang="en-US" dirty="0" err="1">
                <a:ea typeface="Calibri"/>
                <a:cs typeface="Calibri"/>
              </a:rPr>
              <a:t>Teilnehmenden</a:t>
            </a:r>
            <a:r>
              <a:rPr lang="en-US" dirty="0">
                <a:ea typeface="Calibri"/>
                <a:cs typeface="Calibri"/>
              </a:rPr>
              <a:t> </a:t>
            </a:r>
            <a:r>
              <a:rPr lang="en-US" dirty="0" err="1">
                <a:ea typeface="Calibri"/>
                <a:cs typeface="Calibri"/>
              </a:rPr>
              <a:t>sehr</a:t>
            </a:r>
            <a:r>
              <a:rPr lang="en-US" dirty="0">
                <a:ea typeface="Calibri"/>
                <a:cs typeface="Calibri"/>
              </a:rPr>
              <a:t> </a:t>
            </a:r>
            <a:r>
              <a:rPr lang="en-US" dirty="0" err="1">
                <a:ea typeface="Calibri"/>
                <a:cs typeface="Calibri"/>
              </a:rPr>
              <a:t>kreativ</a:t>
            </a:r>
            <a:r>
              <a:rPr lang="en-US" dirty="0">
                <a:ea typeface="Calibri"/>
                <a:cs typeface="Calibri"/>
              </a:rPr>
              <a:t> sein. </a:t>
            </a:r>
            <a:r>
              <a:rPr lang="en-US" dirty="0" err="1">
                <a:ea typeface="Calibri"/>
                <a:cs typeface="Calibri"/>
              </a:rPr>
              <a:t>Vielleicht</a:t>
            </a:r>
            <a:r>
              <a:rPr lang="en-US" dirty="0">
                <a:ea typeface="Calibri"/>
                <a:cs typeface="Calibri"/>
              </a:rPr>
              <a:t> </a:t>
            </a:r>
            <a:r>
              <a:rPr lang="en-US" dirty="0" err="1">
                <a:ea typeface="Calibri"/>
                <a:cs typeface="Calibri"/>
              </a:rPr>
              <a:t>kennen</a:t>
            </a:r>
            <a:r>
              <a:rPr lang="en-US" dirty="0">
                <a:ea typeface="Calibri"/>
                <a:cs typeface="Calibri"/>
              </a:rPr>
              <a:t> </a:t>
            </a:r>
            <a:r>
              <a:rPr lang="en-US" dirty="0" err="1">
                <a:ea typeface="Calibri"/>
                <a:cs typeface="Calibri"/>
              </a:rPr>
              <a:t>sie</a:t>
            </a:r>
            <a:r>
              <a:rPr lang="en-US" dirty="0">
                <a:ea typeface="Calibri"/>
                <a:cs typeface="Calibri"/>
              </a:rPr>
              <a:t> </a:t>
            </a:r>
            <a:r>
              <a:rPr lang="en-US" dirty="0" err="1">
                <a:ea typeface="Calibri"/>
                <a:cs typeface="Calibri"/>
              </a:rPr>
              <a:t>auch</a:t>
            </a:r>
            <a:r>
              <a:rPr lang="en-US" dirty="0">
                <a:ea typeface="Calibri"/>
                <a:cs typeface="Calibri"/>
              </a:rPr>
              <a:t> </a:t>
            </a:r>
            <a:r>
              <a:rPr lang="en-US" dirty="0" err="1">
                <a:ea typeface="Calibri"/>
                <a:cs typeface="Calibri"/>
              </a:rPr>
              <a:t>jemanden</a:t>
            </a:r>
            <a:r>
              <a:rPr lang="en-US" dirty="0">
                <a:ea typeface="Calibri"/>
                <a:cs typeface="Calibri"/>
              </a:rPr>
              <a:t> der </a:t>
            </a:r>
            <a:r>
              <a:rPr lang="en-US" dirty="0" err="1">
                <a:ea typeface="Calibri"/>
                <a:cs typeface="Calibri"/>
              </a:rPr>
              <a:t>bei</a:t>
            </a:r>
            <a:r>
              <a:rPr lang="en-US" dirty="0">
                <a:ea typeface="Calibri"/>
                <a:cs typeface="Calibri"/>
              </a:rPr>
              <a:t> </a:t>
            </a:r>
            <a:r>
              <a:rPr lang="en-US" dirty="0" err="1">
                <a:ea typeface="Calibri"/>
                <a:cs typeface="Calibri"/>
              </a:rPr>
              <a:t>einer</a:t>
            </a:r>
            <a:r>
              <a:rPr lang="en-US" dirty="0">
                <a:ea typeface="Calibri"/>
                <a:cs typeface="Calibri"/>
              </a:rPr>
              <a:t> </a:t>
            </a:r>
            <a:r>
              <a:rPr lang="en-US" dirty="0" err="1">
                <a:ea typeface="Calibri"/>
                <a:cs typeface="Calibri"/>
              </a:rPr>
              <a:t>lokalen</a:t>
            </a:r>
            <a:r>
              <a:rPr lang="en-US" dirty="0">
                <a:ea typeface="Calibri"/>
                <a:cs typeface="Calibri"/>
              </a:rPr>
              <a:t> Zeitung </a:t>
            </a:r>
            <a:r>
              <a:rPr lang="en-US" dirty="0" err="1">
                <a:ea typeface="Calibri"/>
                <a:cs typeface="Calibri"/>
              </a:rPr>
              <a:t>oder</a:t>
            </a:r>
            <a:r>
              <a:rPr lang="en-US" dirty="0">
                <a:ea typeface="Calibri"/>
                <a:cs typeface="Calibri"/>
              </a:rPr>
              <a:t> der Gemeinde </a:t>
            </a:r>
            <a:r>
              <a:rPr lang="en-US" dirty="0" err="1">
                <a:ea typeface="Calibri"/>
                <a:cs typeface="Calibri"/>
              </a:rPr>
              <a:t>arbeitet</a:t>
            </a:r>
            <a:r>
              <a:rPr lang="en-US" dirty="0">
                <a:ea typeface="Calibri"/>
                <a:cs typeface="Calibri"/>
              </a:rPr>
              <a:t>. Bestehende </a:t>
            </a:r>
            <a:r>
              <a:rPr lang="en-US" dirty="0" err="1">
                <a:ea typeface="Calibri"/>
                <a:cs typeface="Calibri"/>
              </a:rPr>
              <a:t>Verbindungen</a:t>
            </a:r>
            <a:r>
              <a:rPr lang="en-US" dirty="0">
                <a:ea typeface="Calibri"/>
                <a:cs typeface="Calibri"/>
              </a:rPr>
              <a:t> </a:t>
            </a:r>
            <a:r>
              <a:rPr lang="en-US" dirty="0" err="1">
                <a:ea typeface="Calibri"/>
                <a:cs typeface="Calibri"/>
              </a:rPr>
              <a:t>können</a:t>
            </a:r>
            <a:r>
              <a:rPr lang="en-US" dirty="0">
                <a:ea typeface="Calibri"/>
                <a:cs typeface="Calibri"/>
              </a:rPr>
              <a:t> </a:t>
            </a:r>
            <a:r>
              <a:rPr lang="en-US" dirty="0" err="1">
                <a:ea typeface="Calibri"/>
                <a:cs typeface="Calibri"/>
              </a:rPr>
              <a:t>hier</a:t>
            </a:r>
            <a:r>
              <a:rPr lang="en-US" dirty="0">
                <a:ea typeface="Calibri"/>
                <a:cs typeface="Calibri"/>
              </a:rPr>
              <a:t> </a:t>
            </a:r>
            <a:r>
              <a:rPr lang="en-US" dirty="0" err="1">
                <a:ea typeface="Calibri"/>
                <a:cs typeface="Calibri"/>
              </a:rPr>
              <a:t>sehr</a:t>
            </a:r>
            <a:r>
              <a:rPr lang="en-US" dirty="0">
                <a:ea typeface="Calibri"/>
                <a:cs typeface="Calibri"/>
              </a:rPr>
              <a:t> </a:t>
            </a:r>
            <a:r>
              <a:rPr lang="en-US" dirty="0" err="1">
                <a:ea typeface="Calibri"/>
                <a:cs typeface="Calibri"/>
              </a:rPr>
              <a:t>nützlich</a:t>
            </a:r>
            <a:r>
              <a:rPr lang="en-US" dirty="0">
                <a:ea typeface="Calibri"/>
                <a:cs typeface="Calibri"/>
              </a:rPr>
              <a:t> sein.</a:t>
            </a:r>
          </a:p>
        </p:txBody>
      </p:sp>
      <p:sp>
        <p:nvSpPr>
          <p:cNvPr id="4" name="Foliennummernplatzhalter 3"/>
          <p:cNvSpPr>
            <a:spLocks noGrp="1"/>
          </p:cNvSpPr>
          <p:nvPr>
            <p:ph type="sldNum" sz="quarter" idx="5"/>
          </p:nvPr>
        </p:nvSpPr>
        <p:spPr/>
        <p:txBody>
          <a:bodyPr/>
          <a:lstStyle/>
          <a:p>
            <a:fld id="{D1266143-948A-48F4-93E9-B37237C5A795}" type="slidenum">
              <a:rPr lang="de-DE"/>
              <a:t>13</a:t>
            </a:fld>
            <a:endParaRPr lang="de-DE"/>
          </a:p>
        </p:txBody>
      </p:sp>
    </p:spTree>
    <p:extLst>
      <p:ext uri="{BB962C8B-B14F-4D97-AF65-F5344CB8AC3E}">
        <p14:creationId xmlns:p14="http://schemas.microsoft.com/office/powerpoint/2010/main" val="35963228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Es </a:t>
            </a:r>
            <a:r>
              <a:rPr lang="en-US" dirty="0" err="1">
                <a:ea typeface="Calibri"/>
                <a:cs typeface="Calibri"/>
              </a:rPr>
              <a:t>werden</a:t>
            </a:r>
            <a:r>
              <a:rPr lang="en-US" dirty="0">
                <a:ea typeface="Calibri"/>
                <a:cs typeface="Calibri"/>
              </a:rPr>
              <a:t> die </a:t>
            </a:r>
            <a:r>
              <a:rPr lang="en-US" dirty="0" err="1">
                <a:ea typeface="Calibri"/>
                <a:cs typeface="Calibri"/>
              </a:rPr>
              <a:t>wichtigsten</a:t>
            </a:r>
            <a:r>
              <a:rPr lang="en-US" dirty="0">
                <a:ea typeface="Calibri"/>
                <a:cs typeface="Calibri"/>
              </a:rPr>
              <a:t> </a:t>
            </a:r>
            <a:r>
              <a:rPr lang="en-US" dirty="0" err="1">
                <a:ea typeface="Calibri"/>
                <a:cs typeface="Calibri"/>
              </a:rPr>
              <a:t>Erkenntnisse</a:t>
            </a:r>
            <a:r>
              <a:rPr lang="en-US" dirty="0">
                <a:ea typeface="Calibri"/>
                <a:cs typeface="Calibri"/>
              </a:rPr>
              <a:t> </a:t>
            </a:r>
            <a:r>
              <a:rPr lang="en-US" dirty="0" err="1">
                <a:ea typeface="Calibri"/>
                <a:cs typeface="Calibri"/>
              </a:rPr>
              <a:t>aus</a:t>
            </a:r>
            <a:r>
              <a:rPr lang="en-US" dirty="0">
                <a:ea typeface="Calibri"/>
                <a:cs typeface="Calibri"/>
              </a:rPr>
              <a:t> den Breakout Rooms </a:t>
            </a:r>
            <a:r>
              <a:rPr lang="en-US" dirty="0" err="1">
                <a:ea typeface="Calibri"/>
                <a:cs typeface="Calibri"/>
              </a:rPr>
              <a:t>besprochen</a:t>
            </a:r>
            <a:r>
              <a:rPr lang="en-US" dirty="0">
                <a:ea typeface="Calibri"/>
                <a:cs typeface="Calibri"/>
              </a:rPr>
              <a:t> und </a:t>
            </a:r>
            <a:r>
              <a:rPr lang="en-US" dirty="0" err="1">
                <a:ea typeface="Calibri"/>
                <a:cs typeface="Calibri"/>
              </a:rPr>
              <a:t>aufkommende</a:t>
            </a:r>
            <a:r>
              <a:rPr lang="en-US" dirty="0">
                <a:ea typeface="Calibri"/>
                <a:cs typeface="Calibri"/>
              </a:rPr>
              <a:t> </a:t>
            </a:r>
            <a:r>
              <a:rPr lang="en-US" dirty="0" err="1">
                <a:ea typeface="Calibri"/>
                <a:cs typeface="Calibri"/>
              </a:rPr>
              <a:t>Fragen</a:t>
            </a:r>
            <a:r>
              <a:rPr lang="en-US" dirty="0">
                <a:ea typeface="Calibri"/>
                <a:cs typeface="Calibri"/>
              </a:rPr>
              <a:t> </a:t>
            </a:r>
            <a:r>
              <a:rPr lang="en-US" dirty="0" err="1">
                <a:ea typeface="Calibri"/>
                <a:cs typeface="Calibri"/>
              </a:rPr>
              <a:t>werden</a:t>
            </a:r>
            <a:r>
              <a:rPr lang="en-US" dirty="0">
                <a:ea typeface="Calibri"/>
                <a:cs typeface="Calibri"/>
              </a:rPr>
              <a:t> </a:t>
            </a:r>
            <a:r>
              <a:rPr lang="en-US" dirty="0" err="1">
                <a:ea typeface="Calibri"/>
                <a:cs typeface="Calibri"/>
              </a:rPr>
              <a:t>beantwortet</a:t>
            </a:r>
            <a:r>
              <a:rPr lang="en-US" dirty="0">
                <a:ea typeface="Calibri"/>
                <a:cs typeface="Calibri"/>
              </a:rPr>
              <a:t>.</a:t>
            </a:r>
          </a:p>
        </p:txBody>
      </p:sp>
      <p:sp>
        <p:nvSpPr>
          <p:cNvPr id="4" name="Foliennummernplatzhalter 3"/>
          <p:cNvSpPr>
            <a:spLocks noGrp="1"/>
          </p:cNvSpPr>
          <p:nvPr>
            <p:ph type="sldNum" sz="quarter" idx="5"/>
          </p:nvPr>
        </p:nvSpPr>
        <p:spPr/>
        <p:txBody>
          <a:bodyPr/>
          <a:lstStyle/>
          <a:p>
            <a:fld id="{D1266143-948A-48F4-93E9-B37237C5A795}" type="slidenum">
              <a:rPr lang="de-DE"/>
              <a:t>11</a:t>
            </a:fld>
            <a:endParaRPr lang="de-DE"/>
          </a:p>
        </p:txBody>
      </p:sp>
    </p:spTree>
    <p:extLst>
      <p:ext uri="{BB962C8B-B14F-4D97-AF65-F5344CB8AC3E}">
        <p14:creationId xmlns:p14="http://schemas.microsoft.com/office/powerpoint/2010/main" val="30687319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a typeface="Calibri"/>
                <a:cs typeface="Calibri"/>
              </a:rPr>
              <a:t>Hier </a:t>
            </a:r>
            <a:r>
              <a:rPr lang="en-US" dirty="0" err="1">
                <a:ea typeface="Calibri"/>
                <a:cs typeface="Calibri"/>
              </a:rPr>
              <a:t>können</a:t>
            </a:r>
            <a:r>
              <a:rPr lang="en-US" dirty="0">
                <a:ea typeface="Calibri"/>
                <a:cs typeface="Calibri"/>
              </a:rPr>
              <a:t> gerne </a:t>
            </a:r>
            <a:r>
              <a:rPr lang="en-US" dirty="0" err="1">
                <a:ea typeface="Calibri"/>
                <a:cs typeface="Calibri"/>
              </a:rPr>
              <a:t>weitere</a:t>
            </a:r>
            <a:r>
              <a:rPr lang="en-US" dirty="0">
                <a:ea typeface="Calibri"/>
                <a:cs typeface="Calibri"/>
              </a:rPr>
              <a:t> </a:t>
            </a:r>
            <a:r>
              <a:rPr lang="en-US" dirty="0" err="1">
                <a:ea typeface="Calibri"/>
                <a:cs typeface="Calibri"/>
              </a:rPr>
              <a:t>Beispiele</a:t>
            </a:r>
            <a:r>
              <a:rPr lang="en-US" dirty="0">
                <a:ea typeface="Calibri"/>
                <a:cs typeface="Calibri"/>
              </a:rPr>
              <a:t> </a:t>
            </a:r>
            <a:r>
              <a:rPr lang="en-US" dirty="0" err="1">
                <a:ea typeface="Calibri"/>
                <a:cs typeface="Calibri"/>
              </a:rPr>
              <a:t>genannt</a:t>
            </a:r>
            <a:r>
              <a:rPr lang="en-US" dirty="0">
                <a:ea typeface="Calibri"/>
                <a:cs typeface="Calibri"/>
              </a:rPr>
              <a:t> </a:t>
            </a:r>
            <a:r>
              <a:rPr lang="en-US" dirty="0" err="1">
                <a:ea typeface="Calibri"/>
                <a:cs typeface="Calibri"/>
              </a:rPr>
              <a:t>werden</a:t>
            </a:r>
            <a:r>
              <a:rPr lang="en-US" dirty="0">
                <a:ea typeface="Calibri"/>
                <a:cs typeface="Calibri"/>
              </a:rPr>
              <a:t>.</a:t>
            </a:r>
          </a:p>
        </p:txBody>
      </p:sp>
      <p:sp>
        <p:nvSpPr>
          <p:cNvPr id="4" name="Foliennummernplatzhalter 3"/>
          <p:cNvSpPr>
            <a:spLocks noGrp="1"/>
          </p:cNvSpPr>
          <p:nvPr>
            <p:ph type="sldNum" sz="quarter" idx="5"/>
          </p:nvPr>
        </p:nvSpPr>
        <p:spPr/>
        <p:txBody>
          <a:bodyPr/>
          <a:lstStyle/>
          <a:p>
            <a:fld id="{D1266143-948A-48F4-93E9-B37237C5A795}" type="slidenum">
              <a:rPr lang="de-DE"/>
              <a:t>6</a:t>
            </a:fld>
            <a:endParaRPr lang="de-DE"/>
          </a:p>
        </p:txBody>
      </p:sp>
    </p:spTree>
    <p:extLst>
      <p:ext uri="{BB962C8B-B14F-4D97-AF65-F5344CB8AC3E}">
        <p14:creationId xmlns:p14="http://schemas.microsoft.com/office/powerpoint/2010/main" val="371027392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85750" indent="-285750">
              <a:buFont typeface="Arial"/>
              <a:buChar char="•"/>
            </a:pPr>
            <a:r>
              <a:rPr lang="en-US" b="1" err="1"/>
              <a:t>Zuhören</a:t>
            </a:r>
            <a:r>
              <a:rPr lang="en-US" b="1"/>
              <a:t> und </a:t>
            </a:r>
            <a:r>
              <a:rPr lang="en-US" b="1" err="1"/>
              <a:t>nicht</a:t>
            </a:r>
            <a:r>
              <a:rPr lang="en-US" b="1"/>
              <a:t> sofort rechtfertigen</a:t>
            </a:r>
            <a:endParaRPr lang="de-DE"/>
          </a:p>
          <a:p>
            <a:pPr marL="285750" indent="-285750">
              <a:buFont typeface="Arial"/>
              <a:buChar char="•"/>
            </a:pPr>
            <a:r>
              <a:rPr lang="en-US" b="1" err="1"/>
              <a:t>Nachfragen</a:t>
            </a:r>
            <a:r>
              <a:rPr lang="en-US" b="1"/>
              <a:t>, </a:t>
            </a:r>
            <a:r>
              <a:rPr lang="en-US" b="1" err="1"/>
              <a:t>wenn</a:t>
            </a:r>
            <a:r>
              <a:rPr lang="en-US" b="1"/>
              <a:t> </a:t>
            </a:r>
            <a:r>
              <a:rPr lang="en-US" b="1" err="1"/>
              <a:t>etwas</a:t>
            </a:r>
            <a:r>
              <a:rPr lang="en-US" b="1"/>
              <a:t> </a:t>
            </a:r>
            <a:r>
              <a:rPr lang="en-US" b="1" err="1"/>
              <a:t>unklar</a:t>
            </a:r>
            <a:r>
              <a:rPr lang="en-US" b="1"/>
              <a:t> </a:t>
            </a:r>
            <a:r>
              <a:rPr lang="en-US" b="1" err="1"/>
              <a:t>ist</a:t>
            </a:r>
            <a:r>
              <a:rPr lang="en-US"/>
              <a:t> (z. B. „</a:t>
            </a:r>
            <a:r>
              <a:rPr lang="en-US" err="1"/>
              <a:t>Kannst</a:t>
            </a:r>
            <a:r>
              <a:rPr lang="en-US"/>
              <a:t> du mir </a:t>
            </a:r>
            <a:r>
              <a:rPr lang="en-US" err="1"/>
              <a:t>ein</a:t>
            </a:r>
            <a:r>
              <a:rPr lang="en-US"/>
              <a:t> </a:t>
            </a:r>
            <a:r>
              <a:rPr lang="en-US" err="1"/>
              <a:t>Beispiel</a:t>
            </a:r>
            <a:r>
              <a:rPr lang="en-US"/>
              <a:t> </a:t>
            </a:r>
            <a:r>
              <a:rPr lang="en-US" err="1"/>
              <a:t>nennen</a:t>
            </a:r>
            <a:r>
              <a:rPr lang="en-US"/>
              <a:t>?“)</a:t>
            </a:r>
            <a:endParaRPr lang="de-DE"/>
          </a:p>
          <a:p>
            <a:pPr marL="285750" indent="-285750">
              <a:buFont typeface="Arial"/>
              <a:buChar char="•"/>
            </a:pPr>
            <a:r>
              <a:rPr lang="en-US" b="1" err="1"/>
              <a:t>Nicht</a:t>
            </a:r>
            <a:r>
              <a:rPr lang="en-US" b="1"/>
              <a:t> </a:t>
            </a:r>
            <a:r>
              <a:rPr lang="en-US" b="1" err="1"/>
              <a:t>persönlich</a:t>
            </a:r>
            <a:r>
              <a:rPr lang="en-US" b="1"/>
              <a:t> </a:t>
            </a:r>
            <a:r>
              <a:rPr lang="en-US" b="1" err="1"/>
              <a:t>nehmen</a:t>
            </a:r>
            <a:r>
              <a:rPr lang="en-US" b="1"/>
              <a:t> – Feedback als Chance sehen</a:t>
            </a:r>
            <a:endParaRPr lang="de-DE"/>
          </a:p>
          <a:p>
            <a:pPr marL="285750" indent="-285750">
              <a:buFont typeface="Arial"/>
              <a:buChar char="•"/>
            </a:pPr>
            <a:r>
              <a:rPr lang="en-US" b="1" dirty="0" err="1"/>
              <a:t>Bedanken</a:t>
            </a:r>
            <a:r>
              <a:rPr lang="en-US" b="1" dirty="0"/>
              <a:t> und </a:t>
            </a:r>
            <a:r>
              <a:rPr lang="en-US" b="1" dirty="0" err="1"/>
              <a:t>überlegen</a:t>
            </a:r>
            <a:r>
              <a:rPr lang="en-US" b="1" dirty="0"/>
              <a:t>, was man </a:t>
            </a:r>
            <a:r>
              <a:rPr lang="en-US" b="1" dirty="0" err="1"/>
              <a:t>verbessern</a:t>
            </a:r>
            <a:r>
              <a:rPr lang="en-US" b="1" dirty="0"/>
              <a:t> </a:t>
            </a:r>
            <a:r>
              <a:rPr lang="en-US" b="1" dirty="0" err="1"/>
              <a:t>kann</a:t>
            </a:r>
            <a:r>
              <a:rPr lang="en-US" dirty="0"/>
              <a:t> (z. B. „Danke für </a:t>
            </a:r>
            <a:r>
              <a:rPr lang="en-US" dirty="0" err="1"/>
              <a:t>dein</a:t>
            </a:r>
            <a:r>
              <a:rPr lang="en-US" dirty="0"/>
              <a:t> Feedback, ich </a:t>
            </a:r>
            <a:r>
              <a:rPr lang="en-US" dirty="0" err="1"/>
              <a:t>werde</a:t>
            </a:r>
            <a:r>
              <a:rPr lang="en-US" dirty="0"/>
              <a:t> </a:t>
            </a:r>
            <a:r>
              <a:rPr lang="en-US" dirty="0" err="1"/>
              <a:t>darauf</a:t>
            </a:r>
            <a:r>
              <a:rPr lang="en-US" dirty="0"/>
              <a:t> </a:t>
            </a:r>
            <a:r>
              <a:rPr lang="en-US" dirty="0" err="1"/>
              <a:t>achten</a:t>
            </a:r>
            <a:r>
              <a:rPr lang="en-US" dirty="0"/>
              <a:t>.“)</a:t>
            </a:r>
            <a:endParaRPr lang="de-DE" dirty="0"/>
          </a:p>
          <a:p>
            <a:pPr marL="285750" indent="-285750">
              <a:buFont typeface="Arial"/>
              <a:buChar char="•"/>
            </a:pPr>
            <a:r>
              <a:rPr lang="de-DE" dirty="0">
                <a:ea typeface="Calibri"/>
                <a:cs typeface="Calibri"/>
              </a:rPr>
              <a:t>Wenn die Kritik nicht passend war bzw. Von einer Person gekommen ist, die sich mit dem Thema gar nicht auskennt, muss die Kritik nicht unbedingt angenommen werden. Jeder kann für sich entscheiden, ob er oder sie die Kritik annehmen möchte.</a:t>
            </a:r>
            <a:endParaRPr lang="en-US" dirty="0">
              <a:ea typeface="Calibri"/>
              <a:cs typeface="Calibri"/>
            </a:endParaRPr>
          </a:p>
          <a:p>
            <a:endParaRPr lang="en-US" dirty="0">
              <a:ea typeface="Calibri"/>
              <a:cs typeface="Calibri"/>
            </a:endParaRPr>
          </a:p>
        </p:txBody>
      </p:sp>
      <p:sp>
        <p:nvSpPr>
          <p:cNvPr id="4" name="Foliennummernplatzhalter 3"/>
          <p:cNvSpPr>
            <a:spLocks noGrp="1"/>
          </p:cNvSpPr>
          <p:nvPr>
            <p:ph type="sldNum" sz="quarter" idx="5"/>
          </p:nvPr>
        </p:nvSpPr>
        <p:spPr/>
        <p:txBody>
          <a:bodyPr/>
          <a:lstStyle/>
          <a:p>
            <a:fld id="{D1266143-948A-48F4-93E9-B37237C5A795}" type="slidenum">
              <a:rPr lang="de-DE"/>
              <a:t>9</a:t>
            </a:fld>
            <a:endParaRPr lang="de-DE"/>
          </a:p>
        </p:txBody>
      </p:sp>
    </p:spTree>
    <p:extLst>
      <p:ext uri="{BB962C8B-B14F-4D97-AF65-F5344CB8AC3E}">
        <p14:creationId xmlns:p14="http://schemas.microsoft.com/office/powerpoint/2010/main" val="29714623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8FC9A0-E9C5-5C8F-43B3-15065D4971F1}"/>
              </a:ext>
            </a:extLst>
          </p:cNvPr>
          <p:cNvSpPr>
            <a:spLocks noGrp="1"/>
          </p:cNvSpPr>
          <p:nvPr>
            <p:ph type="ctrTitle"/>
          </p:nvPr>
        </p:nvSpPr>
        <p:spPr>
          <a:xfrm>
            <a:off x="1521125" y="2192009"/>
            <a:ext cx="9144000" cy="1249422"/>
          </a:xfrm>
        </p:spPr>
        <p:txBody>
          <a:bodyPr anchor="b">
            <a:normAutofit/>
          </a:bodyPr>
          <a:lstStyle>
            <a:lvl1pPr algn="ctr">
              <a:defRPr sz="5400"/>
            </a:lvl1pPr>
          </a:lstStyle>
          <a:p>
            <a:r>
              <a:rPr lang="de-DE" dirty="0"/>
              <a:t>Mastertitelformat bearbeiten</a:t>
            </a:r>
          </a:p>
        </p:txBody>
      </p:sp>
      <p:sp>
        <p:nvSpPr>
          <p:cNvPr id="3" name="Untertitel 2">
            <a:extLst>
              <a:ext uri="{FF2B5EF4-FFF2-40B4-BE49-F238E27FC236}">
                <a16:creationId xmlns:a16="http://schemas.microsoft.com/office/drawing/2014/main" id="{5E6AF753-98C6-BF87-8651-3D2646F31F83}"/>
              </a:ext>
            </a:extLst>
          </p:cNvPr>
          <p:cNvSpPr>
            <a:spLocks noGrp="1"/>
          </p:cNvSpPr>
          <p:nvPr>
            <p:ph type="subTitle" idx="1"/>
          </p:nvPr>
        </p:nvSpPr>
        <p:spPr>
          <a:xfrm>
            <a:off x="1452113" y="3766330"/>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1C05C4BE-93AF-F1A1-EBAF-23B61CFA81CA}"/>
              </a:ext>
            </a:extLst>
          </p:cNvPr>
          <p:cNvSpPr>
            <a:spLocks noGrp="1"/>
          </p:cNvSpPr>
          <p:nvPr>
            <p:ph type="dt" sz="half" idx="10"/>
          </p:nvPr>
        </p:nvSpPr>
        <p:spPr/>
        <p:txBody>
          <a:bodyPr/>
          <a:lstStyle/>
          <a:p>
            <a:fld id="{8535185E-C35D-45C5-8D2F-CD8CE155A022}" type="datetimeFigureOut">
              <a:rPr lang="de-DE" smtClean="0"/>
              <a:t>28.07.2026</a:t>
            </a:fld>
            <a:endParaRPr lang="de-DE" dirty="0"/>
          </a:p>
        </p:txBody>
      </p:sp>
      <p:sp>
        <p:nvSpPr>
          <p:cNvPr id="5" name="Fußzeilenplatzhalter 4">
            <a:extLst>
              <a:ext uri="{FF2B5EF4-FFF2-40B4-BE49-F238E27FC236}">
                <a16:creationId xmlns:a16="http://schemas.microsoft.com/office/drawing/2014/main" id="{E20DE8E8-93A3-3FEC-63A7-78DE683E32F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EFE2CD6-CDAD-0FEB-8B0D-C3F58A794BF4}"/>
              </a:ext>
            </a:extLst>
          </p:cNvPr>
          <p:cNvSpPr>
            <a:spLocks noGrp="1"/>
          </p:cNvSpPr>
          <p:nvPr>
            <p:ph type="sldNum" sz="quarter" idx="12"/>
          </p:nvPr>
        </p:nvSpPr>
        <p:spPr/>
        <p:txBody>
          <a:bodyPr/>
          <a:lstStyle/>
          <a:p>
            <a:fld id="{6A8DB133-F576-4336-8186-DBA3FE41F074}" type="slidenum">
              <a:rPr lang="de-DE" smtClean="0"/>
              <a:t>‹Nr.›</a:t>
            </a:fld>
            <a:endParaRPr lang="de-DE"/>
          </a:p>
        </p:txBody>
      </p:sp>
      <p:pic>
        <p:nvPicPr>
          <p:cNvPr id="7" name="Grafik 6" descr="Ein Bild, das Text, Screenshot, Schrift, Schwarz enthält.&#10;&#10;Automatisch generierte Beschreibung">
            <a:extLst>
              <a:ext uri="{FF2B5EF4-FFF2-40B4-BE49-F238E27FC236}">
                <a16:creationId xmlns:a16="http://schemas.microsoft.com/office/drawing/2014/main" id="{8F112082-5EC4-BC21-3511-0D0837CFC62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72512" y="136525"/>
            <a:ext cx="3646976" cy="1735407"/>
          </a:xfrm>
          <a:prstGeom prst="rect">
            <a:avLst/>
          </a:prstGeom>
          <a:noFill/>
          <a:ln>
            <a:noFill/>
          </a:ln>
        </p:spPr>
      </p:pic>
    </p:spTree>
    <p:extLst>
      <p:ext uri="{BB962C8B-B14F-4D97-AF65-F5344CB8AC3E}">
        <p14:creationId xmlns:p14="http://schemas.microsoft.com/office/powerpoint/2010/main" val="152610165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085CFC-7BA2-0173-5006-898C01F578E8}"/>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6BB4DDE-1256-CB0C-5D42-77B906C622B2}"/>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B38C353-0CD4-9A37-845E-2038E08C3B85}"/>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827A9572-7BA8-8528-FD75-E47A1454B75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61CBAE2-6DDF-41E1-D720-FD35F91B2846}"/>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1817906317"/>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5C32EB-A58D-DD9C-CD7F-D42D31AA3C62}"/>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FE64881-B263-71A3-CCA2-BF4A929B1DB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1C2E765E-B060-7279-FA5D-18C369E958D6}"/>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02B34FDE-A8CA-14C2-3FA0-81A019E2E65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FDB9BC4-2A31-9AC4-321E-4844D64A64CA}"/>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2873825943"/>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BB9110-FA96-F71E-DC56-B74A4396064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A6E66D9-4D1E-C119-1227-51288C4DF32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41AF01D-E57E-F902-5DD3-B7607D2861C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DB1F008-530F-FBAE-DE37-B808BF720F1D}"/>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6" name="Fußzeilenplatzhalter 5">
            <a:extLst>
              <a:ext uri="{FF2B5EF4-FFF2-40B4-BE49-F238E27FC236}">
                <a16:creationId xmlns:a16="http://schemas.microsoft.com/office/drawing/2014/main" id="{BBF1FDCF-1FE7-39F8-F01D-1F8AC0BF69B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8E63F6A-EBA2-0D63-E883-DE166C92605D}"/>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599649565"/>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3FDD47-1228-43A0-2962-584026CAF90D}"/>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AD3398C0-26BA-E414-9035-707F3C5F55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52C0160C-5CB0-D905-3CF6-B2BCD0772D81}"/>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8D59E2FF-578A-F708-7E44-82D1E8CEA1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719DB750-045C-5AF1-4DB8-CE62D62EEE4F}"/>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324AAA60-C486-B5CD-9459-173839C9CA9C}"/>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8" name="Fußzeilenplatzhalter 7">
            <a:extLst>
              <a:ext uri="{FF2B5EF4-FFF2-40B4-BE49-F238E27FC236}">
                <a16:creationId xmlns:a16="http://schemas.microsoft.com/office/drawing/2014/main" id="{1C4B37C7-3767-6DF4-6E1A-A73D242E9279}"/>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56999B8A-96E0-4A53-9D53-FF2F0AA9D13B}"/>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3724197813"/>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63215B-B444-8162-B7A0-003D0844FF0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26B1715-B91F-993F-066A-F6FEDC683735}"/>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4" name="Fußzeilenplatzhalter 3">
            <a:extLst>
              <a:ext uri="{FF2B5EF4-FFF2-40B4-BE49-F238E27FC236}">
                <a16:creationId xmlns:a16="http://schemas.microsoft.com/office/drawing/2014/main" id="{8E3BC263-C839-E2D2-B33D-69AD0E6424D0}"/>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9C2E7D59-7FC5-F725-3CE0-0883BFF8527F}"/>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3235267830"/>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5F53721-484E-6E8D-0A35-89B30078A398}"/>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3" name="Fußzeilenplatzhalter 2">
            <a:extLst>
              <a:ext uri="{FF2B5EF4-FFF2-40B4-BE49-F238E27FC236}">
                <a16:creationId xmlns:a16="http://schemas.microsoft.com/office/drawing/2014/main" id="{4F8DD93E-83BD-BC05-994D-DF563FD819E3}"/>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0E22698C-B22B-A588-5A9C-A2EA51670E35}"/>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2647814326"/>
      </p:ext>
    </p:extLst>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D3913B-2DE1-5EB3-A03B-3E4D4281048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4C1B4803-AC2B-5105-4DF6-5C37E94E2C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2098493-C944-D316-D17C-1BD142DE6A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24EA273-97D9-8E17-5A27-2470D48E5F79}"/>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6" name="Fußzeilenplatzhalter 5">
            <a:extLst>
              <a:ext uri="{FF2B5EF4-FFF2-40B4-BE49-F238E27FC236}">
                <a16:creationId xmlns:a16="http://schemas.microsoft.com/office/drawing/2014/main" id="{81368DF6-E9CC-E0D3-DB02-2091D61546C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D1C9BBD-4886-5472-0374-017D9724A6AD}"/>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615383029"/>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9E3A67-38E2-DC17-A3B6-7942ABD969B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799826A-6716-EB17-6C82-D9629780F5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B21BEBC-272A-E76B-2F5E-8E6D465530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2EAABCE-8AB5-B265-729F-1A213DEC5C78}"/>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6" name="Fußzeilenplatzhalter 5">
            <a:extLst>
              <a:ext uri="{FF2B5EF4-FFF2-40B4-BE49-F238E27FC236}">
                <a16:creationId xmlns:a16="http://schemas.microsoft.com/office/drawing/2014/main" id="{D251A9E4-8553-88F0-131B-09B00123A72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A972603-55FB-E99A-2327-2FECE8F9C13B}"/>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2075659646"/>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EF9DDA-B571-566B-6EA1-9112EF22D24F}"/>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91695CA7-F71F-7E4A-8C17-30542B9BBA4C}"/>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8ADE730-18C7-AC55-E69C-06080D1F9AC8}"/>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377FC507-2AFB-5AE4-D83C-B9F6414745E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6037E40-8777-4F57-C410-3E47F854ED17}"/>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2673167342"/>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0A94F72C-1574-156D-A3BF-1CA3F26EA62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A855137-7B5C-CED3-1005-8A5173A9DAF8}"/>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8C1F765-22D7-08C0-879F-D6BB1D14D4D1}"/>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CEA6A027-05D5-041F-B7CE-CAF67C24BAA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A16D575-7C20-8879-6964-FCC6588096FF}"/>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3636903011"/>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D3913B-2DE1-5EB3-A03B-3E4D4281048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4C1B4803-AC2B-5105-4DF6-5C37E94E2C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2098493-C944-D316-D17C-1BD142DE6A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24EA273-97D9-8E17-5A27-2470D48E5F79}"/>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6" name="Fußzeilenplatzhalter 5">
            <a:extLst>
              <a:ext uri="{FF2B5EF4-FFF2-40B4-BE49-F238E27FC236}">
                <a16:creationId xmlns:a16="http://schemas.microsoft.com/office/drawing/2014/main" id="{81368DF6-E9CC-E0D3-DB02-2091D61546C2}"/>
              </a:ext>
            </a:extLst>
          </p:cNvPr>
          <p:cNvSpPr>
            <a:spLocks noGrp="1"/>
          </p:cNvSpPr>
          <p:nvPr>
            <p:ph type="ftr" sz="quarter" idx="11"/>
          </p:nvPr>
        </p:nvSpPr>
        <p:spPr/>
        <p:txBody>
          <a:bodyPr/>
          <a:lstStyle/>
          <a:p>
            <a:r>
              <a:rPr lang="de-DE"/>
              <a:t>5</a:t>
            </a:r>
          </a:p>
        </p:txBody>
      </p:sp>
      <p:sp>
        <p:nvSpPr>
          <p:cNvPr id="7" name="Foliennummernplatzhalter 6">
            <a:extLst>
              <a:ext uri="{FF2B5EF4-FFF2-40B4-BE49-F238E27FC236}">
                <a16:creationId xmlns:a16="http://schemas.microsoft.com/office/drawing/2014/main" id="{1D1C9BBD-4886-5472-0374-017D9724A6AD}"/>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615383029"/>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9E3A67-38E2-DC17-A3B6-7942ABD969B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799826A-6716-EB17-6C82-D9629780F5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B21BEBC-272A-E76B-2F5E-8E6D465530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2EAABCE-8AB5-B265-729F-1A213DEC5C78}"/>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6" name="Fußzeilenplatzhalter 5">
            <a:extLst>
              <a:ext uri="{FF2B5EF4-FFF2-40B4-BE49-F238E27FC236}">
                <a16:creationId xmlns:a16="http://schemas.microsoft.com/office/drawing/2014/main" id="{D251A9E4-8553-88F0-131B-09B00123A725}"/>
              </a:ext>
            </a:extLst>
          </p:cNvPr>
          <p:cNvSpPr>
            <a:spLocks noGrp="1"/>
          </p:cNvSpPr>
          <p:nvPr>
            <p:ph type="ftr" sz="quarter" idx="11"/>
          </p:nvPr>
        </p:nvSpPr>
        <p:spPr/>
        <p:txBody>
          <a:bodyPr/>
          <a:lstStyle/>
          <a:p>
            <a:r>
              <a:rPr lang="de-DE"/>
              <a:t>5</a:t>
            </a:r>
          </a:p>
        </p:txBody>
      </p:sp>
      <p:sp>
        <p:nvSpPr>
          <p:cNvPr id="7" name="Foliennummernplatzhalter 6">
            <a:extLst>
              <a:ext uri="{FF2B5EF4-FFF2-40B4-BE49-F238E27FC236}">
                <a16:creationId xmlns:a16="http://schemas.microsoft.com/office/drawing/2014/main" id="{2A972603-55FB-E99A-2327-2FECE8F9C13B}"/>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2075659646"/>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8FC9A0-E9C5-5C8F-43B3-15065D4971F1}"/>
              </a:ext>
            </a:extLst>
          </p:cNvPr>
          <p:cNvSpPr>
            <a:spLocks noGrp="1"/>
          </p:cNvSpPr>
          <p:nvPr>
            <p:ph type="ctrTitle"/>
          </p:nvPr>
        </p:nvSpPr>
        <p:spPr>
          <a:xfrm>
            <a:off x="1521125" y="2192009"/>
            <a:ext cx="9144000" cy="1249422"/>
          </a:xfrm>
        </p:spPr>
        <p:txBody>
          <a:bodyPr anchor="b">
            <a:normAutofit/>
          </a:bodyPr>
          <a:lstStyle>
            <a:lvl1pPr algn="ctr">
              <a:defRPr sz="5400"/>
            </a:lvl1pPr>
          </a:lstStyle>
          <a:p>
            <a:r>
              <a:rPr lang="de-DE" dirty="0"/>
              <a:t>Mastertitelformat bearbeiten</a:t>
            </a:r>
          </a:p>
        </p:txBody>
      </p:sp>
      <p:sp>
        <p:nvSpPr>
          <p:cNvPr id="3" name="Untertitel 2">
            <a:extLst>
              <a:ext uri="{FF2B5EF4-FFF2-40B4-BE49-F238E27FC236}">
                <a16:creationId xmlns:a16="http://schemas.microsoft.com/office/drawing/2014/main" id="{5E6AF753-98C6-BF87-8651-3D2646F31F83}"/>
              </a:ext>
            </a:extLst>
          </p:cNvPr>
          <p:cNvSpPr>
            <a:spLocks noGrp="1"/>
          </p:cNvSpPr>
          <p:nvPr>
            <p:ph type="subTitle" idx="1"/>
          </p:nvPr>
        </p:nvSpPr>
        <p:spPr>
          <a:xfrm>
            <a:off x="1452113" y="3766330"/>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1C05C4BE-93AF-F1A1-EBAF-23B61CFA81CA}"/>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E20DE8E8-93A3-3FEC-63A7-78DE683E32F1}"/>
              </a:ext>
            </a:extLst>
          </p:cNvPr>
          <p:cNvSpPr>
            <a:spLocks noGrp="1"/>
          </p:cNvSpPr>
          <p:nvPr>
            <p:ph type="ftr" sz="quarter" idx="11"/>
          </p:nvPr>
        </p:nvSpPr>
        <p:spPr/>
        <p:txBody>
          <a:bodyPr/>
          <a:lstStyle/>
          <a:p>
            <a:r>
              <a:rPr lang="de-DE"/>
              <a:t>5</a:t>
            </a:r>
          </a:p>
        </p:txBody>
      </p:sp>
      <p:sp>
        <p:nvSpPr>
          <p:cNvPr id="6" name="Foliennummernplatzhalter 5">
            <a:extLst>
              <a:ext uri="{FF2B5EF4-FFF2-40B4-BE49-F238E27FC236}">
                <a16:creationId xmlns:a16="http://schemas.microsoft.com/office/drawing/2014/main" id="{3EFE2CD6-CDAD-0FEB-8B0D-C3F58A794BF4}"/>
              </a:ext>
            </a:extLst>
          </p:cNvPr>
          <p:cNvSpPr>
            <a:spLocks noGrp="1"/>
          </p:cNvSpPr>
          <p:nvPr>
            <p:ph type="sldNum" sz="quarter" idx="12"/>
          </p:nvPr>
        </p:nvSpPr>
        <p:spPr/>
        <p:txBody>
          <a:bodyPr/>
          <a:lstStyle/>
          <a:p>
            <a:fld id="{6A8DB133-F576-4336-8186-DBA3FE41F074}" type="slidenum">
              <a:rPr lang="de-DE" smtClean="0"/>
              <a:t>‹Nr.›</a:t>
            </a:fld>
            <a:endParaRPr lang="de-DE"/>
          </a:p>
        </p:txBody>
      </p:sp>
      <p:pic>
        <p:nvPicPr>
          <p:cNvPr id="7" name="Grafik 6" descr="Ein Bild, das Text, Screenshot, Schrift, Schwarz enthält.&#10;&#10;Automatisch generierte Beschreibung">
            <a:extLst>
              <a:ext uri="{FF2B5EF4-FFF2-40B4-BE49-F238E27FC236}">
                <a16:creationId xmlns:a16="http://schemas.microsoft.com/office/drawing/2014/main" id="{8F112082-5EC4-BC21-3511-0D0837CFC62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72512" y="136525"/>
            <a:ext cx="3646976" cy="1735407"/>
          </a:xfrm>
          <a:prstGeom prst="rect">
            <a:avLst/>
          </a:prstGeom>
          <a:noFill/>
          <a:ln>
            <a:noFill/>
          </a:ln>
        </p:spPr>
      </p:pic>
    </p:spTree>
    <p:extLst>
      <p:ext uri="{BB962C8B-B14F-4D97-AF65-F5344CB8AC3E}">
        <p14:creationId xmlns:p14="http://schemas.microsoft.com/office/powerpoint/2010/main" val="152610165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5F53721-484E-6E8D-0A35-89B30078A398}"/>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3" name="Fußzeilenplatzhalter 2">
            <a:extLst>
              <a:ext uri="{FF2B5EF4-FFF2-40B4-BE49-F238E27FC236}">
                <a16:creationId xmlns:a16="http://schemas.microsoft.com/office/drawing/2014/main" id="{4F8DD93E-83BD-BC05-994D-DF563FD819E3}"/>
              </a:ext>
            </a:extLst>
          </p:cNvPr>
          <p:cNvSpPr>
            <a:spLocks noGrp="1"/>
          </p:cNvSpPr>
          <p:nvPr>
            <p:ph type="ftr" sz="quarter" idx="11"/>
          </p:nvPr>
        </p:nvSpPr>
        <p:spPr/>
        <p:txBody>
          <a:bodyPr/>
          <a:lstStyle/>
          <a:p>
            <a:r>
              <a:rPr lang="de-DE"/>
              <a:t>5</a:t>
            </a:r>
          </a:p>
        </p:txBody>
      </p:sp>
      <p:sp>
        <p:nvSpPr>
          <p:cNvPr id="4" name="Foliennummernplatzhalter 3">
            <a:extLst>
              <a:ext uri="{FF2B5EF4-FFF2-40B4-BE49-F238E27FC236}">
                <a16:creationId xmlns:a16="http://schemas.microsoft.com/office/drawing/2014/main" id="{0E22698C-B22B-A588-5A9C-A2EA51670E35}"/>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2647814326"/>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0A94F72C-1574-156D-A3BF-1CA3F26EA62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A855137-7B5C-CED3-1005-8A5173A9DAF8}"/>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8C1F765-22D7-08C0-879F-D6BB1D14D4D1}"/>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CEA6A027-05D5-041F-B7CE-CAF67C24BAA9}"/>
              </a:ext>
            </a:extLst>
          </p:cNvPr>
          <p:cNvSpPr>
            <a:spLocks noGrp="1"/>
          </p:cNvSpPr>
          <p:nvPr>
            <p:ph type="ftr" sz="quarter" idx="11"/>
          </p:nvPr>
        </p:nvSpPr>
        <p:spPr/>
        <p:txBody>
          <a:bodyPr/>
          <a:lstStyle/>
          <a:p>
            <a:r>
              <a:rPr lang="de-DE"/>
              <a:t>5</a:t>
            </a:r>
          </a:p>
        </p:txBody>
      </p:sp>
      <p:sp>
        <p:nvSpPr>
          <p:cNvPr id="6" name="Foliennummernplatzhalter 5">
            <a:extLst>
              <a:ext uri="{FF2B5EF4-FFF2-40B4-BE49-F238E27FC236}">
                <a16:creationId xmlns:a16="http://schemas.microsoft.com/office/drawing/2014/main" id="{BA16D575-7C20-8879-6964-FCC6588096FF}"/>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3636903011"/>
      </p:ext>
    </p:extLst>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3FDD47-1228-43A0-2962-584026CAF90D}"/>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AD3398C0-26BA-E414-9035-707F3C5F55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52C0160C-5CB0-D905-3CF6-B2BCD0772D81}"/>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8D59E2FF-578A-F708-7E44-82D1E8CEA1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719DB750-045C-5AF1-4DB8-CE62D62EEE4F}"/>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324AAA60-C486-B5CD-9459-173839C9CA9C}"/>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8" name="Fußzeilenplatzhalter 7">
            <a:extLst>
              <a:ext uri="{FF2B5EF4-FFF2-40B4-BE49-F238E27FC236}">
                <a16:creationId xmlns:a16="http://schemas.microsoft.com/office/drawing/2014/main" id="{1C4B37C7-3767-6DF4-6E1A-A73D242E9279}"/>
              </a:ext>
            </a:extLst>
          </p:cNvPr>
          <p:cNvSpPr>
            <a:spLocks noGrp="1"/>
          </p:cNvSpPr>
          <p:nvPr>
            <p:ph type="ftr" sz="quarter" idx="11"/>
          </p:nvPr>
        </p:nvSpPr>
        <p:spPr/>
        <p:txBody>
          <a:bodyPr/>
          <a:lstStyle/>
          <a:p>
            <a:r>
              <a:rPr lang="de-DE"/>
              <a:t>5</a:t>
            </a:r>
          </a:p>
        </p:txBody>
      </p:sp>
      <p:sp>
        <p:nvSpPr>
          <p:cNvPr id="9" name="Foliennummernplatzhalter 8">
            <a:extLst>
              <a:ext uri="{FF2B5EF4-FFF2-40B4-BE49-F238E27FC236}">
                <a16:creationId xmlns:a16="http://schemas.microsoft.com/office/drawing/2014/main" id="{56999B8A-96E0-4A53-9D53-FF2F0AA9D13B}"/>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3724197813"/>
      </p:ext>
    </p:extLst>
  </p:cSld>
  <p:clrMapOvr>
    <a:masterClrMapping/>
  </p:clrMapOvr>
  <p:hf sldNum="0"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63215B-B444-8162-B7A0-003D0844FF0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26B1715-B91F-993F-066A-F6FEDC683735}"/>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4" name="Fußzeilenplatzhalter 3">
            <a:extLst>
              <a:ext uri="{FF2B5EF4-FFF2-40B4-BE49-F238E27FC236}">
                <a16:creationId xmlns:a16="http://schemas.microsoft.com/office/drawing/2014/main" id="{8E3BC263-C839-E2D2-B33D-69AD0E6424D0}"/>
              </a:ext>
            </a:extLst>
          </p:cNvPr>
          <p:cNvSpPr>
            <a:spLocks noGrp="1"/>
          </p:cNvSpPr>
          <p:nvPr>
            <p:ph type="ftr" sz="quarter" idx="11"/>
          </p:nvPr>
        </p:nvSpPr>
        <p:spPr/>
        <p:txBody>
          <a:bodyPr/>
          <a:lstStyle/>
          <a:p>
            <a:r>
              <a:rPr lang="de-DE"/>
              <a:t>5</a:t>
            </a:r>
          </a:p>
        </p:txBody>
      </p:sp>
      <p:sp>
        <p:nvSpPr>
          <p:cNvPr id="5" name="Foliennummernplatzhalter 4">
            <a:extLst>
              <a:ext uri="{FF2B5EF4-FFF2-40B4-BE49-F238E27FC236}">
                <a16:creationId xmlns:a16="http://schemas.microsoft.com/office/drawing/2014/main" id="{9C2E7D59-7FC5-F725-3CE0-0883BFF8527F}"/>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3235267830"/>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EF9DDA-B571-566B-6EA1-9112EF22D24F}"/>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91695CA7-F71F-7E4A-8C17-30542B9BBA4C}"/>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8ADE730-18C7-AC55-E69C-06080D1F9AC8}"/>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377FC507-2AFB-5AE4-D83C-B9F6414745EA}"/>
              </a:ext>
            </a:extLst>
          </p:cNvPr>
          <p:cNvSpPr>
            <a:spLocks noGrp="1"/>
          </p:cNvSpPr>
          <p:nvPr>
            <p:ph type="ftr" sz="quarter" idx="11"/>
          </p:nvPr>
        </p:nvSpPr>
        <p:spPr/>
        <p:txBody>
          <a:bodyPr/>
          <a:lstStyle/>
          <a:p>
            <a:r>
              <a:rPr lang="de-DE"/>
              <a:t>5</a:t>
            </a:r>
          </a:p>
        </p:txBody>
      </p:sp>
      <p:sp>
        <p:nvSpPr>
          <p:cNvPr id="6" name="Foliennummernplatzhalter 5">
            <a:extLst>
              <a:ext uri="{FF2B5EF4-FFF2-40B4-BE49-F238E27FC236}">
                <a16:creationId xmlns:a16="http://schemas.microsoft.com/office/drawing/2014/main" id="{16037E40-8777-4F57-C410-3E47F854ED17}"/>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2673167342"/>
      </p:ext>
    </p:extLst>
  </p:cSld>
  <p:clrMapOvr>
    <a:masterClrMapping/>
  </p:clrMapOvr>
  <p:hf sldNum="0"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085CFC-7BA2-0173-5006-898C01F578E8}"/>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6BB4DDE-1256-CB0C-5D42-77B906C622B2}"/>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B38C353-0CD4-9A37-845E-2038E08C3B85}"/>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827A9572-7BA8-8528-FD75-E47A1454B75D}"/>
              </a:ext>
            </a:extLst>
          </p:cNvPr>
          <p:cNvSpPr>
            <a:spLocks noGrp="1"/>
          </p:cNvSpPr>
          <p:nvPr>
            <p:ph type="ftr" sz="quarter" idx="11"/>
          </p:nvPr>
        </p:nvSpPr>
        <p:spPr/>
        <p:txBody>
          <a:bodyPr/>
          <a:lstStyle/>
          <a:p>
            <a:r>
              <a:rPr lang="de-DE"/>
              <a:t>5</a:t>
            </a:r>
          </a:p>
        </p:txBody>
      </p:sp>
      <p:sp>
        <p:nvSpPr>
          <p:cNvPr id="6" name="Foliennummernplatzhalter 5">
            <a:extLst>
              <a:ext uri="{FF2B5EF4-FFF2-40B4-BE49-F238E27FC236}">
                <a16:creationId xmlns:a16="http://schemas.microsoft.com/office/drawing/2014/main" id="{361CBAE2-6DDF-41E1-D720-FD35F91B2846}"/>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1817906317"/>
      </p:ext>
    </p:extLst>
  </p:cSld>
  <p:clrMapOvr>
    <a:masterClrMapping/>
  </p:clrMapOvr>
  <p:hf sldNum="0"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BB9110-FA96-F71E-DC56-B74A4396064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A6E66D9-4D1E-C119-1227-51288C4DF32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41AF01D-E57E-F902-5DD3-B7607D2861C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DB1F008-530F-FBAE-DE37-B808BF720F1D}"/>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6" name="Fußzeilenplatzhalter 5">
            <a:extLst>
              <a:ext uri="{FF2B5EF4-FFF2-40B4-BE49-F238E27FC236}">
                <a16:creationId xmlns:a16="http://schemas.microsoft.com/office/drawing/2014/main" id="{BBF1FDCF-1FE7-39F8-F01D-1F8AC0BF69B5}"/>
              </a:ext>
            </a:extLst>
          </p:cNvPr>
          <p:cNvSpPr>
            <a:spLocks noGrp="1"/>
          </p:cNvSpPr>
          <p:nvPr>
            <p:ph type="ftr" sz="quarter" idx="11"/>
          </p:nvPr>
        </p:nvSpPr>
        <p:spPr/>
        <p:txBody>
          <a:bodyPr/>
          <a:lstStyle/>
          <a:p>
            <a:r>
              <a:rPr lang="de-DE"/>
              <a:t>5</a:t>
            </a:r>
          </a:p>
        </p:txBody>
      </p:sp>
      <p:sp>
        <p:nvSpPr>
          <p:cNvPr id="7" name="Foliennummernplatzhalter 6">
            <a:extLst>
              <a:ext uri="{FF2B5EF4-FFF2-40B4-BE49-F238E27FC236}">
                <a16:creationId xmlns:a16="http://schemas.microsoft.com/office/drawing/2014/main" id="{48E63F6A-EBA2-0D63-E883-DE166C92605D}"/>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599649565"/>
      </p:ext>
    </p:extLst>
  </p:cSld>
  <p:clrMapOvr>
    <a:masterClrMapping/>
  </p:clrMapOvr>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5C32EB-A58D-DD9C-CD7F-D42D31AA3C62}"/>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FE64881-B263-71A3-CCA2-BF4A929B1DB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1C2E765E-B060-7279-FA5D-18C369E958D6}"/>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02B34FDE-A8CA-14C2-3FA0-81A019E2E651}"/>
              </a:ext>
            </a:extLst>
          </p:cNvPr>
          <p:cNvSpPr>
            <a:spLocks noGrp="1"/>
          </p:cNvSpPr>
          <p:nvPr>
            <p:ph type="ftr" sz="quarter" idx="11"/>
          </p:nvPr>
        </p:nvSpPr>
        <p:spPr/>
        <p:txBody>
          <a:bodyPr/>
          <a:lstStyle/>
          <a:p>
            <a:r>
              <a:rPr lang="de-DE"/>
              <a:t>5</a:t>
            </a:r>
          </a:p>
        </p:txBody>
      </p:sp>
      <p:sp>
        <p:nvSpPr>
          <p:cNvPr id="6" name="Foliennummernplatzhalter 5">
            <a:extLst>
              <a:ext uri="{FF2B5EF4-FFF2-40B4-BE49-F238E27FC236}">
                <a16:creationId xmlns:a16="http://schemas.microsoft.com/office/drawing/2014/main" id="{4FDB9BC4-2A31-9AC4-321E-4844D64A64CA}"/>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2873825943"/>
      </p:ext>
    </p:extLst>
  </p:cSld>
  <p:clrMapOvr>
    <a:masterClrMapping/>
  </p:clrMapOvr>
  <p:hf sldNum="0" hd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D3913B-2DE1-5EB3-A03B-3E4D4281048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4C1B4803-AC2B-5105-4DF6-5C37E94E2C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2098493-C944-D316-D17C-1BD142DE6A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24EA273-97D9-8E17-5A27-2470D48E5F79}"/>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6" name="Fußzeilenplatzhalter 5">
            <a:extLst>
              <a:ext uri="{FF2B5EF4-FFF2-40B4-BE49-F238E27FC236}">
                <a16:creationId xmlns:a16="http://schemas.microsoft.com/office/drawing/2014/main" id="{81368DF6-E9CC-E0D3-DB02-2091D61546C2}"/>
              </a:ext>
            </a:extLst>
          </p:cNvPr>
          <p:cNvSpPr>
            <a:spLocks noGrp="1"/>
          </p:cNvSpPr>
          <p:nvPr>
            <p:ph type="ftr" sz="quarter" idx="11"/>
          </p:nvPr>
        </p:nvSpPr>
        <p:spPr/>
        <p:txBody>
          <a:bodyPr/>
          <a:lstStyle/>
          <a:p>
            <a:r>
              <a:rPr lang="de-DE"/>
              <a:t>5</a:t>
            </a:r>
          </a:p>
        </p:txBody>
      </p:sp>
      <p:sp>
        <p:nvSpPr>
          <p:cNvPr id="7" name="Foliennummernplatzhalter 6">
            <a:extLst>
              <a:ext uri="{FF2B5EF4-FFF2-40B4-BE49-F238E27FC236}">
                <a16:creationId xmlns:a16="http://schemas.microsoft.com/office/drawing/2014/main" id="{1D1C9BBD-4886-5472-0374-017D9724A6AD}"/>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615383029"/>
      </p:ext>
    </p:extLst>
  </p:cSld>
  <p:clrMapOvr>
    <a:masterClrMapping/>
  </p:clrMapOvr>
  <p:hf sldNum="0" hd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9E3A67-38E2-DC17-A3B6-7942ABD969B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799826A-6716-EB17-6C82-D9629780F5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B21BEBC-272A-E76B-2F5E-8E6D465530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2EAABCE-8AB5-B265-729F-1A213DEC5C78}"/>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6" name="Fußzeilenplatzhalter 5">
            <a:extLst>
              <a:ext uri="{FF2B5EF4-FFF2-40B4-BE49-F238E27FC236}">
                <a16:creationId xmlns:a16="http://schemas.microsoft.com/office/drawing/2014/main" id="{D251A9E4-8553-88F0-131B-09B00123A725}"/>
              </a:ext>
            </a:extLst>
          </p:cNvPr>
          <p:cNvSpPr>
            <a:spLocks noGrp="1"/>
          </p:cNvSpPr>
          <p:nvPr>
            <p:ph type="ftr" sz="quarter" idx="11"/>
          </p:nvPr>
        </p:nvSpPr>
        <p:spPr/>
        <p:txBody>
          <a:bodyPr/>
          <a:lstStyle/>
          <a:p>
            <a:r>
              <a:rPr lang="de-DE"/>
              <a:t>5</a:t>
            </a:r>
          </a:p>
        </p:txBody>
      </p:sp>
      <p:sp>
        <p:nvSpPr>
          <p:cNvPr id="7" name="Foliennummernplatzhalter 6">
            <a:extLst>
              <a:ext uri="{FF2B5EF4-FFF2-40B4-BE49-F238E27FC236}">
                <a16:creationId xmlns:a16="http://schemas.microsoft.com/office/drawing/2014/main" id="{2A972603-55FB-E99A-2327-2FECE8F9C13B}"/>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2075659646"/>
      </p:ext>
    </p:extLst>
  </p:cSld>
  <p:clrMapOvr>
    <a:masterClrMapping/>
  </p:clrMapOvr>
  <p:hf sldNum="0" hd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8FC9A0-E9C5-5C8F-43B3-15065D4971F1}"/>
              </a:ext>
            </a:extLst>
          </p:cNvPr>
          <p:cNvSpPr>
            <a:spLocks noGrp="1"/>
          </p:cNvSpPr>
          <p:nvPr>
            <p:ph type="ctrTitle"/>
          </p:nvPr>
        </p:nvSpPr>
        <p:spPr>
          <a:xfrm>
            <a:off x="1521125" y="2192009"/>
            <a:ext cx="9144000" cy="1249422"/>
          </a:xfrm>
        </p:spPr>
        <p:txBody>
          <a:bodyPr anchor="b">
            <a:normAutofit/>
          </a:bodyPr>
          <a:lstStyle>
            <a:lvl1pPr algn="ctr">
              <a:defRPr sz="5400"/>
            </a:lvl1pPr>
          </a:lstStyle>
          <a:p>
            <a:r>
              <a:rPr lang="de-DE" dirty="0"/>
              <a:t>Mastertitelformat bearbeiten</a:t>
            </a:r>
          </a:p>
        </p:txBody>
      </p:sp>
      <p:sp>
        <p:nvSpPr>
          <p:cNvPr id="3" name="Untertitel 2">
            <a:extLst>
              <a:ext uri="{FF2B5EF4-FFF2-40B4-BE49-F238E27FC236}">
                <a16:creationId xmlns:a16="http://schemas.microsoft.com/office/drawing/2014/main" id="{5E6AF753-98C6-BF87-8651-3D2646F31F83}"/>
              </a:ext>
            </a:extLst>
          </p:cNvPr>
          <p:cNvSpPr>
            <a:spLocks noGrp="1"/>
          </p:cNvSpPr>
          <p:nvPr>
            <p:ph type="subTitle" idx="1"/>
          </p:nvPr>
        </p:nvSpPr>
        <p:spPr>
          <a:xfrm>
            <a:off x="1452113" y="3766330"/>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1C05C4BE-93AF-F1A1-EBAF-23B61CFA81CA}"/>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E20DE8E8-93A3-3FEC-63A7-78DE683E32F1}"/>
              </a:ext>
            </a:extLst>
          </p:cNvPr>
          <p:cNvSpPr>
            <a:spLocks noGrp="1"/>
          </p:cNvSpPr>
          <p:nvPr>
            <p:ph type="ftr" sz="quarter" idx="11"/>
          </p:nvPr>
        </p:nvSpPr>
        <p:spPr/>
        <p:txBody>
          <a:bodyPr/>
          <a:lstStyle/>
          <a:p>
            <a:r>
              <a:rPr lang="de-DE"/>
              <a:t>5</a:t>
            </a:r>
          </a:p>
        </p:txBody>
      </p:sp>
      <p:sp>
        <p:nvSpPr>
          <p:cNvPr id="6" name="Foliennummernplatzhalter 5">
            <a:extLst>
              <a:ext uri="{FF2B5EF4-FFF2-40B4-BE49-F238E27FC236}">
                <a16:creationId xmlns:a16="http://schemas.microsoft.com/office/drawing/2014/main" id="{3EFE2CD6-CDAD-0FEB-8B0D-C3F58A794BF4}"/>
              </a:ext>
            </a:extLst>
          </p:cNvPr>
          <p:cNvSpPr>
            <a:spLocks noGrp="1"/>
          </p:cNvSpPr>
          <p:nvPr>
            <p:ph type="sldNum" sz="quarter" idx="12"/>
          </p:nvPr>
        </p:nvSpPr>
        <p:spPr/>
        <p:txBody>
          <a:bodyPr/>
          <a:lstStyle/>
          <a:p>
            <a:fld id="{6A8DB133-F576-4336-8186-DBA3FE41F074}" type="slidenum">
              <a:rPr lang="de-DE" smtClean="0"/>
              <a:t>‹Nr.›</a:t>
            </a:fld>
            <a:endParaRPr lang="de-DE"/>
          </a:p>
        </p:txBody>
      </p:sp>
      <p:pic>
        <p:nvPicPr>
          <p:cNvPr id="7" name="Grafik 6" descr="Ein Bild, das Text, Screenshot, Schrift, Schwarz enthält.&#10;&#10;Automatisch generierte Beschreibung">
            <a:extLst>
              <a:ext uri="{FF2B5EF4-FFF2-40B4-BE49-F238E27FC236}">
                <a16:creationId xmlns:a16="http://schemas.microsoft.com/office/drawing/2014/main" id="{8F112082-5EC4-BC21-3511-0D0837CFC62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72512" y="136525"/>
            <a:ext cx="3646976" cy="1735407"/>
          </a:xfrm>
          <a:prstGeom prst="rect">
            <a:avLst/>
          </a:prstGeom>
          <a:noFill/>
          <a:ln>
            <a:noFill/>
          </a:ln>
        </p:spPr>
      </p:pic>
    </p:spTree>
    <p:extLst>
      <p:ext uri="{BB962C8B-B14F-4D97-AF65-F5344CB8AC3E}">
        <p14:creationId xmlns:p14="http://schemas.microsoft.com/office/powerpoint/2010/main" val="1526101658"/>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5F53721-484E-6E8D-0A35-89B30078A398}"/>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3" name="Fußzeilenplatzhalter 2">
            <a:extLst>
              <a:ext uri="{FF2B5EF4-FFF2-40B4-BE49-F238E27FC236}">
                <a16:creationId xmlns:a16="http://schemas.microsoft.com/office/drawing/2014/main" id="{4F8DD93E-83BD-BC05-994D-DF563FD819E3}"/>
              </a:ext>
            </a:extLst>
          </p:cNvPr>
          <p:cNvSpPr>
            <a:spLocks noGrp="1"/>
          </p:cNvSpPr>
          <p:nvPr>
            <p:ph type="ftr" sz="quarter" idx="11"/>
          </p:nvPr>
        </p:nvSpPr>
        <p:spPr/>
        <p:txBody>
          <a:bodyPr/>
          <a:lstStyle/>
          <a:p>
            <a:r>
              <a:rPr lang="de-DE"/>
              <a:t>5</a:t>
            </a:r>
          </a:p>
        </p:txBody>
      </p:sp>
      <p:sp>
        <p:nvSpPr>
          <p:cNvPr id="4" name="Foliennummernplatzhalter 3">
            <a:extLst>
              <a:ext uri="{FF2B5EF4-FFF2-40B4-BE49-F238E27FC236}">
                <a16:creationId xmlns:a16="http://schemas.microsoft.com/office/drawing/2014/main" id="{0E22698C-B22B-A588-5A9C-A2EA51670E35}"/>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2647814326"/>
      </p:ext>
    </p:extLst>
  </p:cSld>
  <p:clrMapOvr>
    <a:masterClrMapping/>
  </p:clrMapOvr>
  <p:hf sldNum="0" hd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0A94F72C-1574-156D-A3BF-1CA3F26EA62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A855137-7B5C-CED3-1005-8A5173A9DAF8}"/>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8C1F765-22D7-08C0-879F-D6BB1D14D4D1}"/>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CEA6A027-05D5-041F-B7CE-CAF67C24BAA9}"/>
              </a:ext>
            </a:extLst>
          </p:cNvPr>
          <p:cNvSpPr>
            <a:spLocks noGrp="1"/>
          </p:cNvSpPr>
          <p:nvPr>
            <p:ph type="ftr" sz="quarter" idx="11"/>
          </p:nvPr>
        </p:nvSpPr>
        <p:spPr/>
        <p:txBody>
          <a:bodyPr/>
          <a:lstStyle/>
          <a:p>
            <a:r>
              <a:rPr lang="de-DE"/>
              <a:t>5</a:t>
            </a:r>
          </a:p>
        </p:txBody>
      </p:sp>
      <p:sp>
        <p:nvSpPr>
          <p:cNvPr id="6" name="Foliennummernplatzhalter 5">
            <a:extLst>
              <a:ext uri="{FF2B5EF4-FFF2-40B4-BE49-F238E27FC236}">
                <a16:creationId xmlns:a16="http://schemas.microsoft.com/office/drawing/2014/main" id="{BA16D575-7C20-8879-6964-FCC6588096FF}"/>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3636903011"/>
      </p:ext>
    </p:extLst>
  </p:cSld>
  <p:clrMapOvr>
    <a:masterClrMapping/>
  </p:clrMapOvr>
  <p:hf sldNum="0" hd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3FDD47-1228-43A0-2962-584026CAF90D}"/>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AD3398C0-26BA-E414-9035-707F3C5F55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52C0160C-5CB0-D905-3CF6-B2BCD0772D81}"/>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8D59E2FF-578A-F708-7E44-82D1E8CEA1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719DB750-045C-5AF1-4DB8-CE62D62EEE4F}"/>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324AAA60-C486-B5CD-9459-173839C9CA9C}"/>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8" name="Fußzeilenplatzhalter 7">
            <a:extLst>
              <a:ext uri="{FF2B5EF4-FFF2-40B4-BE49-F238E27FC236}">
                <a16:creationId xmlns:a16="http://schemas.microsoft.com/office/drawing/2014/main" id="{1C4B37C7-3767-6DF4-6E1A-A73D242E9279}"/>
              </a:ext>
            </a:extLst>
          </p:cNvPr>
          <p:cNvSpPr>
            <a:spLocks noGrp="1"/>
          </p:cNvSpPr>
          <p:nvPr>
            <p:ph type="ftr" sz="quarter" idx="11"/>
          </p:nvPr>
        </p:nvSpPr>
        <p:spPr/>
        <p:txBody>
          <a:bodyPr/>
          <a:lstStyle/>
          <a:p>
            <a:r>
              <a:rPr lang="de-DE"/>
              <a:t>5</a:t>
            </a:r>
          </a:p>
        </p:txBody>
      </p:sp>
      <p:sp>
        <p:nvSpPr>
          <p:cNvPr id="9" name="Foliennummernplatzhalter 8">
            <a:extLst>
              <a:ext uri="{FF2B5EF4-FFF2-40B4-BE49-F238E27FC236}">
                <a16:creationId xmlns:a16="http://schemas.microsoft.com/office/drawing/2014/main" id="{56999B8A-96E0-4A53-9D53-FF2F0AA9D13B}"/>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3724197813"/>
      </p:ext>
    </p:extLst>
  </p:cSld>
  <p:clrMapOvr>
    <a:masterClrMapping/>
  </p:clrMapOvr>
  <p:hf sldNum="0" hd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63215B-B444-8162-B7A0-003D0844FF0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26B1715-B91F-993F-066A-F6FEDC683735}"/>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4" name="Fußzeilenplatzhalter 3">
            <a:extLst>
              <a:ext uri="{FF2B5EF4-FFF2-40B4-BE49-F238E27FC236}">
                <a16:creationId xmlns:a16="http://schemas.microsoft.com/office/drawing/2014/main" id="{8E3BC263-C839-E2D2-B33D-69AD0E6424D0}"/>
              </a:ext>
            </a:extLst>
          </p:cNvPr>
          <p:cNvSpPr>
            <a:spLocks noGrp="1"/>
          </p:cNvSpPr>
          <p:nvPr>
            <p:ph type="ftr" sz="quarter" idx="11"/>
          </p:nvPr>
        </p:nvSpPr>
        <p:spPr/>
        <p:txBody>
          <a:bodyPr/>
          <a:lstStyle/>
          <a:p>
            <a:r>
              <a:rPr lang="de-DE"/>
              <a:t>5</a:t>
            </a:r>
          </a:p>
        </p:txBody>
      </p:sp>
      <p:sp>
        <p:nvSpPr>
          <p:cNvPr id="5" name="Foliennummernplatzhalter 4">
            <a:extLst>
              <a:ext uri="{FF2B5EF4-FFF2-40B4-BE49-F238E27FC236}">
                <a16:creationId xmlns:a16="http://schemas.microsoft.com/office/drawing/2014/main" id="{9C2E7D59-7FC5-F725-3CE0-0883BFF8527F}"/>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3235267830"/>
      </p:ext>
    </p:extLst>
  </p:cSld>
  <p:clrMapOvr>
    <a:masterClrMapping/>
  </p:clrMapOvr>
  <p:hf sldNum="0" hd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EF9DDA-B571-566B-6EA1-9112EF22D24F}"/>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91695CA7-F71F-7E4A-8C17-30542B9BBA4C}"/>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8ADE730-18C7-AC55-E69C-06080D1F9AC8}"/>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377FC507-2AFB-5AE4-D83C-B9F6414745EA}"/>
              </a:ext>
            </a:extLst>
          </p:cNvPr>
          <p:cNvSpPr>
            <a:spLocks noGrp="1"/>
          </p:cNvSpPr>
          <p:nvPr>
            <p:ph type="ftr" sz="quarter" idx="11"/>
          </p:nvPr>
        </p:nvSpPr>
        <p:spPr/>
        <p:txBody>
          <a:bodyPr/>
          <a:lstStyle/>
          <a:p>
            <a:r>
              <a:rPr lang="de-DE"/>
              <a:t>5</a:t>
            </a:r>
          </a:p>
        </p:txBody>
      </p:sp>
      <p:sp>
        <p:nvSpPr>
          <p:cNvPr id="6" name="Foliennummernplatzhalter 5">
            <a:extLst>
              <a:ext uri="{FF2B5EF4-FFF2-40B4-BE49-F238E27FC236}">
                <a16:creationId xmlns:a16="http://schemas.microsoft.com/office/drawing/2014/main" id="{16037E40-8777-4F57-C410-3E47F854ED17}"/>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2673167342"/>
      </p:ext>
    </p:extLst>
  </p:cSld>
  <p:clrMapOvr>
    <a:masterClrMapping/>
  </p:clrMapOvr>
  <p:hf sldNum="0" hd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085CFC-7BA2-0173-5006-898C01F578E8}"/>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6BB4DDE-1256-CB0C-5D42-77B906C622B2}"/>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B38C353-0CD4-9A37-845E-2038E08C3B85}"/>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827A9572-7BA8-8528-FD75-E47A1454B75D}"/>
              </a:ext>
            </a:extLst>
          </p:cNvPr>
          <p:cNvSpPr>
            <a:spLocks noGrp="1"/>
          </p:cNvSpPr>
          <p:nvPr>
            <p:ph type="ftr" sz="quarter" idx="11"/>
          </p:nvPr>
        </p:nvSpPr>
        <p:spPr/>
        <p:txBody>
          <a:bodyPr/>
          <a:lstStyle/>
          <a:p>
            <a:r>
              <a:rPr lang="de-DE"/>
              <a:t>5</a:t>
            </a:r>
          </a:p>
        </p:txBody>
      </p:sp>
      <p:sp>
        <p:nvSpPr>
          <p:cNvPr id="6" name="Foliennummernplatzhalter 5">
            <a:extLst>
              <a:ext uri="{FF2B5EF4-FFF2-40B4-BE49-F238E27FC236}">
                <a16:creationId xmlns:a16="http://schemas.microsoft.com/office/drawing/2014/main" id="{361CBAE2-6DDF-41E1-D720-FD35F91B2846}"/>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1817906317"/>
      </p:ext>
    </p:extLst>
  </p:cSld>
  <p:clrMapOvr>
    <a:masterClrMapping/>
  </p:clrMapOvr>
  <p:hf sldNum="0" hd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BB9110-FA96-F71E-DC56-B74A4396064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A6E66D9-4D1E-C119-1227-51288C4DF32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41AF01D-E57E-F902-5DD3-B7607D2861C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DB1F008-530F-FBAE-DE37-B808BF720F1D}"/>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6" name="Fußzeilenplatzhalter 5">
            <a:extLst>
              <a:ext uri="{FF2B5EF4-FFF2-40B4-BE49-F238E27FC236}">
                <a16:creationId xmlns:a16="http://schemas.microsoft.com/office/drawing/2014/main" id="{BBF1FDCF-1FE7-39F8-F01D-1F8AC0BF69B5}"/>
              </a:ext>
            </a:extLst>
          </p:cNvPr>
          <p:cNvSpPr>
            <a:spLocks noGrp="1"/>
          </p:cNvSpPr>
          <p:nvPr>
            <p:ph type="ftr" sz="quarter" idx="11"/>
          </p:nvPr>
        </p:nvSpPr>
        <p:spPr/>
        <p:txBody>
          <a:bodyPr/>
          <a:lstStyle/>
          <a:p>
            <a:r>
              <a:rPr lang="de-DE"/>
              <a:t>5</a:t>
            </a:r>
          </a:p>
        </p:txBody>
      </p:sp>
      <p:sp>
        <p:nvSpPr>
          <p:cNvPr id="7" name="Foliennummernplatzhalter 6">
            <a:extLst>
              <a:ext uri="{FF2B5EF4-FFF2-40B4-BE49-F238E27FC236}">
                <a16:creationId xmlns:a16="http://schemas.microsoft.com/office/drawing/2014/main" id="{48E63F6A-EBA2-0D63-E883-DE166C92605D}"/>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599649565"/>
      </p:ext>
    </p:extLst>
  </p:cSld>
  <p:clrMapOvr>
    <a:masterClrMapping/>
  </p:clrMapOvr>
  <p:hf sldNum="0" hd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5C32EB-A58D-DD9C-CD7F-D42D31AA3C62}"/>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FE64881-B263-71A3-CCA2-BF4A929B1DB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1C2E765E-B060-7279-FA5D-18C369E958D6}"/>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02B34FDE-A8CA-14C2-3FA0-81A019E2E651}"/>
              </a:ext>
            </a:extLst>
          </p:cNvPr>
          <p:cNvSpPr>
            <a:spLocks noGrp="1"/>
          </p:cNvSpPr>
          <p:nvPr>
            <p:ph type="ftr" sz="quarter" idx="11"/>
          </p:nvPr>
        </p:nvSpPr>
        <p:spPr/>
        <p:txBody>
          <a:bodyPr/>
          <a:lstStyle/>
          <a:p>
            <a:r>
              <a:rPr lang="de-DE"/>
              <a:t>5</a:t>
            </a:r>
          </a:p>
        </p:txBody>
      </p:sp>
      <p:sp>
        <p:nvSpPr>
          <p:cNvPr id="6" name="Foliennummernplatzhalter 5">
            <a:extLst>
              <a:ext uri="{FF2B5EF4-FFF2-40B4-BE49-F238E27FC236}">
                <a16:creationId xmlns:a16="http://schemas.microsoft.com/office/drawing/2014/main" id="{4FDB9BC4-2A31-9AC4-321E-4844D64A64CA}"/>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2873825943"/>
      </p:ext>
    </p:extLst>
  </p:cSld>
  <p:clrMapOvr>
    <a:masterClrMapping/>
  </p:clrMapOvr>
  <p:hf sldNum="0" hd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D3913B-2DE1-5EB3-A03B-3E4D4281048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4C1B4803-AC2B-5105-4DF6-5C37E94E2C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2098493-C944-D316-D17C-1BD142DE6A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24EA273-97D9-8E17-5A27-2470D48E5F79}"/>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6" name="Fußzeilenplatzhalter 5">
            <a:extLst>
              <a:ext uri="{FF2B5EF4-FFF2-40B4-BE49-F238E27FC236}">
                <a16:creationId xmlns:a16="http://schemas.microsoft.com/office/drawing/2014/main" id="{81368DF6-E9CC-E0D3-DB02-2091D61546C2}"/>
              </a:ext>
            </a:extLst>
          </p:cNvPr>
          <p:cNvSpPr>
            <a:spLocks noGrp="1"/>
          </p:cNvSpPr>
          <p:nvPr>
            <p:ph type="ftr" sz="quarter" idx="11"/>
          </p:nvPr>
        </p:nvSpPr>
        <p:spPr/>
        <p:txBody>
          <a:bodyPr/>
          <a:lstStyle/>
          <a:p>
            <a:r>
              <a:rPr lang="de-DE"/>
              <a:t>5</a:t>
            </a:r>
          </a:p>
        </p:txBody>
      </p:sp>
      <p:sp>
        <p:nvSpPr>
          <p:cNvPr id="7" name="Foliennummernplatzhalter 6">
            <a:extLst>
              <a:ext uri="{FF2B5EF4-FFF2-40B4-BE49-F238E27FC236}">
                <a16:creationId xmlns:a16="http://schemas.microsoft.com/office/drawing/2014/main" id="{1D1C9BBD-4886-5472-0374-017D9724A6AD}"/>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615383029"/>
      </p:ext>
    </p:extLst>
  </p:cSld>
  <p:clrMapOvr>
    <a:masterClrMapping/>
  </p:clrMapOvr>
  <p:hf sldNum="0" hd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9E3A67-38E2-DC17-A3B6-7942ABD969B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799826A-6716-EB17-6C82-D9629780F5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B21BEBC-272A-E76B-2F5E-8E6D465530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2EAABCE-8AB5-B265-729F-1A213DEC5C78}"/>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6" name="Fußzeilenplatzhalter 5">
            <a:extLst>
              <a:ext uri="{FF2B5EF4-FFF2-40B4-BE49-F238E27FC236}">
                <a16:creationId xmlns:a16="http://schemas.microsoft.com/office/drawing/2014/main" id="{D251A9E4-8553-88F0-131B-09B00123A725}"/>
              </a:ext>
            </a:extLst>
          </p:cNvPr>
          <p:cNvSpPr>
            <a:spLocks noGrp="1"/>
          </p:cNvSpPr>
          <p:nvPr>
            <p:ph type="ftr" sz="quarter" idx="11"/>
          </p:nvPr>
        </p:nvSpPr>
        <p:spPr/>
        <p:txBody>
          <a:bodyPr/>
          <a:lstStyle/>
          <a:p>
            <a:r>
              <a:rPr lang="de-DE"/>
              <a:t>5</a:t>
            </a:r>
          </a:p>
        </p:txBody>
      </p:sp>
      <p:sp>
        <p:nvSpPr>
          <p:cNvPr id="7" name="Foliennummernplatzhalter 6">
            <a:extLst>
              <a:ext uri="{FF2B5EF4-FFF2-40B4-BE49-F238E27FC236}">
                <a16:creationId xmlns:a16="http://schemas.microsoft.com/office/drawing/2014/main" id="{2A972603-55FB-E99A-2327-2FECE8F9C13B}"/>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2075659646"/>
      </p:ext>
    </p:extLst>
  </p:cSld>
  <p:clrMapOvr>
    <a:masterClrMapping/>
  </p:clrMapOvr>
  <p:hf sldNum="0" hd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8FC9A0-E9C5-5C8F-43B3-15065D4971F1}"/>
              </a:ext>
            </a:extLst>
          </p:cNvPr>
          <p:cNvSpPr>
            <a:spLocks noGrp="1"/>
          </p:cNvSpPr>
          <p:nvPr>
            <p:ph type="ctrTitle"/>
          </p:nvPr>
        </p:nvSpPr>
        <p:spPr>
          <a:xfrm>
            <a:off x="1521125" y="2192009"/>
            <a:ext cx="9144000" cy="1249422"/>
          </a:xfrm>
        </p:spPr>
        <p:txBody>
          <a:bodyPr anchor="b">
            <a:normAutofit/>
          </a:bodyPr>
          <a:lstStyle>
            <a:lvl1pPr algn="ctr">
              <a:defRPr sz="5400"/>
            </a:lvl1pPr>
          </a:lstStyle>
          <a:p>
            <a:r>
              <a:rPr lang="de-DE" dirty="0"/>
              <a:t>Mastertitelformat bearbeiten</a:t>
            </a:r>
          </a:p>
        </p:txBody>
      </p:sp>
      <p:sp>
        <p:nvSpPr>
          <p:cNvPr id="3" name="Untertitel 2">
            <a:extLst>
              <a:ext uri="{FF2B5EF4-FFF2-40B4-BE49-F238E27FC236}">
                <a16:creationId xmlns:a16="http://schemas.microsoft.com/office/drawing/2014/main" id="{5E6AF753-98C6-BF87-8651-3D2646F31F83}"/>
              </a:ext>
            </a:extLst>
          </p:cNvPr>
          <p:cNvSpPr>
            <a:spLocks noGrp="1"/>
          </p:cNvSpPr>
          <p:nvPr>
            <p:ph type="subTitle" idx="1"/>
          </p:nvPr>
        </p:nvSpPr>
        <p:spPr>
          <a:xfrm>
            <a:off x="1452113" y="3766330"/>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1C05C4BE-93AF-F1A1-EBAF-23B61CFA81CA}"/>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E20DE8E8-93A3-3FEC-63A7-78DE683E32F1}"/>
              </a:ext>
            </a:extLst>
          </p:cNvPr>
          <p:cNvSpPr>
            <a:spLocks noGrp="1"/>
          </p:cNvSpPr>
          <p:nvPr>
            <p:ph type="ftr" sz="quarter" idx="11"/>
          </p:nvPr>
        </p:nvSpPr>
        <p:spPr/>
        <p:txBody>
          <a:bodyPr/>
          <a:lstStyle/>
          <a:p>
            <a:r>
              <a:rPr lang="de-DE"/>
              <a:t>5</a:t>
            </a:r>
          </a:p>
        </p:txBody>
      </p:sp>
      <p:sp>
        <p:nvSpPr>
          <p:cNvPr id="6" name="Foliennummernplatzhalter 5">
            <a:extLst>
              <a:ext uri="{FF2B5EF4-FFF2-40B4-BE49-F238E27FC236}">
                <a16:creationId xmlns:a16="http://schemas.microsoft.com/office/drawing/2014/main" id="{3EFE2CD6-CDAD-0FEB-8B0D-C3F58A794BF4}"/>
              </a:ext>
            </a:extLst>
          </p:cNvPr>
          <p:cNvSpPr>
            <a:spLocks noGrp="1"/>
          </p:cNvSpPr>
          <p:nvPr>
            <p:ph type="sldNum" sz="quarter" idx="12"/>
          </p:nvPr>
        </p:nvSpPr>
        <p:spPr/>
        <p:txBody>
          <a:bodyPr/>
          <a:lstStyle/>
          <a:p>
            <a:fld id="{6A8DB133-F576-4336-8186-DBA3FE41F074}" type="slidenum">
              <a:rPr lang="de-DE" smtClean="0"/>
              <a:t>‹Nr.›</a:t>
            </a:fld>
            <a:endParaRPr lang="de-DE"/>
          </a:p>
        </p:txBody>
      </p:sp>
      <p:pic>
        <p:nvPicPr>
          <p:cNvPr id="7" name="Grafik 6" descr="Ein Bild, das Text, Screenshot, Schrift, Schwarz enthält.&#10;&#10;Automatisch generierte Beschreibung">
            <a:extLst>
              <a:ext uri="{FF2B5EF4-FFF2-40B4-BE49-F238E27FC236}">
                <a16:creationId xmlns:a16="http://schemas.microsoft.com/office/drawing/2014/main" id="{8F112082-5EC4-BC21-3511-0D0837CFC62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72512" y="136525"/>
            <a:ext cx="3646976" cy="1735407"/>
          </a:xfrm>
          <a:prstGeom prst="rect">
            <a:avLst/>
          </a:prstGeom>
          <a:noFill/>
          <a:ln>
            <a:noFill/>
          </a:ln>
        </p:spPr>
      </p:pic>
    </p:spTree>
    <p:extLst>
      <p:ext uri="{BB962C8B-B14F-4D97-AF65-F5344CB8AC3E}">
        <p14:creationId xmlns:p14="http://schemas.microsoft.com/office/powerpoint/2010/main" val="1526101658"/>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5F53721-484E-6E8D-0A35-89B30078A398}"/>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3" name="Fußzeilenplatzhalter 2">
            <a:extLst>
              <a:ext uri="{FF2B5EF4-FFF2-40B4-BE49-F238E27FC236}">
                <a16:creationId xmlns:a16="http://schemas.microsoft.com/office/drawing/2014/main" id="{4F8DD93E-83BD-BC05-994D-DF563FD819E3}"/>
              </a:ext>
            </a:extLst>
          </p:cNvPr>
          <p:cNvSpPr>
            <a:spLocks noGrp="1"/>
          </p:cNvSpPr>
          <p:nvPr>
            <p:ph type="ftr" sz="quarter" idx="11"/>
          </p:nvPr>
        </p:nvSpPr>
        <p:spPr/>
        <p:txBody>
          <a:bodyPr/>
          <a:lstStyle/>
          <a:p>
            <a:r>
              <a:rPr lang="de-DE"/>
              <a:t>5</a:t>
            </a:r>
          </a:p>
        </p:txBody>
      </p:sp>
      <p:sp>
        <p:nvSpPr>
          <p:cNvPr id="4" name="Foliennummernplatzhalter 3">
            <a:extLst>
              <a:ext uri="{FF2B5EF4-FFF2-40B4-BE49-F238E27FC236}">
                <a16:creationId xmlns:a16="http://schemas.microsoft.com/office/drawing/2014/main" id="{0E22698C-B22B-A588-5A9C-A2EA51670E35}"/>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2647814326"/>
      </p:ext>
    </p:extLst>
  </p:cSld>
  <p:clrMapOvr>
    <a:masterClrMapping/>
  </p:clrMapOvr>
  <p:hf sldNum="0" hd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0A94F72C-1574-156D-A3BF-1CA3F26EA62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A855137-7B5C-CED3-1005-8A5173A9DAF8}"/>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8C1F765-22D7-08C0-879F-D6BB1D14D4D1}"/>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CEA6A027-05D5-041F-B7CE-CAF67C24BAA9}"/>
              </a:ext>
            </a:extLst>
          </p:cNvPr>
          <p:cNvSpPr>
            <a:spLocks noGrp="1"/>
          </p:cNvSpPr>
          <p:nvPr>
            <p:ph type="ftr" sz="quarter" idx="11"/>
          </p:nvPr>
        </p:nvSpPr>
        <p:spPr/>
        <p:txBody>
          <a:bodyPr/>
          <a:lstStyle/>
          <a:p>
            <a:r>
              <a:rPr lang="de-DE"/>
              <a:t>5</a:t>
            </a:r>
          </a:p>
        </p:txBody>
      </p:sp>
      <p:sp>
        <p:nvSpPr>
          <p:cNvPr id="6" name="Foliennummernplatzhalter 5">
            <a:extLst>
              <a:ext uri="{FF2B5EF4-FFF2-40B4-BE49-F238E27FC236}">
                <a16:creationId xmlns:a16="http://schemas.microsoft.com/office/drawing/2014/main" id="{BA16D575-7C20-8879-6964-FCC6588096FF}"/>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3636903011"/>
      </p:ext>
    </p:extLst>
  </p:cSld>
  <p:clrMapOvr>
    <a:masterClrMapping/>
  </p:clrMapOvr>
  <p:hf sldNum="0" hd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3FDD47-1228-43A0-2962-584026CAF90D}"/>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AD3398C0-26BA-E414-9035-707F3C5F55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52C0160C-5CB0-D905-3CF6-B2BCD0772D81}"/>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8D59E2FF-578A-F708-7E44-82D1E8CEA1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719DB750-045C-5AF1-4DB8-CE62D62EEE4F}"/>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324AAA60-C486-B5CD-9459-173839C9CA9C}"/>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8" name="Fußzeilenplatzhalter 7">
            <a:extLst>
              <a:ext uri="{FF2B5EF4-FFF2-40B4-BE49-F238E27FC236}">
                <a16:creationId xmlns:a16="http://schemas.microsoft.com/office/drawing/2014/main" id="{1C4B37C7-3767-6DF4-6E1A-A73D242E9279}"/>
              </a:ext>
            </a:extLst>
          </p:cNvPr>
          <p:cNvSpPr>
            <a:spLocks noGrp="1"/>
          </p:cNvSpPr>
          <p:nvPr>
            <p:ph type="ftr" sz="quarter" idx="11"/>
          </p:nvPr>
        </p:nvSpPr>
        <p:spPr/>
        <p:txBody>
          <a:bodyPr/>
          <a:lstStyle/>
          <a:p>
            <a:r>
              <a:rPr lang="de-DE"/>
              <a:t>5</a:t>
            </a:r>
          </a:p>
        </p:txBody>
      </p:sp>
      <p:sp>
        <p:nvSpPr>
          <p:cNvPr id="9" name="Foliennummernplatzhalter 8">
            <a:extLst>
              <a:ext uri="{FF2B5EF4-FFF2-40B4-BE49-F238E27FC236}">
                <a16:creationId xmlns:a16="http://schemas.microsoft.com/office/drawing/2014/main" id="{56999B8A-96E0-4A53-9D53-FF2F0AA9D13B}"/>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3724197813"/>
      </p:ext>
    </p:extLst>
  </p:cSld>
  <p:clrMapOvr>
    <a:masterClrMapping/>
  </p:clrMapOvr>
  <p:hf sldNum="0" hd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63215B-B444-8162-B7A0-003D0844FF0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26B1715-B91F-993F-066A-F6FEDC683735}"/>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4" name="Fußzeilenplatzhalter 3">
            <a:extLst>
              <a:ext uri="{FF2B5EF4-FFF2-40B4-BE49-F238E27FC236}">
                <a16:creationId xmlns:a16="http://schemas.microsoft.com/office/drawing/2014/main" id="{8E3BC263-C839-E2D2-B33D-69AD0E6424D0}"/>
              </a:ext>
            </a:extLst>
          </p:cNvPr>
          <p:cNvSpPr>
            <a:spLocks noGrp="1"/>
          </p:cNvSpPr>
          <p:nvPr>
            <p:ph type="ftr" sz="quarter" idx="11"/>
          </p:nvPr>
        </p:nvSpPr>
        <p:spPr/>
        <p:txBody>
          <a:bodyPr/>
          <a:lstStyle/>
          <a:p>
            <a:r>
              <a:rPr lang="de-DE"/>
              <a:t>5</a:t>
            </a:r>
          </a:p>
        </p:txBody>
      </p:sp>
      <p:sp>
        <p:nvSpPr>
          <p:cNvPr id="5" name="Foliennummernplatzhalter 4">
            <a:extLst>
              <a:ext uri="{FF2B5EF4-FFF2-40B4-BE49-F238E27FC236}">
                <a16:creationId xmlns:a16="http://schemas.microsoft.com/office/drawing/2014/main" id="{9C2E7D59-7FC5-F725-3CE0-0883BFF8527F}"/>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3235267830"/>
      </p:ext>
    </p:extLst>
  </p:cSld>
  <p:clrMapOvr>
    <a:masterClrMapping/>
  </p:clrMapOvr>
  <p:hf sldNum="0" hd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EF9DDA-B571-566B-6EA1-9112EF22D24F}"/>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91695CA7-F71F-7E4A-8C17-30542B9BBA4C}"/>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8ADE730-18C7-AC55-E69C-06080D1F9AC8}"/>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377FC507-2AFB-5AE4-D83C-B9F6414745EA}"/>
              </a:ext>
            </a:extLst>
          </p:cNvPr>
          <p:cNvSpPr>
            <a:spLocks noGrp="1"/>
          </p:cNvSpPr>
          <p:nvPr>
            <p:ph type="ftr" sz="quarter" idx="11"/>
          </p:nvPr>
        </p:nvSpPr>
        <p:spPr/>
        <p:txBody>
          <a:bodyPr/>
          <a:lstStyle/>
          <a:p>
            <a:r>
              <a:rPr lang="de-DE"/>
              <a:t>5</a:t>
            </a:r>
          </a:p>
        </p:txBody>
      </p:sp>
      <p:sp>
        <p:nvSpPr>
          <p:cNvPr id="6" name="Foliennummernplatzhalter 5">
            <a:extLst>
              <a:ext uri="{FF2B5EF4-FFF2-40B4-BE49-F238E27FC236}">
                <a16:creationId xmlns:a16="http://schemas.microsoft.com/office/drawing/2014/main" id="{16037E40-8777-4F57-C410-3E47F854ED17}"/>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2673167342"/>
      </p:ext>
    </p:extLst>
  </p:cSld>
  <p:clrMapOvr>
    <a:masterClrMapping/>
  </p:clrMapOvr>
  <p:hf sldNum="0" hd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085CFC-7BA2-0173-5006-898C01F578E8}"/>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6BB4DDE-1256-CB0C-5D42-77B906C622B2}"/>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B38C353-0CD4-9A37-845E-2038E08C3B85}"/>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827A9572-7BA8-8528-FD75-E47A1454B75D}"/>
              </a:ext>
            </a:extLst>
          </p:cNvPr>
          <p:cNvSpPr>
            <a:spLocks noGrp="1"/>
          </p:cNvSpPr>
          <p:nvPr>
            <p:ph type="ftr" sz="quarter" idx="11"/>
          </p:nvPr>
        </p:nvSpPr>
        <p:spPr/>
        <p:txBody>
          <a:bodyPr/>
          <a:lstStyle/>
          <a:p>
            <a:r>
              <a:rPr lang="de-DE"/>
              <a:t>5</a:t>
            </a:r>
          </a:p>
        </p:txBody>
      </p:sp>
      <p:sp>
        <p:nvSpPr>
          <p:cNvPr id="6" name="Foliennummernplatzhalter 5">
            <a:extLst>
              <a:ext uri="{FF2B5EF4-FFF2-40B4-BE49-F238E27FC236}">
                <a16:creationId xmlns:a16="http://schemas.microsoft.com/office/drawing/2014/main" id="{361CBAE2-6DDF-41E1-D720-FD35F91B2846}"/>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1817906317"/>
      </p:ext>
    </p:extLst>
  </p:cSld>
  <p:clrMapOvr>
    <a:masterClrMapping/>
  </p:clrMapOvr>
  <p:hf sldNum="0" hd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BB9110-FA96-F71E-DC56-B74A4396064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A6E66D9-4D1E-C119-1227-51288C4DF32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41AF01D-E57E-F902-5DD3-B7607D2861C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DB1F008-530F-FBAE-DE37-B808BF720F1D}"/>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6" name="Fußzeilenplatzhalter 5">
            <a:extLst>
              <a:ext uri="{FF2B5EF4-FFF2-40B4-BE49-F238E27FC236}">
                <a16:creationId xmlns:a16="http://schemas.microsoft.com/office/drawing/2014/main" id="{BBF1FDCF-1FE7-39F8-F01D-1F8AC0BF69B5}"/>
              </a:ext>
            </a:extLst>
          </p:cNvPr>
          <p:cNvSpPr>
            <a:spLocks noGrp="1"/>
          </p:cNvSpPr>
          <p:nvPr>
            <p:ph type="ftr" sz="quarter" idx="11"/>
          </p:nvPr>
        </p:nvSpPr>
        <p:spPr/>
        <p:txBody>
          <a:bodyPr/>
          <a:lstStyle/>
          <a:p>
            <a:r>
              <a:rPr lang="de-DE"/>
              <a:t>5</a:t>
            </a:r>
          </a:p>
        </p:txBody>
      </p:sp>
      <p:sp>
        <p:nvSpPr>
          <p:cNvPr id="7" name="Foliennummernplatzhalter 6">
            <a:extLst>
              <a:ext uri="{FF2B5EF4-FFF2-40B4-BE49-F238E27FC236}">
                <a16:creationId xmlns:a16="http://schemas.microsoft.com/office/drawing/2014/main" id="{48E63F6A-EBA2-0D63-E883-DE166C92605D}"/>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599649565"/>
      </p:ext>
    </p:extLst>
  </p:cSld>
  <p:clrMapOvr>
    <a:masterClrMapping/>
  </p:clrMapOvr>
  <p:hf sldNum="0" hd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5C32EB-A58D-DD9C-CD7F-D42D31AA3C62}"/>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FE64881-B263-71A3-CCA2-BF4A929B1DB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1C2E765E-B060-7279-FA5D-18C369E958D6}"/>
              </a:ext>
            </a:extLst>
          </p:cNvPr>
          <p:cNvSpPr>
            <a:spLocks noGrp="1"/>
          </p:cNvSpPr>
          <p:nvPr>
            <p:ph type="dt" sz="half" idx="10"/>
          </p:nvPr>
        </p:nvSpPr>
        <p:spPr/>
        <p:txBody>
          <a:body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02B34FDE-A8CA-14C2-3FA0-81A019E2E651}"/>
              </a:ext>
            </a:extLst>
          </p:cNvPr>
          <p:cNvSpPr>
            <a:spLocks noGrp="1"/>
          </p:cNvSpPr>
          <p:nvPr>
            <p:ph type="ftr" sz="quarter" idx="11"/>
          </p:nvPr>
        </p:nvSpPr>
        <p:spPr/>
        <p:txBody>
          <a:bodyPr/>
          <a:lstStyle/>
          <a:p>
            <a:r>
              <a:rPr lang="de-DE"/>
              <a:t>5</a:t>
            </a:r>
          </a:p>
        </p:txBody>
      </p:sp>
      <p:sp>
        <p:nvSpPr>
          <p:cNvPr id="6" name="Foliennummernplatzhalter 5">
            <a:extLst>
              <a:ext uri="{FF2B5EF4-FFF2-40B4-BE49-F238E27FC236}">
                <a16:creationId xmlns:a16="http://schemas.microsoft.com/office/drawing/2014/main" id="{4FDB9BC4-2A31-9AC4-321E-4844D64A64CA}"/>
              </a:ext>
            </a:extLst>
          </p:cNvPr>
          <p:cNvSpPr>
            <a:spLocks noGrp="1"/>
          </p:cNvSpPr>
          <p:nvPr>
            <p:ph type="sldNum" sz="quarter" idx="12"/>
          </p:nvPr>
        </p:nvSpPr>
        <p:spPr/>
        <p:txBody>
          <a:bodyPr/>
          <a:lstStyle/>
          <a:p>
            <a:fld id="{6A8DB133-F576-4336-8186-DBA3FE41F074}" type="slidenum">
              <a:rPr lang="de-DE" smtClean="0"/>
              <a:t>‹Nr.›</a:t>
            </a:fld>
            <a:endParaRPr lang="de-DE"/>
          </a:p>
        </p:txBody>
      </p:sp>
    </p:spTree>
    <p:extLst>
      <p:ext uri="{BB962C8B-B14F-4D97-AF65-F5344CB8AC3E}">
        <p14:creationId xmlns:p14="http://schemas.microsoft.com/office/powerpoint/2010/main" val="2873825943"/>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26.png"/><Relationship Id="rId3" Type="http://schemas.openxmlformats.org/officeDocument/2006/relationships/slideLayout" Target="../slideLayouts/slideLayout22.xml"/><Relationship Id="rId7" Type="http://schemas.openxmlformats.org/officeDocument/2006/relationships/slideLayout" Target="../slideLayouts/slideLayout15.xml"/><Relationship Id="rId12" Type="http://schemas.openxmlformats.org/officeDocument/2006/relationships/theme" Target="../theme/theme3.xml"/><Relationship Id="rId2" Type="http://schemas.openxmlformats.org/officeDocument/2006/relationships/slideLayout" Target="../slideLayouts/slideLayout20.xml"/><Relationship Id="rId16" Type="http://schemas.openxmlformats.org/officeDocument/2006/relationships/image" Target="../media/image34.jpg"/><Relationship Id="rId1" Type="http://schemas.openxmlformats.org/officeDocument/2006/relationships/slideLayout" Target="../slideLayouts/slideLayout14.xml"/><Relationship Id="rId6" Type="http://schemas.openxmlformats.org/officeDocument/2006/relationships/slideLayout" Target="../slideLayouts/slideLayout18.xml"/><Relationship Id="rId11" Type="http://schemas.openxmlformats.org/officeDocument/2006/relationships/slideLayout" Target="../slideLayouts/slideLayout16.xml"/><Relationship Id="rId5" Type="http://schemas.openxmlformats.org/officeDocument/2006/relationships/slideLayout" Target="../slideLayouts/slideLayout17.xml"/><Relationship Id="rId15" Type="http://schemas.openxmlformats.org/officeDocument/2006/relationships/image" Target="../media/image27.jpeg"/><Relationship Id="rId10" Type="http://schemas.openxmlformats.org/officeDocument/2006/relationships/slideLayout" Target="../slideLayouts/slideLayout19.xml"/><Relationship Id="rId4" Type="http://schemas.openxmlformats.org/officeDocument/2006/relationships/slideLayout" Target="../slideLayouts/slideLayout21.xml"/><Relationship Id="rId9" Type="http://schemas.openxmlformats.org/officeDocument/2006/relationships/slideLayout" Target="../slideLayouts/slideLayout13.xml"/><Relationship Id="rId14" Type="http://schemas.openxmlformats.org/officeDocument/2006/relationships/image" Target="../media/image3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43.png"/><Relationship Id="rId3" Type="http://schemas.openxmlformats.org/officeDocument/2006/relationships/slideLayout" Target="../slideLayouts/slideLayout33.xml"/><Relationship Id="rId7" Type="http://schemas.openxmlformats.org/officeDocument/2006/relationships/slideLayout" Target="../slideLayouts/slideLayout26.xml"/><Relationship Id="rId12" Type="http://schemas.openxmlformats.org/officeDocument/2006/relationships/theme" Target="../theme/theme4.xml"/><Relationship Id="rId2" Type="http://schemas.openxmlformats.org/officeDocument/2006/relationships/slideLayout" Target="../slideLayouts/slideLayout31.xml"/><Relationship Id="rId16" Type="http://schemas.openxmlformats.org/officeDocument/2006/relationships/image" Target="../media/image45.jpg"/><Relationship Id="rId1" Type="http://schemas.openxmlformats.org/officeDocument/2006/relationships/slideLayout" Target="../slideLayouts/slideLayout25.xml"/><Relationship Id="rId6" Type="http://schemas.openxmlformats.org/officeDocument/2006/relationships/slideLayout" Target="../slideLayouts/slideLayout29.xml"/><Relationship Id="rId11" Type="http://schemas.openxmlformats.org/officeDocument/2006/relationships/slideLayout" Target="../slideLayouts/slideLayout27.xml"/><Relationship Id="rId5" Type="http://schemas.openxmlformats.org/officeDocument/2006/relationships/slideLayout" Target="../slideLayouts/slideLayout28.xml"/><Relationship Id="rId15" Type="http://schemas.openxmlformats.org/officeDocument/2006/relationships/image" Target="../media/image44.jpeg"/><Relationship Id="rId10" Type="http://schemas.openxmlformats.org/officeDocument/2006/relationships/slideLayout" Target="../slideLayouts/slideLayout30.xml"/><Relationship Id="rId4" Type="http://schemas.openxmlformats.org/officeDocument/2006/relationships/slideLayout" Target="../slideLayouts/slideLayout32.xml"/><Relationship Id="rId9" Type="http://schemas.openxmlformats.org/officeDocument/2006/relationships/slideLayout" Target="../slideLayouts/slideLayout24.xml"/><Relationship Id="rId14" Type="http://schemas.openxmlformats.org/officeDocument/2006/relationships/image" Target="../media/image4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49.png"/><Relationship Id="rId3" Type="http://schemas.openxmlformats.org/officeDocument/2006/relationships/slideLayout" Target="../slideLayouts/slideLayout44.xml"/><Relationship Id="rId7" Type="http://schemas.openxmlformats.org/officeDocument/2006/relationships/slideLayout" Target="../slideLayouts/slideLayout37.xml"/><Relationship Id="rId12" Type="http://schemas.openxmlformats.org/officeDocument/2006/relationships/theme" Target="../theme/theme5.xml"/><Relationship Id="rId2" Type="http://schemas.openxmlformats.org/officeDocument/2006/relationships/slideLayout" Target="../slideLayouts/slideLayout42.xml"/><Relationship Id="rId16" Type="http://schemas.openxmlformats.org/officeDocument/2006/relationships/image" Target="../media/image54.jpg"/><Relationship Id="rId1" Type="http://schemas.openxmlformats.org/officeDocument/2006/relationships/slideLayout" Target="../slideLayouts/slideLayout36.xml"/><Relationship Id="rId6" Type="http://schemas.openxmlformats.org/officeDocument/2006/relationships/slideLayout" Target="../slideLayouts/slideLayout40.xml"/><Relationship Id="rId11" Type="http://schemas.openxmlformats.org/officeDocument/2006/relationships/slideLayout" Target="../slideLayouts/slideLayout38.xml"/><Relationship Id="rId5" Type="http://schemas.openxmlformats.org/officeDocument/2006/relationships/slideLayout" Target="../slideLayouts/slideLayout39.xml"/><Relationship Id="rId15" Type="http://schemas.openxmlformats.org/officeDocument/2006/relationships/image" Target="../media/image51.jpeg"/><Relationship Id="rId10" Type="http://schemas.openxmlformats.org/officeDocument/2006/relationships/slideLayout" Target="../slideLayouts/slideLayout41.xml"/><Relationship Id="rId4" Type="http://schemas.openxmlformats.org/officeDocument/2006/relationships/slideLayout" Target="../slideLayouts/slideLayout43.xml"/><Relationship Id="rId9" Type="http://schemas.openxmlformats.org/officeDocument/2006/relationships/slideLayout" Target="../slideLayouts/slideLayout35.xml"/><Relationship Id="rId14" Type="http://schemas.openxmlformats.org/officeDocument/2006/relationships/image" Target="../media/image5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2A6D52B-D6A6-2652-D3C0-CB54653042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34AD9143-31F3-2613-A554-3093F14313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41385ABF-5C32-E595-F29E-89DBC37F3C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B70C3AF6-0CC4-A70F-A107-71945960EB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A1D73823-5BF7-8609-BCA3-B579BB77B9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A8DB133-F576-4336-8186-DBA3FE41F074}" type="slidenum">
              <a:rPr lang="de-DE" smtClean="0"/>
              <a:t>‹Nr.›</a:t>
            </a:fld>
            <a:endParaRPr lang="de-DE"/>
          </a:p>
        </p:txBody>
      </p:sp>
      <p:pic>
        <p:nvPicPr>
          <p:cNvPr id="7" name="Grafik 6" descr="Ein Bild, das Grafiken, Screenshot, Farbigkeit, Electric Blue (Farbe) enthält.&#10;&#10;Automatisch generierte Beschreibung">
            <a:extLst>
              <a:ext uri="{FF2B5EF4-FFF2-40B4-BE49-F238E27FC236}">
                <a16:creationId xmlns:a16="http://schemas.microsoft.com/office/drawing/2014/main" id="{45C20E35-DAE9-DC95-50B0-53E6773EB9A4}"/>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41489" t="69792"/>
          <a:stretch/>
        </p:blipFill>
        <p:spPr bwMode="auto">
          <a:xfrm>
            <a:off x="8153400" y="3909358"/>
            <a:ext cx="4038600" cy="2948642"/>
          </a:xfrm>
          <a:prstGeom prst="rect">
            <a:avLst/>
          </a:prstGeom>
          <a:noFill/>
          <a:ln>
            <a:noFill/>
          </a:ln>
          <a:extLst>
            <a:ext uri="{53640926-AAD7-44D8-BBD7-CCE9431645EC}">
              <a14:shadowObscured xmlns:a14="http://schemas.microsoft.com/office/drawing/2010/main"/>
            </a:ext>
          </a:extLst>
        </p:spPr>
      </p:pic>
      <p:pic>
        <p:nvPicPr>
          <p:cNvPr id="9" name="Grafik 8">
            <a:extLst>
              <a:ext uri="{FF2B5EF4-FFF2-40B4-BE49-F238E27FC236}">
                <a16:creationId xmlns:a16="http://schemas.microsoft.com/office/drawing/2014/main" id="{7933BBD8-44D0-F36D-93F8-5494DE42A2EE}"/>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259965" y="6292191"/>
            <a:ext cx="775970" cy="517525"/>
          </a:xfrm>
          <a:prstGeom prst="rect">
            <a:avLst/>
          </a:prstGeom>
          <a:noFill/>
          <a:ln>
            <a:noFill/>
          </a:ln>
        </p:spPr>
      </p:pic>
      <p:pic>
        <p:nvPicPr>
          <p:cNvPr id="10" name="Grafik 9" descr="Ein Bild, das Text, Screenshot, Schrift, Schwarz enthält.&#10;&#10;Automatisch generierte Beschreibung">
            <a:extLst>
              <a:ext uri="{FF2B5EF4-FFF2-40B4-BE49-F238E27FC236}">
                <a16:creationId xmlns:a16="http://schemas.microsoft.com/office/drawing/2014/main" id="{8FF030DC-5EC3-D181-71CF-62386005C728}"/>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0815793" y="6174875"/>
            <a:ext cx="1314360" cy="625436"/>
          </a:xfrm>
          <a:prstGeom prst="rect">
            <a:avLst/>
          </a:prstGeom>
          <a:noFill/>
          <a:ln>
            <a:noFill/>
          </a:ln>
        </p:spPr>
      </p:pic>
      <p:pic>
        <p:nvPicPr>
          <p:cNvPr id="16" name="Grafik 15">
            <a:extLst>
              <a:ext uri="{FF2B5EF4-FFF2-40B4-BE49-F238E27FC236}">
                <a16:creationId xmlns:a16="http://schemas.microsoft.com/office/drawing/2014/main" id="{4D0C6A22-8F5E-4B89-AFF5-F8521245F147}"/>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576843" y="6287312"/>
            <a:ext cx="1372727" cy="466989"/>
          </a:xfrm>
          <a:prstGeom prst="rect">
            <a:avLst/>
          </a:prstGeom>
        </p:spPr>
      </p:pic>
    </p:spTree>
    <p:extLst>
      <p:ext uri="{BB962C8B-B14F-4D97-AF65-F5344CB8AC3E}">
        <p14:creationId xmlns:p14="http://schemas.microsoft.com/office/powerpoint/2010/main" val="3152134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Courier New" panose="02070309020205020404" pitchFamily="49" charset="0"/>
        <a:buChar char="o"/>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2A6D52B-D6A6-2652-D3C0-CB54653042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34AD9143-31F3-2613-A554-3093F14313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41385ABF-5C32-E595-F29E-89DBC37F3C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B70C3AF6-0CC4-A70F-A107-71945960EB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de-DE"/>
              <a:t>5</a:t>
            </a:r>
          </a:p>
        </p:txBody>
      </p:sp>
      <p:sp>
        <p:nvSpPr>
          <p:cNvPr id="6" name="Foliennummernplatzhalter 5">
            <a:extLst>
              <a:ext uri="{FF2B5EF4-FFF2-40B4-BE49-F238E27FC236}">
                <a16:creationId xmlns:a16="http://schemas.microsoft.com/office/drawing/2014/main" id="{A1D73823-5BF7-8609-BCA3-B579BB77B9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A8DB133-F576-4336-8186-DBA3FE41F074}" type="slidenum">
              <a:rPr lang="de-DE" smtClean="0"/>
              <a:t>‹Nr.›</a:t>
            </a:fld>
            <a:endParaRPr lang="de-DE"/>
          </a:p>
        </p:txBody>
      </p:sp>
      <p:pic>
        <p:nvPicPr>
          <p:cNvPr id="7" name="Grafik 6" descr="Ein Bild, das Grafiken, Screenshot, Farbigkeit, Electric Blue (Farbe) enthält.&#10;&#10;Automatisch generierte Beschreibung">
            <a:extLst>
              <a:ext uri="{FF2B5EF4-FFF2-40B4-BE49-F238E27FC236}">
                <a16:creationId xmlns:a16="http://schemas.microsoft.com/office/drawing/2014/main" id="{45C20E35-DAE9-DC95-50B0-53E6773EB9A4}"/>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41489" t="69792"/>
          <a:stretch/>
        </p:blipFill>
        <p:spPr bwMode="auto">
          <a:xfrm>
            <a:off x="8153400" y="3909358"/>
            <a:ext cx="4038600" cy="2948642"/>
          </a:xfrm>
          <a:prstGeom prst="rect">
            <a:avLst/>
          </a:prstGeom>
          <a:noFill/>
          <a:ln>
            <a:noFill/>
          </a:ln>
          <a:extLst>
            <a:ext uri="{53640926-AAD7-44D8-BBD7-CCE9431645EC}">
              <a14:shadowObscured xmlns:a14="http://schemas.microsoft.com/office/drawing/2010/main"/>
            </a:ext>
          </a:extLst>
        </p:spPr>
      </p:pic>
      <p:pic>
        <p:nvPicPr>
          <p:cNvPr id="9" name="Grafik 8">
            <a:extLst>
              <a:ext uri="{FF2B5EF4-FFF2-40B4-BE49-F238E27FC236}">
                <a16:creationId xmlns:a16="http://schemas.microsoft.com/office/drawing/2014/main" id="{7933BBD8-44D0-F36D-93F8-5494DE42A2EE}"/>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259965" y="6292191"/>
            <a:ext cx="775970" cy="517525"/>
          </a:xfrm>
          <a:prstGeom prst="rect">
            <a:avLst/>
          </a:prstGeom>
          <a:noFill/>
          <a:ln>
            <a:noFill/>
          </a:ln>
        </p:spPr>
      </p:pic>
      <p:pic>
        <p:nvPicPr>
          <p:cNvPr id="10" name="Grafik 9" descr="Ein Bild, das Text, Screenshot, Schrift, Schwarz enthält.&#10;&#10;Automatisch generierte Beschreibung">
            <a:extLst>
              <a:ext uri="{FF2B5EF4-FFF2-40B4-BE49-F238E27FC236}">
                <a16:creationId xmlns:a16="http://schemas.microsoft.com/office/drawing/2014/main" id="{8FF030DC-5EC3-D181-71CF-62386005C728}"/>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0815793" y="6174875"/>
            <a:ext cx="1314360" cy="625436"/>
          </a:xfrm>
          <a:prstGeom prst="rect">
            <a:avLst/>
          </a:prstGeom>
          <a:noFill/>
          <a:ln>
            <a:noFill/>
          </a:ln>
        </p:spPr>
      </p:pic>
      <p:pic>
        <p:nvPicPr>
          <p:cNvPr id="12" name="Grafik 11">
            <a:extLst>
              <a:ext uri="{FF2B5EF4-FFF2-40B4-BE49-F238E27FC236}">
                <a16:creationId xmlns:a16="http://schemas.microsoft.com/office/drawing/2014/main" id="{242882FD-444F-6B97-09E8-C41D1114FCF2}"/>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576843" y="6287312"/>
            <a:ext cx="1372727" cy="466989"/>
          </a:xfrm>
          <a:prstGeom prst="rect">
            <a:avLst/>
          </a:prstGeom>
        </p:spPr>
      </p:pic>
    </p:spTree>
    <p:extLst>
      <p:ext uri="{BB962C8B-B14F-4D97-AF65-F5344CB8AC3E}">
        <p14:creationId xmlns:p14="http://schemas.microsoft.com/office/powerpoint/2010/main" val="315213464"/>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Courier New" panose="02070309020205020404" pitchFamily="49" charset="0"/>
        <a:buChar char="o"/>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2A6D52B-D6A6-2652-D3C0-CB54653042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34AD9143-31F3-2613-A554-3093F14313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41385ABF-5C32-E595-F29E-89DBC37F3C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B70C3AF6-0CC4-A70F-A107-71945960EB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de-DE"/>
              <a:t>5</a:t>
            </a:r>
          </a:p>
        </p:txBody>
      </p:sp>
      <p:sp>
        <p:nvSpPr>
          <p:cNvPr id="6" name="Foliennummernplatzhalter 5">
            <a:extLst>
              <a:ext uri="{FF2B5EF4-FFF2-40B4-BE49-F238E27FC236}">
                <a16:creationId xmlns:a16="http://schemas.microsoft.com/office/drawing/2014/main" id="{A1D73823-5BF7-8609-BCA3-B579BB77B9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A8DB133-F576-4336-8186-DBA3FE41F074}" type="slidenum">
              <a:rPr lang="de-DE" smtClean="0"/>
              <a:t>‹Nr.›</a:t>
            </a:fld>
            <a:endParaRPr lang="de-DE"/>
          </a:p>
        </p:txBody>
      </p:sp>
      <p:pic>
        <p:nvPicPr>
          <p:cNvPr id="7" name="Grafik 6" descr="Ein Bild, das Grafiken, Screenshot, Farbigkeit, Electric Blue (Farbe) enthält.&#10;&#10;Automatisch generierte Beschreibung">
            <a:extLst>
              <a:ext uri="{FF2B5EF4-FFF2-40B4-BE49-F238E27FC236}">
                <a16:creationId xmlns:a16="http://schemas.microsoft.com/office/drawing/2014/main" id="{45C20E35-DAE9-DC95-50B0-53E6773EB9A4}"/>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41489" t="69792"/>
          <a:stretch/>
        </p:blipFill>
        <p:spPr bwMode="auto">
          <a:xfrm>
            <a:off x="8153400" y="3909358"/>
            <a:ext cx="4038600" cy="2948642"/>
          </a:xfrm>
          <a:prstGeom prst="rect">
            <a:avLst/>
          </a:prstGeom>
          <a:noFill/>
          <a:ln>
            <a:noFill/>
          </a:ln>
          <a:extLst>
            <a:ext uri="{53640926-AAD7-44D8-BBD7-CCE9431645EC}">
              <a14:shadowObscured xmlns:a14="http://schemas.microsoft.com/office/drawing/2010/main"/>
            </a:ext>
          </a:extLst>
        </p:spPr>
      </p:pic>
      <p:pic>
        <p:nvPicPr>
          <p:cNvPr id="9" name="Grafik 8">
            <a:extLst>
              <a:ext uri="{FF2B5EF4-FFF2-40B4-BE49-F238E27FC236}">
                <a16:creationId xmlns:a16="http://schemas.microsoft.com/office/drawing/2014/main" id="{7933BBD8-44D0-F36D-93F8-5494DE42A2EE}"/>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259965" y="6292191"/>
            <a:ext cx="775970" cy="517525"/>
          </a:xfrm>
          <a:prstGeom prst="rect">
            <a:avLst/>
          </a:prstGeom>
          <a:noFill/>
          <a:ln>
            <a:noFill/>
          </a:ln>
        </p:spPr>
      </p:pic>
      <p:pic>
        <p:nvPicPr>
          <p:cNvPr id="10" name="Grafik 9" descr="Ein Bild, das Text, Screenshot, Schrift, Schwarz enthält.&#10;&#10;Automatisch generierte Beschreibung">
            <a:extLst>
              <a:ext uri="{FF2B5EF4-FFF2-40B4-BE49-F238E27FC236}">
                <a16:creationId xmlns:a16="http://schemas.microsoft.com/office/drawing/2014/main" id="{8FF030DC-5EC3-D181-71CF-62386005C728}"/>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0815793" y="6174875"/>
            <a:ext cx="1314360" cy="625436"/>
          </a:xfrm>
          <a:prstGeom prst="rect">
            <a:avLst/>
          </a:prstGeom>
          <a:noFill/>
          <a:ln>
            <a:noFill/>
          </a:ln>
        </p:spPr>
      </p:pic>
      <p:pic>
        <p:nvPicPr>
          <p:cNvPr id="12" name="Grafik 11">
            <a:extLst>
              <a:ext uri="{FF2B5EF4-FFF2-40B4-BE49-F238E27FC236}">
                <a16:creationId xmlns:a16="http://schemas.microsoft.com/office/drawing/2014/main" id="{F7A38244-9006-8EDF-982D-13CE3D436AE0}"/>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576843" y="6287312"/>
            <a:ext cx="1372727" cy="466989"/>
          </a:xfrm>
          <a:prstGeom prst="rect">
            <a:avLst/>
          </a:prstGeom>
        </p:spPr>
      </p:pic>
    </p:spTree>
    <p:extLst>
      <p:ext uri="{BB962C8B-B14F-4D97-AF65-F5344CB8AC3E}">
        <p14:creationId xmlns:p14="http://schemas.microsoft.com/office/powerpoint/2010/main" val="31521346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Courier New" panose="02070309020205020404" pitchFamily="49" charset="0"/>
        <a:buChar char="o"/>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2A6D52B-D6A6-2652-D3C0-CB54653042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34AD9143-31F3-2613-A554-3093F14313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41385ABF-5C32-E595-F29E-89DBC37F3C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535185E-C35D-45C5-8D2F-CD8CE155A022}" type="datetimeFigureOut">
              <a:rPr lang="de-DE" smtClean="0"/>
              <a:t>28.07.2026</a:t>
            </a:fld>
            <a:endParaRPr lang="de-DE"/>
          </a:p>
        </p:txBody>
      </p:sp>
      <p:sp>
        <p:nvSpPr>
          <p:cNvPr id="5" name="Fußzeilenplatzhalter 4">
            <a:extLst>
              <a:ext uri="{FF2B5EF4-FFF2-40B4-BE49-F238E27FC236}">
                <a16:creationId xmlns:a16="http://schemas.microsoft.com/office/drawing/2014/main" id="{B70C3AF6-0CC4-A70F-A107-71945960EB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de-DE"/>
              <a:t>5</a:t>
            </a:r>
          </a:p>
        </p:txBody>
      </p:sp>
      <p:sp>
        <p:nvSpPr>
          <p:cNvPr id="6" name="Foliennummernplatzhalter 5">
            <a:extLst>
              <a:ext uri="{FF2B5EF4-FFF2-40B4-BE49-F238E27FC236}">
                <a16:creationId xmlns:a16="http://schemas.microsoft.com/office/drawing/2014/main" id="{A1D73823-5BF7-8609-BCA3-B579BB77B9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A8DB133-F576-4336-8186-DBA3FE41F074}" type="slidenum">
              <a:rPr lang="de-DE" smtClean="0"/>
              <a:t>‹Nr.›</a:t>
            </a:fld>
            <a:endParaRPr lang="de-DE"/>
          </a:p>
        </p:txBody>
      </p:sp>
      <p:pic>
        <p:nvPicPr>
          <p:cNvPr id="7" name="Grafik 6" descr="Ein Bild, das Grafiken, Screenshot, Farbigkeit, Electric Blue (Farbe) enthält.&#10;&#10;Automatisch generierte Beschreibung">
            <a:extLst>
              <a:ext uri="{FF2B5EF4-FFF2-40B4-BE49-F238E27FC236}">
                <a16:creationId xmlns:a16="http://schemas.microsoft.com/office/drawing/2014/main" id="{45C20E35-DAE9-DC95-50B0-53E6773EB9A4}"/>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41489" t="69792"/>
          <a:stretch/>
        </p:blipFill>
        <p:spPr bwMode="auto">
          <a:xfrm>
            <a:off x="8153400" y="3909358"/>
            <a:ext cx="4038600" cy="2948642"/>
          </a:xfrm>
          <a:prstGeom prst="rect">
            <a:avLst/>
          </a:prstGeom>
          <a:noFill/>
          <a:ln>
            <a:noFill/>
          </a:ln>
          <a:extLst>
            <a:ext uri="{53640926-AAD7-44D8-BBD7-CCE9431645EC}">
              <a14:shadowObscured xmlns:a14="http://schemas.microsoft.com/office/drawing/2010/main"/>
            </a:ext>
          </a:extLst>
        </p:spPr>
      </p:pic>
      <p:pic>
        <p:nvPicPr>
          <p:cNvPr id="9" name="Grafik 8">
            <a:extLst>
              <a:ext uri="{FF2B5EF4-FFF2-40B4-BE49-F238E27FC236}">
                <a16:creationId xmlns:a16="http://schemas.microsoft.com/office/drawing/2014/main" id="{7933BBD8-44D0-F36D-93F8-5494DE42A2EE}"/>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259965" y="6292191"/>
            <a:ext cx="775970" cy="517525"/>
          </a:xfrm>
          <a:prstGeom prst="rect">
            <a:avLst/>
          </a:prstGeom>
          <a:noFill/>
          <a:ln>
            <a:noFill/>
          </a:ln>
        </p:spPr>
      </p:pic>
      <p:pic>
        <p:nvPicPr>
          <p:cNvPr id="10" name="Grafik 9" descr="Ein Bild, das Text, Screenshot, Schrift, Schwarz enthält.&#10;&#10;Automatisch generierte Beschreibung">
            <a:extLst>
              <a:ext uri="{FF2B5EF4-FFF2-40B4-BE49-F238E27FC236}">
                <a16:creationId xmlns:a16="http://schemas.microsoft.com/office/drawing/2014/main" id="{8FF030DC-5EC3-D181-71CF-62386005C728}"/>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0815793" y="6174875"/>
            <a:ext cx="1314360" cy="625436"/>
          </a:xfrm>
          <a:prstGeom prst="rect">
            <a:avLst/>
          </a:prstGeom>
          <a:noFill/>
          <a:ln>
            <a:noFill/>
          </a:ln>
        </p:spPr>
      </p:pic>
      <p:pic>
        <p:nvPicPr>
          <p:cNvPr id="12" name="Grafik 11">
            <a:extLst>
              <a:ext uri="{FF2B5EF4-FFF2-40B4-BE49-F238E27FC236}">
                <a16:creationId xmlns:a16="http://schemas.microsoft.com/office/drawing/2014/main" id="{CCEF7FD9-4EDF-3D09-CBD9-8482178A251A}"/>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576843" y="6287312"/>
            <a:ext cx="1372727" cy="466989"/>
          </a:xfrm>
          <a:prstGeom prst="rect">
            <a:avLst/>
          </a:prstGeom>
        </p:spPr>
      </p:pic>
    </p:spTree>
    <p:extLst>
      <p:ext uri="{BB962C8B-B14F-4D97-AF65-F5344CB8AC3E}">
        <p14:creationId xmlns:p14="http://schemas.microsoft.com/office/powerpoint/2010/main" val="315213464"/>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Courier New" panose="02070309020205020404" pitchFamily="49" charset="0"/>
        <a:buChar char="o"/>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agewise.eu/competences/&amp;lang=de"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microsoft.com/office/2007/relationships/diagramDrawing" Target="../diagrams/drawing3.xml"/><Relationship Id="rId7" Type="http://schemas.openxmlformats.org/officeDocument/2006/relationships/diagramColors" Target="../diagrams/colors3.xml"/><Relationship Id="rId2" Type="http://schemas.openxmlformats.org/officeDocument/2006/relationships/notesSlide" Target="../notesSlides/notesSlide47.xml"/><Relationship Id="rId1" Type="http://schemas.openxmlformats.org/officeDocument/2006/relationships/slideLayout" Target="../slideLayouts/slideLayout20.xml"/><Relationship Id="rId6" Type="http://schemas.openxmlformats.org/officeDocument/2006/relationships/diagramQuickStyle" Target="../diagrams/quickStyle4.xml"/><Relationship Id="rId5" Type="http://schemas.openxmlformats.org/officeDocument/2006/relationships/diagramLayout" Target="../diagrams/layout3.xml"/><Relationship Id="rId4" Type="http://schemas.openxmlformats.org/officeDocument/2006/relationships/diagramData" Target="../diagrams/data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40.xml"/><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0.xml"/></Relationships>
</file>

<file path=ppt/slides/_rels/slide5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0.xml"/></Relationships>
</file>

<file path=ppt/slides/_rels/slide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4.xml"/><Relationship Id="rId2" Type="http://schemas.openxmlformats.org/officeDocument/2006/relationships/notesSlide" Target="../notesSlides/notesSlide39.xml"/><Relationship Id="rId1" Type="http://schemas.openxmlformats.org/officeDocument/2006/relationships/slideLayout" Target="../slideLayouts/slideLayout20.xml"/><Relationship Id="rId6" Type="http://schemas.openxmlformats.org/officeDocument/2006/relationships/diagramColors" Target="../diagrams/colors4.xml"/><Relationship Id="rId5" Type="http://schemas.openxmlformats.org/officeDocument/2006/relationships/diagramQuickStyle" Target="../diagrams/quickStyle3.xml"/><Relationship Id="rId4" Type="http://schemas.openxmlformats.org/officeDocument/2006/relationships/diagramLayout" Target="../diagrams/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59.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42.xml"/><Relationship Id="rId1" Type="http://schemas.openxmlformats.org/officeDocument/2006/relationships/slideLayout" Target="../slideLayouts/slideLayout20.xml"/></Relationships>
</file>

<file path=ppt/slides/_rels/slide60.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Layout" Target="../slideLayouts/slideLayout20.xml"/></Relationships>
</file>

<file path=ppt/slides/_rels/slide6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6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6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0.xml"/></Relationships>
</file>

<file path=ppt/slides/_rels/slide6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2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7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6.xml"/><Relationship Id="rId1" Type="http://schemas.openxmlformats.org/officeDocument/2006/relationships/slideLayout" Target="../slideLayouts/slideLayout2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8.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8.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8.xml"/></Relationships>
</file>

<file path=ppt/slides/_rels/slide8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5.xml"/><Relationship Id="rId1" Type="http://schemas.openxmlformats.org/officeDocument/2006/relationships/slideLayout" Target="../slideLayouts/slideLayout3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2.xml.rels><?xml version="1.0" encoding="UTF-8" standalone="yes"?>
<Relationships xmlns="http://schemas.openxmlformats.org/package/2006/relationships"><Relationship Id="rId2" Type="http://schemas.openxmlformats.org/officeDocument/2006/relationships/image" Target="../media/image47.svg"/><Relationship Id="rId1" Type="http://schemas.openxmlformats.org/officeDocument/2006/relationships/slideLayout" Target="../slideLayouts/slideLayout3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8.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8.xml"/></Relationships>
</file>

<file path=ppt/slides/_rels/slide86.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notesSlide" Target="../notesSlides/notesSlide51.xml"/><Relationship Id="rId1" Type="http://schemas.openxmlformats.org/officeDocument/2006/relationships/slideLayout" Target="../slideLayouts/slideLayout31.xml"/></Relationships>
</file>

<file path=ppt/slides/_rels/slide8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7.xml"/><Relationship Id="rId1" Type="http://schemas.openxmlformats.org/officeDocument/2006/relationships/slideLayout" Target="../slideLayouts/slideLayout3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2.xml"/></Relationships>
</file>

<file path=ppt/slides/_rels/slide9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3.xml"/><Relationship Id="rId1" Type="http://schemas.openxmlformats.org/officeDocument/2006/relationships/slideLayout" Target="../slideLayouts/slideLayout4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9.xml.rels><?xml version="1.0" encoding="UTF-8" standalone="yes"?>
<Relationships xmlns="http://schemas.openxmlformats.org/package/2006/relationships"><Relationship Id="rId2" Type="http://schemas.openxmlformats.org/officeDocument/2006/relationships/image" Target="../media/image50.svg"/><Relationship Id="rId1" Type="http://schemas.openxmlformats.org/officeDocument/2006/relationships/slideLayout" Target="../slideLayouts/slideLayout42.xml"/></Relationships>
</file>

<file path=ppt/slides/_rels/slide100.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slideLayout" Target="../slideLayouts/slideLayout4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2.xml"/></Relationships>
</file>

<file path=ppt/slides/_rels/slide10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5.xml"/><Relationship Id="rId1" Type="http://schemas.openxmlformats.org/officeDocument/2006/relationships/slideLayout" Target="../slideLayouts/slideLayout4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2.xml"/></Relationships>
</file>

<file path=ppt/slides/_rels/slide10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6.xml"/><Relationship Id="rId1" Type="http://schemas.openxmlformats.org/officeDocument/2006/relationships/slideLayout" Target="../slideLayouts/slideLayout4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Kleidung, Person, Im Haus, Mann enthält.&#10;&#10;KI-generierte Inhalte können fehlerhaft sein.">
            <a:extLst>
              <a:ext uri="{FF2B5EF4-FFF2-40B4-BE49-F238E27FC236}">
                <a16:creationId xmlns:a16="http://schemas.microsoft.com/office/drawing/2014/main" id="{C46D5511-9299-B0A3-2ED1-08B403F86ECB}"/>
              </a:ext>
            </a:extLst>
          </p:cNvPr>
          <p:cNvPicPr>
            <a:picLocks noChangeAspect="1"/>
          </p:cNvPicPr>
          <p:nvPr/>
        </p:nvPicPr>
        <p:blipFill>
          <a:blip r:embed="rId3"/>
          <a:stretch>
            <a:fillRect/>
          </a:stretch>
        </p:blipFill>
        <p:spPr>
          <a:xfrm>
            <a:off x="3355521" y="1924050"/>
            <a:ext cx="5471432" cy="4124325"/>
          </a:xfrm>
          <a:prstGeom prst="rect">
            <a:avLst/>
          </a:prstGeom>
        </p:spPr>
      </p:pic>
    </p:spTree>
    <p:extLst>
      <p:ext uri="{BB962C8B-B14F-4D97-AF65-F5344CB8AC3E}">
        <p14:creationId xmlns:p14="http://schemas.microsoft.com/office/powerpoint/2010/main" val="1271390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067DA2-9DE2-9DC9-1C60-B67B5FF1E8D0}"/>
              </a:ext>
            </a:extLst>
          </p:cNvPr>
          <p:cNvSpPr>
            <a:spLocks noGrp="1"/>
          </p:cNvSpPr>
          <p:nvPr>
            <p:ph type="title"/>
          </p:nvPr>
        </p:nvSpPr>
        <p:spPr/>
        <p:txBody>
          <a:bodyPr/>
          <a:lstStyle/>
          <a:p>
            <a:r>
              <a:rPr lang="de-DE" dirty="0"/>
              <a:t>Ziel</a:t>
            </a:r>
          </a:p>
        </p:txBody>
      </p:sp>
      <p:sp>
        <p:nvSpPr>
          <p:cNvPr id="3" name="Inhaltsplatzhalter 2">
            <a:extLst>
              <a:ext uri="{FF2B5EF4-FFF2-40B4-BE49-F238E27FC236}">
                <a16:creationId xmlns:a16="http://schemas.microsoft.com/office/drawing/2014/main" id="{911BB2C0-58EE-8BF7-F426-913258271B32}"/>
              </a:ext>
            </a:extLst>
          </p:cNvPr>
          <p:cNvSpPr>
            <a:spLocks noGrp="1"/>
          </p:cNvSpPr>
          <p:nvPr>
            <p:ph idx="1"/>
          </p:nvPr>
        </p:nvSpPr>
        <p:spPr>
          <a:xfrm>
            <a:off x="838200" y="1825625"/>
            <a:ext cx="10001250" cy="4351338"/>
          </a:xfrm>
        </p:spPr>
        <p:txBody>
          <a:bodyPr vert="horz" lIns="91440" tIns="45720" rIns="91440" bIns="45720" rtlCol="0" anchor="t">
            <a:normAutofit/>
          </a:bodyPr>
          <a:lstStyle/>
          <a:p>
            <a:r>
              <a:rPr lang="de-DE" dirty="0">
                <a:latin typeface="Arial"/>
                <a:cs typeface="Arial"/>
              </a:rPr>
              <a:t>Erfahrungen und Kompetenzen erkennen</a:t>
            </a:r>
          </a:p>
          <a:p>
            <a:r>
              <a:rPr lang="de-DE" dirty="0">
                <a:latin typeface="Arial"/>
                <a:cs typeface="Arial"/>
              </a:rPr>
              <a:t>Eigenen Lernpfad erstellen</a:t>
            </a:r>
          </a:p>
          <a:p>
            <a:r>
              <a:rPr lang="de-DE" dirty="0">
                <a:latin typeface="Arial"/>
                <a:cs typeface="Arial"/>
              </a:rPr>
              <a:t>Methodische und Didaktische Kompetenzen entwickeln</a:t>
            </a:r>
          </a:p>
          <a:p>
            <a:r>
              <a:rPr lang="de-DE" dirty="0">
                <a:latin typeface="Arial"/>
                <a:cs typeface="Arial"/>
              </a:rPr>
              <a:t>Passende Schulungsmaßnahmen kreieren</a:t>
            </a:r>
          </a:p>
          <a:p>
            <a:endParaRPr lang="de-DE" dirty="0">
              <a:latin typeface="Arial"/>
              <a:cs typeface="Arial"/>
            </a:endParaRPr>
          </a:p>
        </p:txBody>
      </p:sp>
      <p:sp>
        <p:nvSpPr>
          <p:cNvPr id="5" name="Fußzeilenplatzhalter 4">
            <a:extLst>
              <a:ext uri="{FF2B5EF4-FFF2-40B4-BE49-F238E27FC236}">
                <a16:creationId xmlns:a16="http://schemas.microsoft.com/office/drawing/2014/main" id="{CEA4A12A-B593-78CB-AE0D-8EA708A24948}"/>
              </a:ext>
            </a:extLst>
          </p:cNvPr>
          <p:cNvSpPr>
            <a:spLocks noGrp="1"/>
          </p:cNvSpPr>
          <p:nvPr>
            <p:ph type="ftr" sz="quarter" idx="11"/>
          </p:nvPr>
        </p:nvSpPr>
        <p:spPr/>
        <p:txBody>
          <a:bodyPr/>
          <a:lstStyle/>
          <a:p>
            <a:r>
              <a:rPr lang="de-DE"/>
              <a:t>1</a:t>
            </a:r>
          </a:p>
        </p:txBody>
      </p:sp>
      <p:pic>
        <p:nvPicPr>
          <p:cNvPr id="10" name="Grafik 9" descr="Volltreffer mit einfarbiger Füllung">
            <a:extLst>
              <a:ext uri="{FF2B5EF4-FFF2-40B4-BE49-F238E27FC236}">
                <a16:creationId xmlns:a16="http://schemas.microsoft.com/office/drawing/2014/main" id="{CA4D6262-0B4B-77BE-9B62-3D7DC372FB8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33314" y="4005405"/>
            <a:ext cx="1917825" cy="1887647"/>
          </a:xfrm>
          <a:prstGeom prst="rect">
            <a:avLst/>
          </a:prstGeom>
        </p:spPr>
      </p:pic>
    </p:spTree>
    <p:extLst>
      <p:ext uri="{BB962C8B-B14F-4D97-AF65-F5344CB8AC3E}">
        <p14:creationId xmlns:p14="http://schemas.microsoft.com/office/powerpoint/2010/main" val="236288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1DA4E3-EB4C-FC47-D2AE-B461FB8D4EA3}"/>
              </a:ext>
            </a:extLst>
          </p:cNvPr>
          <p:cNvSpPr>
            <a:spLocks noGrp="1"/>
          </p:cNvSpPr>
          <p:nvPr>
            <p:ph type="title"/>
          </p:nvPr>
        </p:nvSpPr>
        <p:spPr/>
        <p:txBody>
          <a:bodyPr/>
          <a:lstStyle/>
          <a:p>
            <a:r>
              <a:rPr lang="de-DE" dirty="0">
                <a:latin typeface="Arial"/>
                <a:cs typeface="Arial"/>
              </a:rPr>
              <a:t>Ablauf</a:t>
            </a:r>
            <a:endParaRPr lang="de-DE" dirty="0"/>
          </a:p>
        </p:txBody>
      </p:sp>
      <p:sp>
        <p:nvSpPr>
          <p:cNvPr id="3" name="Inhaltsplatzhalter 2">
            <a:extLst>
              <a:ext uri="{FF2B5EF4-FFF2-40B4-BE49-F238E27FC236}">
                <a16:creationId xmlns:a16="http://schemas.microsoft.com/office/drawing/2014/main" id="{F3586CC1-C103-1AD1-DEBC-64EE30040AB6}"/>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24 UE zu je 5 Workshops</a:t>
            </a:r>
          </a:p>
          <a:p>
            <a:pPr lvl="1">
              <a:buFont typeface="Courier New" panose="020B0604020202020204" pitchFamily="34" charset="0"/>
              <a:buChar char="o"/>
            </a:pPr>
            <a:r>
              <a:rPr lang="de-DE" dirty="0">
                <a:latin typeface="Arial"/>
                <a:cs typeface="Arial"/>
              </a:rPr>
              <a:t>Tag 1: Das eigene Potenzial entdecken</a:t>
            </a:r>
          </a:p>
          <a:p>
            <a:pPr lvl="1">
              <a:buFont typeface="Courier New" panose="020B0604020202020204" pitchFamily="34" charset="0"/>
              <a:buChar char="o"/>
            </a:pPr>
            <a:r>
              <a:rPr lang="de-DE" dirty="0">
                <a:latin typeface="Arial"/>
                <a:cs typeface="Arial"/>
              </a:rPr>
              <a:t>Tag 2: Ziele &amp; Unterrichtsgestaltung </a:t>
            </a:r>
          </a:p>
          <a:p>
            <a:pPr lvl="1">
              <a:buFont typeface="Courier New" panose="020B0604020202020204" pitchFamily="34" charset="0"/>
              <a:buChar char="o"/>
            </a:pPr>
            <a:r>
              <a:rPr lang="de-DE" dirty="0">
                <a:latin typeface="Arial"/>
                <a:cs typeface="Arial"/>
              </a:rPr>
              <a:t>Tag 3: Gruppendynamik &amp; Onlineunterrichtsmethoden</a:t>
            </a:r>
          </a:p>
          <a:p>
            <a:pPr lvl="1">
              <a:buFont typeface="Courier New" panose="020B0604020202020204" pitchFamily="34" charset="0"/>
              <a:buChar char="o"/>
            </a:pPr>
            <a:r>
              <a:rPr lang="de-DE" dirty="0">
                <a:latin typeface="Arial"/>
                <a:cs typeface="Arial"/>
              </a:rPr>
              <a:t>Tag 4: Feedback einholen &amp; Feedback geben (findet online statt)</a:t>
            </a:r>
          </a:p>
          <a:p>
            <a:pPr lvl="1">
              <a:buFont typeface="Courier New" panose="020B0604020202020204" pitchFamily="34" charset="0"/>
              <a:buChar char="o"/>
            </a:pPr>
            <a:r>
              <a:rPr lang="de-DE" dirty="0">
                <a:latin typeface="Arial"/>
                <a:cs typeface="Arial"/>
              </a:rPr>
              <a:t>Tag 5: Präsentation &amp; Evaluierung</a:t>
            </a:r>
          </a:p>
          <a:p>
            <a:pPr lvl="1">
              <a:buFont typeface="Courier New" panose="020B0604020202020204" pitchFamily="34" charset="0"/>
              <a:buChar char="o"/>
            </a:pPr>
            <a:endParaRPr lang="de-DE" dirty="0">
              <a:latin typeface="Arial"/>
              <a:cs typeface="Arial"/>
            </a:endParaRPr>
          </a:p>
        </p:txBody>
      </p:sp>
      <p:sp>
        <p:nvSpPr>
          <p:cNvPr id="5" name="Fußzeilenplatzhalter 4">
            <a:extLst>
              <a:ext uri="{FF2B5EF4-FFF2-40B4-BE49-F238E27FC236}">
                <a16:creationId xmlns:a16="http://schemas.microsoft.com/office/drawing/2014/main" id="{ECF021C2-06C3-65E5-0814-0EF478C725FA}"/>
              </a:ext>
            </a:extLst>
          </p:cNvPr>
          <p:cNvSpPr>
            <a:spLocks noGrp="1"/>
          </p:cNvSpPr>
          <p:nvPr>
            <p:ph type="ftr" sz="quarter" idx="11"/>
          </p:nvPr>
        </p:nvSpPr>
        <p:spPr/>
        <p:txBody>
          <a:bodyPr/>
          <a:lstStyle/>
          <a:p>
            <a:r>
              <a:rPr lang="de-DE"/>
              <a:t>2</a:t>
            </a:r>
          </a:p>
        </p:txBody>
      </p:sp>
    </p:spTree>
    <p:extLst>
      <p:ext uri="{BB962C8B-B14F-4D97-AF65-F5344CB8AC3E}">
        <p14:creationId xmlns:p14="http://schemas.microsoft.com/office/powerpoint/2010/main" val="243089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C847B2-4B7F-E4B5-B881-7806656619FC}"/>
              </a:ext>
            </a:extLst>
          </p:cNvPr>
          <p:cNvSpPr>
            <a:spLocks noGrp="1"/>
          </p:cNvSpPr>
          <p:nvPr>
            <p:ph type="title"/>
          </p:nvPr>
        </p:nvSpPr>
        <p:spPr/>
        <p:txBody>
          <a:bodyPr/>
          <a:lstStyle/>
          <a:p>
            <a:r>
              <a:rPr lang="de-DE" dirty="0">
                <a:latin typeface="Arial"/>
                <a:cs typeface="Arial"/>
              </a:rPr>
              <a:t>Programm</a:t>
            </a:r>
            <a:endParaRPr lang="de-DE" dirty="0"/>
          </a:p>
        </p:txBody>
      </p:sp>
      <p:sp>
        <p:nvSpPr>
          <p:cNvPr id="3" name="Inhaltsplatzhalter 2">
            <a:extLst>
              <a:ext uri="{FF2B5EF4-FFF2-40B4-BE49-F238E27FC236}">
                <a16:creationId xmlns:a16="http://schemas.microsoft.com/office/drawing/2014/main" id="{FCEFC9DB-7B44-B47A-0028-BC94C1F9EE64}"/>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Heutiges Programm</a:t>
            </a:r>
            <a:endParaRPr lang="de-DE" b="1" dirty="0"/>
          </a:p>
          <a:p>
            <a:r>
              <a:rPr lang="de-DE" dirty="0">
                <a:latin typeface="Arial"/>
                <a:cs typeface="Arial"/>
              </a:rPr>
              <a:t>Kennenlernübung</a:t>
            </a:r>
          </a:p>
          <a:p>
            <a:r>
              <a:rPr lang="de-DE" dirty="0">
                <a:latin typeface="Arial"/>
                <a:cs typeface="Arial"/>
              </a:rPr>
              <a:t>intergenerationelles Lernen</a:t>
            </a:r>
          </a:p>
          <a:p>
            <a:r>
              <a:rPr lang="de-DE" dirty="0">
                <a:latin typeface="Arial"/>
                <a:cs typeface="Arial"/>
              </a:rPr>
              <a:t>Human Bingo</a:t>
            </a:r>
          </a:p>
          <a:p>
            <a:r>
              <a:rPr lang="de-DE" dirty="0">
                <a:latin typeface="Arial"/>
                <a:cs typeface="Arial"/>
              </a:rPr>
              <a:t>Selbstreflexion</a:t>
            </a:r>
          </a:p>
          <a:p>
            <a:r>
              <a:rPr lang="de-DE" dirty="0">
                <a:latin typeface="Arial"/>
                <a:cs typeface="Arial"/>
              </a:rPr>
              <a:t>Normen und Werte</a:t>
            </a:r>
            <a:endParaRPr lang="de-DE" dirty="0"/>
          </a:p>
        </p:txBody>
      </p:sp>
      <p:sp>
        <p:nvSpPr>
          <p:cNvPr id="5" name="Fußzeilenplatzhalter 4">
            <a:extLst>
              <a:ext uri="{FF2B5EF4-FFF2-40B4-BE49-F238E27FC236}">
                <a16:creationId xmlns:a16="http://schemas.microsoft.com/office/drawing/2014/main" id="{D099F6D8-BD9F-F1FC-8539-8D200CB7E4FC}"/>
              </a:ext>
            </a:extLst>
          </p:cNvPr>
          <p:cNvSpPr>
            <a:spLocks noGrp="1"/>
          </p:cNvSpPr>
          <p:nvPr>
            <p:ph type="ftr" sz="quarter" idx="11"/>
          </p:nvPr>
        </p:nvSpPr>
        <p:spPr/>
        <p:txBody>
          <a:bodyPr/>
          <a:lstStyle/>
          <a:p>
            <a:r>
              <a:rPr lang="de-DE"/>
              <a:t>3</a:t>
            </a:r>
          </a:p>
        </p:txBody>
      </p:sp>
      <p:pic>
        <p:nvPicPr>
          <p:cNvPr id="4" name="Grafik 3" descr="Prüfliste mit einfarbiger Füllung">
            <a:extLst>
              <a:ext uri="{FF2B5EF4-FFF2-40B4-BE49-F238E27FC236}">
                <a16:creationId xmlns:a16="http://schemas.microsoft.com/office/drawing/2014/main" id="{613E33C0-5AF0-A0F3-7443-F6904253E44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389830" y="1251642"/>
            <a:ext cx="4007666" cy="3947310"/>
          </a:xfrm>
          <a:prstGeom prst="rect">
            <a:avLst/>
          </a:prstGeom>
        </p:spPr>
      </p:pic>
    </p:spTree>
    <p:extLst>
      <p:ext uri="{BB962C8B-B14F-4D97-AF65-F5344CB8AC3E}">
        <p14:creationId xmlns:p14="http://schemas.microsoft.com/office/powerpoint/2010/main" val="3913677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C64AD2-22F4-B131-C20B-00963AE526C9}"/>
              </a:ext>
            </a:extLst>
          </p:cNvPr>
          <p:cNvSpPr>
            <a:spLocks noGrp="1"/>
          </p:cNvSpPr>
          <p:nvPr>
            <p:ph type="title"/>
          </p:nvPr>
        </p:nvSpPr>
        <p:spPr/>
        <p:txBody>
          <a:bodyPr/>
          <a:lstStyle/>
          <a:p>
            <a:r>
              <a:rPr lang="de-DE" dirty="0">
                <a:latin typeface="Arial"/>
                <a:cs typeface="Arial"/>
              </a:rPr>
              <a:t>Ziele</a:t>
            </a:r>
            <a:endParaRPr lang="de-DE" dirty="0"/>
          </a:p>
        </p:txBody>
      </p:sp>
      <p:sp>
        <p:nvSpPr>
          <p:cNvPr id="3" name="Inhaltsplatzhalter 2">
            <a:extLst>
              <a:ext uri="{FF2B5EF4-FFF2-40B4-BE49-F238E27FC236}">
                <a16:creationId xmlns:a16="http://schemas.microsoft.com/office/drawing/2014/main" id="{752BB6D2-A3A7-B561-949F-080BCCC07083}"/>
              </a:ext>
            </a:extLst>
          </p:cNvPr>
          <p:cNvSpPr>
            <a:spLocks noGrp="1"/>
          </p:cNvSpPr>
          <p:nvPr>
            <p:ph idx="1"/>
          </p:nvPr>
        </p:nvSpPr>
        <p:spPr/>
        <p:txBody>
          <a:bodyPr vert="horz" lIns="91440" tIns="45720" rIns="91440" bIns="45720" rtlCol="0" anchor="t">
            <a:normAutofit/>
          </a:bodyPr>
          <a:lstStyle/>
          <a:p>
            <a:r>
              <a:rPr lang="de-DE" dirty="0">
                <a:latin typeface="Arial"/>
                <a:cs typeface="Arial"/>
              </a:rPr>
              <a:t>Definieren, was generationenübergreifendes Lernen (IGL) ist.</a:t>
            </a:r>
          </a:p>
          <a:p>
            <a:r>
              <a:rPr lang="de-DE" dirty="0">
                <a:latin typeface="Arial"/>
                <a:cs typeface="Arial"/>
              </a:rPr>
              <a:t>Persönliche und berufliche Kompetenzen benennen.</a:t>
            </a:r>
          </a:p>
          <a:p>
            <a:r>
              <a:rPr lang="de-DE" dirty="0">
                <a:latin typeface="Arial"/>
                <a:cs typeface="Arial"/>
              </a:rPr>
              <a:t>Verstehen wie unterschiedliche Generationen denken.</a:t>
            </a:r>
          </a:p>
          <a:p>
            <a:r>
              <a:rPr lang="de-DE" dirty="0">
                <a:latin typeface="Arial"/>
                <a:cs typeface="Arial"/>
              </a:rPr>
              <a:t>Eigene Werte definieren.</a:t>
            </a:r>
          </a:p>
          <a:p>
            <a:r>
              <a:rPr lang="de-DE" dirty="0">
                <a:latin typeface="Arial"/>
                <a:cs typeface="Arial"/>
              </a:rPr>
              <a:t>Persönliche Kompetenzen definieren.</a:t>
            </a:r>
          </a:p>
          <a:p>
            <a:r>
              <a:rPr lang="de-DE" dirty="0">
                <a:latin typeface="Arial"/>
                <a:cs typeface="Arial"/>
              </a:rPr>
              <a:t>Beruflichen Kompetenzen definieren.</a:t>
            </a:r>
          </a:p>
          <a:p>
            <a:endParaRPr lang="de-DE" dirty="0"/>
          </a:p>
        </p:txBody>
      </p:sp>
      <p:sp>
        <p:nvSpPr>
          <p:cNvPr id="5" name="Fußzeilenplatzhalter 4">
            <a:extLst>
              <a:ext uri="{FF2B5EF4-FFF2-40B4-BE49-F238E27FC236}">
                <a16:creationId xmlns:a16="http://schemas.microsoft.com/office/drawing/2014/main" id="{CBF2CEF7-F59D-4911-F02A-937870867BD0}"/>
              </a:ext>
            </a:extLst>
          </p:cNvPr>
          <p:cNvSpPr>
            <a:spLocks noGrp="1"/>
          </p:cNvSpPr>
          <p:nvPr>
            <p:ph type="ftr" sz="quarter" idx="11"/>
          </p:nvPr>
        </p:nvSpPr>
        <p:spPr/>
        <p:txBody>
          <a:bodyPr/>
          <a:lstStyle/>
          <a:p>
            <a:r>
              <a:rPr lang="de-DE"/>
              <a:t>4</a:t>
            </a:r>
          </a:p>
        </p:txBody>
      </p:sp>
    </p:spTree>
    <p:extLst>
      <p:ext uri="{BB962C8B-B14F-4D97-AF65-F5344CB8AC3E}">
        <p14:creationId xmlns:p14="http://schemas.microsoft.com/office/powerpoint/2010/main" val="3813958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EAAB7A-F116-7FDD-BF39-CC8E306B7054}"/>
              </a:ext>
            </a:extLst>
          </p:cNvPr>
          <p:cNvSpPr>
            <a:spLocks noGrp="1"/>
          </p:cNvSpPr>
          <p:nvPr>
            <p:ph type="title"/>
          </p:nvPr>
        </p:nvSpPr>
        <p:spPr/>
        <p:txBody>
          <a:bodyPr/>
          <a:lstStyle/>
          <a:p>
            <a:r>
              <a:rPr lang="de-DE" dirty="0">
                <a:latin typeface="Arial"/>
                <a:cs typeface="Arial"/>
              </a:rPr>
              <a:t>Regeln</a:t>
            </a:r>
            <a:endParaRPr lang="de-DE" dirty="0"/>
          </a:p>
        </p:txBody>
      </p:sp>
      <p:sp>
        <p:nvSpPr>
          <p:cNvPr id="5" name="Fußzeilenplatzhalter 4">
            <a:extLst>
              <a:ext uri="{FF2B5EF4-FFF2-40B4-BE49-F238E27FC236}">
                <a16:creationId xmlns:a16="http://schemas.microsoft.com/office/drawing/2014/main" id="{4D55A1B9-E45D-E512-6CCD-59BF81E839DC}"/>
              </a:ext>
            </a:extLst>
          </p:cNvPr>
          <p:cNvSpPr>
            <a:spLocks noGrp="1"/>
          </p:cNvSpPr>
          <p:nvPr>
            <p:ph type="ftr" sz="quarter" idx="11"/>
          </p:nvPr>
        </p:nvSpPr>
        <p:spPr/>
        <p:txBody>
          <a:bodyPr/>
          <a:lstStyle/>
          <a:p>
            <a:r>
              <a:rPr lang="de-DE"/>
              <a:t>5</a:t>
            </a:r>
          </a:p>
        </p:txBody>
      </p:sp>
      <p:pic>
        <p:nvPicPr>
          <p:cNvPr id="6" name="Grafik 5" descr="Kaffee mit einfarbiger Füllung">
            <a:extLst>
              <a:ext uri="{FF2B5EF4-FFF2-40B4-BE49-F238E27FC236}">
                <a16:creationId xmlns:a16="http://schemas.microsoft.com/office/drawing/2014/main" id="{B85BB370-D0D1-734C-B481-E6E390E03FB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42417" y="1845013"/>
            <a:ext cx="914400" cy="914400"/>
          </a:xfrm>
          <a:prstGeom prst="rect">
            <a:avLst/>
          </a:prstGeom>
        </p:spPr>
      </p:pic>
      <p:sp>
        <p:nvSpPr>
          <p:cNvPr id="7" name="Textfeld 6">
            <a:extLst>
              <a:ext uri="{FF2B5EF4-FFF2-40B4-BE49-F238E27FC236}">
                <a16:creationId xmlns:a16="http://schemas.microsoft.com/office/drawing/2014/main" id="{DAAB9A19-A0A7-E2D5-D25D-D95FD804BE9A}"/>
              </a:ext>
            </a:extLst>
          </p:cNvPr>
          <p:cNvSpPr txBox="1"/>
          <p:nvPr/>
        </p:nvSpPr>
        <p:spPr>
          <a:xfrm>
            <a:off x="4036978" y="3056106"/>
            <a:ext cx="20833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dirty="0">
                <a:latin typeface="Arial"/>
                <a:cs typeface="Arial"/>
              </a:rPr>
              <a:t>Telefonieren</a:t>
            </a:r>
          </a:p>
        </p:txBody>
      </p:sp>
      <p:pic>
        <p:nvPicPr>
          <p:cNvPr id="8" name="Grafik 7" descr="Smartphone mit einfarbiger Füllung">
            <a:extLst>
              <a:ext uri="{FF2B5EF4-FFF2-40B4-BE49-F238E27FC236}">
                <a16:creationId xmlns:a16="http://schemas.microsoft.com/office/drawing/2014/main" id="{F3FF7ED6-B48C-71F0-9AB3-9669E9D0CC4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57991" y="1845013"/>
            <a:ext cx="914400" cy="914400"/>
          </a:xfrm>
          <a:prstGeom prst="rect">
            <a:avLst/>
          </a:prstGeom>
        </p:spPr>
      </p:pic>
      <p:sp>
        <p:nvSpPr>
          <p:cNvPr id="9" name="Textfeld 8">
            <a:extLst>
              <a:ext uri="{FF2B5EF4-FFF2-40B4-BE49-F238E27FC236}">
                <a16:creationId xmlns:a16="http://schemas.microsoft.com/office/drawing/2014/main" id="{DD18C778-AD93-7651-5A88-E11C955350B5}"/>
              </a:ext>
            </a:extLst>
          </p:cNvPr>
          <p:cNvSpPr txBox="1"/>
          <p:nvPr/>
        </p:nvSpPr>
        <p:spPr>
          <a:xfrm>
            <a:off x="834956" y="3056105"/>
            <a:ext cx="20833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dirty="0">
                <a:latin typeface="Arial"/>
                <a:cs typeface="Arial"/>
              </a:rPr>
              <a:t>Pausengestaltung</a:t>
            </a:r>
          </a:p>
        </p:txBody>
      </p:sp>
      <p:pic>
        <p:nvPicPr>
          <p:cNvPr id="10" name="Grafik 9" descr="Haus mit einfarbiger Füllung">
            <a:extLst>
              <a:ext uri="{FF2B5EF4-FFF2-40B4-BE49-F238E27FC236}">
                <a16:creationId xmlns:a16="http://schemas.microsoft.com/office/drawing/2014/main" id="{3F42A82D-F6A1-0FC6-59D1-8EA614B4413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73566" y="1845013"/>
            <a:ext cx="914400" cy="914400"/>
          </a:xfrm>
          <a:prstGeom prst="rect">
            <a:avLst/>
          </a:prstGeom>
        </p:spPr>
      </p:pic>
      <p:sp>
        <p:nvSpPr>
          <p:cNvPr id="11" name="Textfeld 10">
            <a:extLst>
              <a:ext uri="{FF2B5EF4-FFF2-40B4-BE49-F238E27FC236}">
                <a16:creationId xmlns:a16="http://schemas.microsoft.com/office/drawing/2014/main" id="{86C7F015-46BC-2148-255D-46C231B79A22}"/>
              </a:ext>
            </a:extLst>
          </p:cNvPr>
          <p:cNvSpPr txBox="1"/>
          <p:nvPr/>
        </p:nvSpPr>
        <p:spPr>
          <a:xfrm>
            <a:off x="7117403" y="3056105"/>
            <a:ext cx="20833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dirty="0">
                <a:latin typeface="Arial"/>
                <a:cs typeface="Arial"/>
              </a:rPr>
              <a:t>Hausaufgaben</a:t>
            </a:r>
          </a:p>
        </p:txBody>
      </p:sp>
      <p:pic>
        <p:nvPicPr>
          <p:cNvPr id="12" name="Grafik 11" descr="Kundenbewertung mit einfarbiger Füllung">
            <a:extLst>
              <a:ext uri="{FF2B5EF4-FFF2-40B4-BE49-F238E27FC236}">
                <a16:creationId xmlns:a16="http://schemas.microsoft.com/office/drawing/2014/main" id="{71421343-6384-8A86-A938-C9C56F4D473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80289" y="4009417"/>
            <a:ext cx="914400" cy="914400"/>
          </a:xfrm>
          <a:prstGeom prst="rect">
            <a:avLst/>
          </a:prstGeom>
        </p:spPr>
      </p:pic>
      <p:sp>
        <p:nvSpPr>
          <p:cNvPr id="13" name="Textfeld 12">
            <a:extLst>
              <a:ext uri="{FF2B5EF4-FFF2-40B4-BE49-F238E27FC236}">
                <a16:creationId xmlns:a16="http://schemas.microsoft.com/office/drawing/2014/main" id="{BD5AF0C4-1DE4-078A-D0FF-9B04DEC62CC7}"/>
              </a:ext>
            </a:extLst>
          </p:cNvPr>
          <p:cNvSpPr txBox="1"/>
          <p:nvPr/>
        </p:nvSpPr>
        <p:spPr>
          <a:xfrm>
            <a:off x="757790" y="5047196"/>
            <a:ext cx="208334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de-DE">
                <a:latin typeface="Arial"/>
                <a:cs typeface="Arial"/>
              </a:rPr>
              <a:t>Wertschätzender</a:t>
            </a:r>
            <a:endParaRPr lang="de-DE" dirty="0">
              <a:latin typeface="Arial"/>
              <a:cs typeface="Arial"/>
            </a:endParaRPr>
          </a:p>
          <a:p>
            <a:pPr algn="ctr"/>
            <a:r>
              <a:rPr lang="de-DE">
                <a:latin typeface="Arial"/>
                <a:cs typeface="Arial"/>
              </a:rPr>
              <a:t>Umgang</a:t>
            </a:r>
            <a:endParaRPr lang="de-DE" dirty="0">
              <a:latin typeface="Arial"/>
              <a:cs typeface="Arial"/>
            </a:endParaRPr>
          </a:p>
        </p:txBody>
      </p:sp>
      <p:pic>
        <p:nvPicPr>
          <p:cNvPr id="14" name="Grafik 13" descr="Gedankenblase mit einfarbiger Füllung">
            <a:extLst>
              <a:ext uri="{FF2B5EF4-FFF2-40B4-BE49-F238E27FC236}">
                <a16:creationId xmlns:a16="http://schemas.microsoft.com/office/drawing/2014/main" id="{7E270696-3261-8E0C-396F-518878FDA7C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702952" y="4129268"/>
            <a:ext cx="914400" cy="914400"/>
          </a:xfrm>
          <a:prstGeom prst="rect">
            <a:avLst/>
          </a:prstGeom>
        </p:spPr>
      </p:pic>
      <p:sp>
        <p:nvSpPr>
          <p:cNvPr id="15" name="Textfeld 14">
            <a:extLst>
              <a:ext uri="{FF2B5EF4-FFF2-40B4-BE49-F238E27FC236}">
                <a16:creationId xmlns:a16="http://schemas.microsoft.com/office/drawing/2014/main" id="{99396EB3-EC03-5A2E-53B5-29E50BA4E788}"/>
              </a:ext>
            </a:extLst>
          </p:cNvPr>
          <p:cNvSpPr txBox="1"/>
          <p:nvPr/>
        </p:nvSpPr>
        <p:spPr>
          <a:xfrm>
            <a:off x="7374652" y="5187776"/>
            <a:ext cx="91622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dirty="0">
                <a:latin typeface="Arial"/>
                <a:cs typeface="Arial"/>
              </a:rPr>
              <a:t>Fragen</a:t>
            </a:r>
          </a:p>
        </p:txBody>
      </p:sp>
      <p:pic>
        <p:nvPicPr>
          <p:cNvPr id="16" name="Grafik 15" descr="Rede mit einfarbiger Füllung">
            <a:extLst>
              <a:ext uri="{FF2B5EF4-FFF2-40B4-BE49-F238E27FC236}">
                <a16:creationId xmlns:a16="http://schemas.microsoft.com/office/drawing/2014/main" id="{4DB75E36-A9B2-7FA3-FF58-64321A65663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365585" y="4273952"/>
            <a:ext cx="914400" cy="914400"/>
          </a:xfrm>
          <a:prstGeom prst="rect">
            <a:avLst/>
          </a:prstGeom>
        </p:spPr>
      </p:pic>
      <p:sp>
        <p:nvSpPr>
          <p:cNvPr id="17" name="Textfeld 16">
            <a:extLst>
              <a:ext uri="{FF2B5EF4-FFF2-40B4-BE49-F238E27FC236}">
                <a16:creationId xmlns:a16="http://schemas.microsoft.com/office/drawing/2014/main" id="{054A342B-DE06-3847-3641-CCFD19003CEA}"/>
              </a:ext>
            </a:extLst>
          </p:cNvPr>
          <p:cNvSpPr txBox="1"/>
          <p:nvPr/>
        </p:nvSpPr>
        <p:spPr>
          <a:xfrm>
            <a:off x="3873309" y="5178130"/>
            <a:ext cx="1900075" cy="3789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dirty="0">
                <a:latin typeface="Arial"/>
                <a:cs typeface="Arial"/>
              </a:rPr>
              <a:t>Ausreden lassen</a:t>
            </a:r>
          </a:p>
        </p:txBody>
      </p:sp>
    </p:spTree>
    <p:extLst>
      <p:ext uri="{BB962C8B-B14F-4D97-AF65-F5344CB8AC3E}">
        <p14:creationId xmlns:p14="http://schemas.microsoft.com/office/powerpoint/2010/main" val="289774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07823F-FBCA-B494-E728-24E8EFC49AA2}"/>
              </a:ext>
            </a:extLst>
          </p:cNvPr>
          <p:cNvSpPr>
            <a:spLocks noGrp="1"/>
          </p:cNvSpPr>
          <p:nvPr>
            <p:ph type="title"/>
          </p:nvPr>
        </p:nvSpPr>
        <p:spPr/>
        <p:txBody>
          <a:bodyPr/>
          <a:lstStyle/>
          <a:p>
            <a:r>
              <a:rPr lang="de-DE" dirty="0">
                <a:latin typeface="Arial"/>
                <a:cs typeface="Arial"/>
              </a:rPr>
              <a:t>Kennenlernübung</a:t>
            </a:r>
            <a:endParaRPr lang="de-DE" dirty="0"/>
          </a:p>
        </p:txBody>
      </p:sp>
      <p:sp>
        <p:nvSpPr>
          <p:cNvPr id="3" name="Inhaltsplatzhalter 2">
            <a:extLst>
              <a:ext uri="{FF2B5EF4-FFF2-40B4-BE49-F238E27FC236}">
                <a16:creationId xmlns:a16="http://schemas.microsoft.com/office/drawing/2014/main" id="{5D393AF1-BEC3-05FA-F91C-03D1B8D585E2}"/>
              </a:ext>
            </a:extLst>
          </p:cNvPr>
          <p:cNvSpPr>
            <a:spLocks noGrp="1"/>
          </p:cNvSpPr>
          <p:nvPr>
            <p:ph idx="1"/>
          </p:nvPr>
        </p:nvSpPr>
        <p:spPr/>
        <p:txBody>
          <a:bodyPr vert="horz" lIns="91440" tIns="45720" rIns="91440" bIns="45720" rtlCol="0" anchor="t">
            <a:normAutofit/>
          </a:bodyPr>
          <a:lstStyle/>
          <a:p>
            <a:pPr marL="0" indent="0">
              <a:buNone/>
            </a:pPr>
            <a:r>
              <a:rPr lang="de-DE">
                <a:latin typeface="Arial"/>
                <a:cs typeface="Arial"/>
              </a:rPr>
              <a:t>Begeben Sie sich in Zweierteams und stellen Sie sich gegenseitige </a:t>
            </a:r>
            <a:r>
              <a:rPr lang="de-DE" dirty="0">
                <a:latin typeface="Arial"/>
                <a:cs typeface="Arial"/>
              </a:rPr>
              <a:t>Fragen in Bezug auf:</a:t>
            </a:r>
            <a:endParaRPr lang="de-DE" dirty="0"/>
          </a:p>
          <a:p>
            <a:pPr lvl="1"/>
            <a:r>
              <a:rPr lang="de-DE" dirty="0">
                <a:latin typeface="Arial"/>
                <a:cs typeface="Arial"/>
              </a:rPr>
              <a:t>Herkunft</a:t>
            </a:r>
          </a:p>
          <a:p>
            <a:pPr lvl="1"/>
            <a:r>
              <a:rPr lang="de-DE" dirty="0">
                <a:latin typeface="Arial"/>
                <a:cs typeface="Arial"/>
              </a:rPr>
              <a:t>Alter</a:t>
            </a:r>
          </a:p>
          <a:p>
            <a:pPr lvl="1"/>
            <a:r>
              <a:rPr lang="de-DE" dirty="0">
                <a:latin typeface="Arial"/>
                <a:cs typeface="Arial"/>
              </a:rPr>
              <a:t>Ehemaligen Job</a:t>
            </a:r>
          </a:p>
          <a:p>
            <a:pPr lvl="1"/>
            <a:r>
              <a:rPr lang="de-DE" dirty="0">
                <a:latin typeface="Arial"/>
                <a:cs typeface="Arial"/>
              </a:rPr>
              <a:t>Hobbies und Interessen</a:t>
            </a:r>
            <a:endParaRPr lang="de-DE" dirty="0"/>
          </a:p>
          <a:p>
            <a:pPr marL="457200" indent="-457200"/>
            <a:endParaRPr lang="de-DE" dirty="0"/>
          </a:p>
          <a:p>
            <a:pPr marL="457200" indent="-457200"/>
            <a:endParaRPr lang="de-DE" dirty="0"/>
          </a:p>
        </p:txBody>
      </p:sp>
      <p:sp>
        <p:nvSpPr>
          <p:cNvPr id="5" name="Fußzeilenplatzhalter 4">
            <a:extLst>
              <a:ext uri="{FF2B5EF4-FFF2-40B4-BE49-F238E27FC236}">
                <a16:creationId xmlns:a16="http://schemas.microsoft.com/office/drawing/2014/main" id="{0ED33F0D-D23A-98EA-52E5-AA6EE69D7F18}"/>
              </a:ext>
            </a:extLst>
          </p:cNvPr>
          <p:cNvSpPr>
            <a:spLocks noGrp="1"/>
          </p:cNvSpPr>
          <p:nvPr>
            <p:ph type="ftr" sz="quarter" idx="11"/>
          </p:nvPr>
        </p:nvSpPr>
        <p:spPr/>
        <p:txBody>
          <a:bodyPr/>
          <a:lstStyle/>
          <a:p>
            <a:r>
              <a:rPr lang="de-DE"/>
              <a:t>6</a:t>
            </a:r>
          </a:p>
        </p:txBody>
      </p:sp>
    </p:spTree>
    <p:extLst>
      <p:ext uri="{BB962C8B-B14F-4D97-AF65-F5344CB8AC3E}">
        <p14:creationId xmlns:p14="http://schemas.microsoft.com/office/powerpoint/2010/main" val="781803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D44979-EEFF-FF83-4D31-8E10B771A772}"/>
              </a:ext>
            </a:extLst>
          </p:cNvPr>
          <p:cNvSpPr>
            <a:spLocks noGrp="1"/>
          </p:cNvSpPr>
          <p:nvPr>
            <p:ph type="title"/>
          </p:nvPr>
        </p:nvSpPr>
        <p:spPr/>
        <p:txBody>
          <a:bodyPr/>
          <a:lstStyle/>
          <a:p>
            <a:r>
              <a:rPr lang="de-DE" dirty="0">
                <a:latin typeface="Arial"/>
                <a:cs typeface="Arial"/>
              </a:rPr>
              <a:t>Was fällt Ihnen dazu ein?</a:t>
            </a:r>
            <a:endParaRPr lang="de-DE" dirty="0"/>
          </a:p>
        </p:txBody>
      </p:sp>
      <p:pic>
        <p:nvPicPr>
          <p:cNvPr id="4" name="Grafik 3" descr="Ein Bild, das Menschliches Gesicht, Kleidung, Person, Im Haus enthält.&#10;&#10;KI-generierte Inhalte können fehlerhaft sein.">
            <a:extLst>
              <a:ext uri="{FF2B5EF4-FFF2-40B4-BE49-F238E27FC236}">
                <a16:creationId xmlns:a16="http://schemas.microsoft.com/office/drawing/2014/main" id="{F3B33643-DC14-C8EE-A978-6AB87F4CCBD1}"/>
              </a:ext>
            </a:extLst>
          </p:cNvPr>
          <p:cNvPicPr>
            <a:picLocks noChangeAspect="1"/>
          </p:cNvPicPr>
          <p:nvPr/>
        </p:nvPicPr>
        <p:blipFill>
          <a:blip r:embed="rId2"/>
          <a:stretch>
            <a:fillRect/>
          </a:stretch>
        </p:blipFill>
        <p:spPr>
          <a:xfrm>
            <a:off x="942975" y="1695450"/>
            <a:ext cx="4867275" cy="3619500"/>
          </a:xfrm>
          <a:prstGeom prst="rect">
            <a:avLst/>
          </a:prstGeom>
        </p:spPr>
      </p:pic>
      <p:pic>
        <p:nvPicPr>
          <p:cNvPr id="3" name="Grafik 2" descr="Ein Bild, das Im Haus, Person, Kleidung, Fenster enthält.&#10;&#10;KI-generierte Inhalte können fehlerhaft sein.">
            <a:extLst>
              <a:ext uri="{FF2B5EF4-FFF2-40B4-BE49-F238E27FC236}">
                <a16:creationId xmlns:a16="http://schemas.microsoft.com/office/drawing/2014/main" id="{C99F97B3-EB10-8D29-50B1-1754F8F7F87E}"/>
              </a:ext>
            </a:extLst>
          </p:cNvPr>
          <p:cNvPicPr>
            <a:picLocks noChangeAspect="1"/>
          </p:cNvPicPr>
          <p:nvPr/>
        </p:nvPicPr>
        <p:blipFill>
          <a:blip r:embed="rId3"/>
          <a:stretch>
            <a:fillRect/>
          </a:stretch>
        </p:blipFill>
        <p:spPr>
          <a:xfrm>
            <a:off x="6098721" y="1714500"/>
            <a:ext cx="4833257" cy="3629025"/>
          </a:xfrm>
          <a:prstGeom prst="rect">
            <a:avLst/>
          </a:prstGeom>
        </p:spPr>
      </p:pic>
      <p:sp>
        <p:nvSpPr>
          <p:cNvPr id="6" name="Fußzeilenplatzhalter 5">
            <a:extLst>
              <a:ext uri="{FF2B5EF4-FFF2-40B4-BE49-F238E27FC236}">
                <a16:creationId xmlns:a16="http://schemas.microsoft.com/office/drawing/2014/main" id="{2A84E953-CB78-0BA5-3543-AC4C9B979EA2}"/>
              </a:ext>
            </a:extLst>
          </p:cNvPr>
          <p:cNvSpPr>
            <a:spLocks noGrp="1"/>
          </p:cNvSpPr>
          <p:nvPr>
            <p:ph type="ftr" sz="quarter" idx="11"/>
          </p:nvPr>
        </p:nvSpPr>
        <p:spPr/>
        <p:txBody>
          <a:bodyPr/>
          <a:lstStyle/>
          <a:p>
            <a:r>
              <a:rPr lang="de-DE"/>
              <a:t>7</a:t>
            </a:r>
          </a:p>
        </p:txBody>
      </p:sp>
    </p:spTree>
    <p:extLst>
      <p:ext uri="{BB962C8B-B14F-4D97-AF65-F5344CB8AC3E}">
        <p14:creationId xmlns:p14="http://schemas.microsoft.com/office/powerpoint/2010/main" val="1077003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C18F9E-16E7-82B4-BBA6-4D1040E16448}"/>
              </a:ext>
            </a:extLst>
          </p:cNvPr>
          <p:cNvSpPr>
            <a:spLocks noGrp="1"/>
          </p:cNvSpPr>
          <p:nvPr>
            <p:ph type="title"/>
          </p:nvPr>
        </p:nvSpPr>
        <p:spPr/>
        <p:txBody>
          <a:bodyPr vert="horz" lIns="91440" tIns="45720" rIns="91440" bIns="45720" rtlCol="0" anchor="b">
            <a:noAutofit/>
          </a:bodyPr>
          <a:lstStyle/>
          <a:p>
            <a:pPr algn="ctr"/>
            <a:r>
              <a:rPr lang="de-DE" sz="4400" dirty="0">
                <a:latin typeface="Arial"/>
                <a:cs typeface="Arial"/>
              </a:rPr>
              <a:t>"Intergenerationelles Lernen (IGL) ist überall dort, wo Menschen aller Altersgruppen miteinander und voneinander lernen können."</a:t>
            </a:r>
            <a:endParaRPr lang="de-DE" sz="4400"/>
          </a:p>
        </p:txBody>
      </p:sp>
      <p:sp>
        <p:nvSpPr>
          <p:cNvPr id="3" name="Textplatzhalter 2">
            <a:extLst>
              <a:ext uri="{FF2B5EF4-FFF2-40B4-BE49-F238E27FC236}">
                <a16:creationId xmlns:a16="http://schemas.microsoft.com/office/drawing/2014/main" id="{B369846B-06DC-086C-6240-7149384F8B28}"/>
              </a:ext>
            </a:extLst>
          </p:cNvPr>
          <p:cNvSpPr>
            <a:spLocks noGrp="1"/>
          </p:cNvSpPr>
          <p:nvPr>
            <p:ph type="body" idx="1"/>
          </p:nvPr>
        </p:nvSpPr>
        <p:spPr/>
        <p:txBody>
          <a:bodyPr vert="horz" lIns="91440" tIns="45720" rIns="91440" bIns="45720" rtlCol="0" anchor="t">
            <a:normAutofit/>
          </a:bodyPr>
          <a:lstStyle/>
          <a:p>
            <a:pPr algn="ctr"/>
            <a:r>
              <a:rPr lang="de-DE" sz="3200" dirty="0">
                <a:solidFill>
                  <a:srgbClr val="000000"/>
                </a:solidFill>
                <a:latin typeface="Arial"/>
                <a:cs typeface="Arial"/>
              </a:rPr>
              <a:t>(vgl. EPALE, 2020)</a:t>
            </a:r>
            <a:endParaRPr lang="de-DE" sz="3600" dirty="0"/>
          </a:p>
        </p:txBody>
      </p:sp>
      <p:sp>
        <p:nvSpPr>
          <p:cNvPr id="4" name="Fußzeilenplatzhalter 3">
            <a:extLst>
              <a:ext uri="{FF2B5EF4-FFF2-40B4-BE49-F238E27FC236}">
                <a16:creationId xmlns:a16="http://schemas.microsoft.com/office/drawing/2014/main" id="{AA6BDD51-9033-80F4-2280-2F0EBD8229DC}"/>
              </a:ext>
            </a:extLst>
          </p:cNvPr>
          <p:cNvSpPr>
            <a:spLocks noGrp="1"/>
          </p:cNvSpPr>
          <p:nvPr>
            <p:ph type="ftr" sz="quarter" idx="11"/>
          </p:nvPr>
        </p:nvSpPr>
        <p:spPr/>
        <p:txBody>
          <a:bodyPr/>
          <a:lstStyle/>
          <a:p>
            <a:r>
              <a:rPr lang="de-DE"/>
              <a:t>8</a:t>
            </a:r>
          </a:p>
        </p:txBody>
      </p:sp>
    </p:spTree>
    <p:extLst>
      <p:ext uri="{BB962C8B-B14F-4D97-AF65-F5344CB8AC3E}">
        <p14:creationId xmlns:p14="http://schemas.microsoft.com/office/powerpoint/2010/main" val="695629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F18FCD-9119-BEE6-7EE5-0BEE5E7E0C66}"/>
              </a:ext>
            </a:extLst>
          </p:cNvPr>
          <p:cNvSpPr>
            <a:spLocks noGrp="1"/>
          </p:cNvSpPr>
          <p:nvPr>
            <p:ph type="title"/>
          </p:nvPr>
        </p:nvSpPr>
        <p:spPr/>
        <p:txBody>
          <a:bodyPr/>
          <a:lstStyle/>
          <a:p>
            <a:r>
              <a:rPr lang="de-DE" dirty="0">
                <a:latin typeface="Arial"/>
                <a:cs typeface="Arial"/>
              </a:rPr>
              <a:t>Familiäre Verhältnisse im Wandel</a:t>
            </a:r>
            <a:endParaRPr lang="de-DE" dirty="0"/>
          </a:p>
        </p:txBody>
      </p:sp>
      <p:sp>
        <p:nvSpPr>
          <p:cNvPr id="3" name="Inhaltsplatzhalter 2">
            <a:extLst>
              <a:ext uri="{FF2B5EF4-FFF2-40B4-BE49-F238E27FC236}">
                <a16:creationId xmlns:a16="http://schemas.microsoft.com/office/drawing/2014/main" id="{4430102B-18D5-F779-3D61-CDD0AEEFCC24}"/>
              </a:ext>
            </a:extLst>
          </p:cNvPr>
          <p:cNvSpPr>
            <a:spLocks noGrp="1"/>
          </p:cNvSpPr>
          <p:nvPr>
            <p:ph idx="1"/>
          </p:nvPr>
        </p:nvSpPr>
        <p:spPr/>
        <p:txBody>
          <a:bodyPr vert="horz" lIns="91440" tIns="45720" rIns="91440" bIns="45720" rtlCol="0" anchor="t">
            <a:normAutofit/>
          </a:bodyPr>
          <a:lstStyle/>
          <a:p>
            <a:pPr marL="0" indent="0">
              <a:buNone/>
            </a:pPr>
            <a:r>
              <a:rPr lang="de-DE" sz="3200" b="1" dirty="0">
                <a:latin typeface="Arial"/>
                <a:cs typeface="Arial"/>
              </a:rPr>
              <a:t>Früher..</a:t>
            </a:r>
          </a:p>
          <a:p>
            <a:pPr marL="457200" indent="-457200"/>
            <a:r>
              <a:rPr lang="de-DE" dirty="0">
                <a:latin typeface="Arial"/>
                <a:cs typeface="Arial"/>
              </a:rPr>
              <a:t>lebten mehrere Generationen in einem Haushalt bzw. in unmittelbarer Nähe.</a:t>
            </a:r>
            <a:endParaRPr lang="de-DE"/>
          </a:p>
          <a:p>
            <a:pPr marL="457200" indent="-457200"/>
            <a:r>
              <a:rPr lang="de-DE" dirty="0">
                <a:latin typeface="Arial"/>
                <a:cs typeface="Arial"/>
              </a:rPr>
              <a:t>wuchsen jüngere Generationen mit älteren Generationen auf.</a:t>
            </a:r>
            <a:endParaRPr lang="de-DE" dirty="0"/>
          </a:p>
          <a:p>
            <a:pPr marL="457200" indent="-457200"/>
            <a:r>
              <a:rPr lang="de-DE" dirty="0">
                <a:latin typeface="Arial"/>
                <a:cs typeface="Arial"/>
              </a:rPr>
              <a:t>lernten jüngere Generationen von älteren Generationen im alltäglichen Miteinander.</a:t>
            </a:r>
            <a:endParaRPr lang="de-DE" dirty="0"/>
          </a:p>
          <a:p>
            <a:endParaRPr lang="de-DE" dirty="0"/>
          </a:p>
        </p:txBody>
      </p:sp>
      <p:sp>
        <p:nvSpPr>
          <p:cNvPr id="5" name="Fußzeilenplatzhalter 4">
            <a:extLst>
              <a:ext uri="{FF2B5EF4-FFF2-40B4-BE49-F238E27FC236}">
                <a16:creationId xmlns:a16="http://schemas.microsoft.com/office/drawing/2014/main" id="{F176DAA8-2C26-CBB2-1094-9201955CA2D7}"/>
              </a:ext>
            </a:extLst>
          </p:cNvPr>
          <p:cNvSpPr>
            <a:spLocks noGrp="1"/>
          </p:cNvSpPr>
          <p:nvPr>
            <p:ph type="ftr" sz="quarter" idx="11"/>
          </p:nvPr>
        </p:nvSpPr>
        <p:spPr/>
        <p:txBody>
          <a:bodyPr/>
          <a:lstStyle/>
          <a:p>
            <a:r>
              <a:rPr lang="de-DE"/>
              <a:t>9</a:t>
            </a:r>
          </a:p>
        </p:txBody>
      </p:sp>
    </p:spTree>
    <p:extLst>
      <p:ext uri="{BB962C8B-B14F-4D97-AF65-F5344CB8AC3E}">
        <p14:creationId xmlns:p14="http://schemas.microsoft.com/office/powerpoint/2010/main" val="267316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A5EE23-F3AE-16C7-9432-003DB4CF50DF}"/>
              </a:ext>
            </a:extLst>
          </p:cNvPr>
          <p:cNvSpPr>
            <a:spLocks noGrp="1"/>
          </p:cNvSpPr>
          <p:nvPr>
            <p:ph type="title"/>
          </p:nvPr>
        </p:nvSpPr>
        <p:spPr/>
        <p:txBody>
          <a:bodyPr/>
          <a:lstStyle/>
          <a:p>
            <a:r>
              <a:rPr lang="de-DE" dirty="0">
                <a:latin typeface="Arial"/>
                <a:cs typeface="Arial"/>
              </a:rPr>
              <a:t>Familiäre Verhältnisse im Wandel</a:t>
            </a:r>
          </a:p>
        </p:txBody>
      </p:sp>
      <p:sp>
        <p:nvSpPr>
          <p:cNvPr id="3" name="Inhaltsplatzhalter 2">
            <a:extLst>
              <a:ext uri="{FF2B5EF4-FFF2-40B4-BE49-F238E27FC236}">
                <a16:creationId xmlns:a16="http://schemas.microsoft.com/office/drawing/2014/main" id="{C0F57DB8-6482-B4D0-1350-E0507130AE0E}"/>
              </a:ext>
            </a:extLst>
          </p:cNvPr>
          <p:cNvSpPr>
            <a:spLocks noGrp="1"/>
          </p:cNvSpPr>
          <p:nvPr>
            <p:ph idx="1"/>
          </p:nvPr>
        </p:nvSpPr>
        <p:spPr/>
        <p:txBody>
          <a:bodyPr vert="horz" lIns="91440" tIns="45720" rIns="91440" bIns="45720" rtlCol="0" anchor="t">
            <a:normAutofit/>
          </a:bodyPr>
          <a:lstStyle/>
          <a:p>
            <a:endParaRPr lang="de-DE" dirty="0">
              <a:solidFill>
                <a:srgbClr val="000000"/>
              </a:solidFill>
              <a:latin typeface="Arial"/>
              <a:ea typeface="Calibri"/>
              <a:cs typeface="Arial"/>
            </a:endParaRPr>
          </a:p>
          <a:p>
            <a:endParaRPr lang="de-DE" dirty="0">
              <a:solidFill>
                <a:srgbClr val="000000"/>
              </a:solidFill>
              <a:latin typeface="Arial"/>
              <a:ea typeface="Calibri"/>
              <a:cs typeface="Arial"/>
            </a:endParaRPr>
          </a:p>
          <a:p>
            <a:endParaRPr lang="de-DE" dirty="0"/>
          </a:p>
        </p:txBody>
      </p:sp>
      <p:sp>
        <p:nvSpPr>
          <p:cNvPr id="7" name="Inhaltsplatzhalter 2">
            <a:extLst>
              <a:ext uri="{FF2B5EF4-FFF2-40B4-BE49-F238E27FC236}">
                <a16:creationId xmlns:a16="http://schemas.microsoft.com/office/drawing/2014/main" id="{51EDEADE-0F08-CCC5-29FA-F0EB5CD4F9D7}"/>
              </a:ext>
            </a:extLst>
          </p:cNvPr>
          <p:cNvSpPr txBox="1">
            <a:spLocks/>
          </p:cNvSpPr>
          <p:nvPr/>
        </p:nvSpPr>
        <p:spPr>
          <a:xfrm>
            <a:off x="990600" y="1978025"/>
            <a:ext cx="105156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Courier New" panose="02070309020205020404" pitchFamily="49" charset="0"/>
              <a:buChar char="o"/>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200" b="1" dirty="0">
                <a:latin typeface="Arial"/>
                <a:cs typeface="Arial"/>
              </a:rPr>
              <a:t>Heutzutage..</a:t>
            </a:r>
            <a:endParaRPr lang="de-DE"/>
          </a:p>
          <a:p>
            <a:pPr marL="457200" indent="-457200"/>
            <a:r>
              <a:rPr lang="de-DE" dirty="0">
                <a:latin typeface="Arial"/>
                <a:cs typeface="Arial"/>
              </a:rPr>
              <a:t>gibt es kaum Mehrfamilienhaushalte.</a:t>
            </a:r>
          </a:p>
          <a:p>
            <a:pPr marL="457200" indent="-457200"/>
            <a:r>
              <a:rPr lang="de-DE" dirty="0">
                <a:latin typeface="Arial"/>
                <a:cs typeface="Arial"/>
              </a:rPr>
              <a:t>besteht eine größere räumliche Distanz zu Familienmitgliedern.</a:t>
            </a:r>
            <a:endParaRPr lang="de-DE"/>
          </a:p>
          <a:p>
            <a:pPr marL="457200" indent="-457200"/>
            <a:r>
              <a:rPr lang="de-DE" dirty="0">
                <a:latin typeface="Arial"/>
                <a:cs typeface="Arial"/>
              </a:rPr>
              <a:t>werden Kleinkinder immer häufiger in Kinderkrippen untergebracht.</a:t>
            </a:r>
            <a:endParaRPr lang="de-DE"/>
          </a:p>
        </p:txBody>
      </p:sp>
      <p:sp>
        <p:nvSpPr>
          <p:cNvPr id="5" name="Fußzeilenplatzhalter 4">
            <a:extLst>
              <a:ext uri="{FF2B5EF4-FFF2-40B4-BE49-F238E27FC236}">
                <a16:creationId xmlns:a16="http://schemas.microsoft.com/office/drawing/2014/main" id="{B6E1A701-174F-A11D-66AC-8DEF7647D8C9}"/>
              </a:ext>
            </a:extLst>
          </p:cNvPr>
          <p:cNvSpPr>
            <a:spLocks noGrp="1"/>
          </p:cNvSpPr>
          <p:nvPr>
            <p:ph type="ftr" sz="quarter" idx="11"/>
          </p:nvPr>
        </p:nvSpPr>
        <p:spPr/>
        <p:txBody>
          <a:bodyPr/>
          <a:lstStyle/>
          <a:p>
            <a:r>
              <a:rPr lang="de-DE"/>
              <a:t>10</a:t>
            </a:r>
          </a:p>
        </p:txBody>
      </p:sp>
    </p:spTree>
    <p:extLst>
      <p:ext uri="{BB962C8B-B14F-4D97-AF65-F5344CB8AC3E}">
        <p14:creationId xmlns:p14="http://schemas.microsoft.com/office/powerpoint/2010/main" val="271716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B5D65-C70F-46DE-CE3C-D50835F3BEB2}"/>
              </a:ext>
            </a:extLst>
          </p:cNvPr>
          <p:cNvSpPr>
            <a:spLocks noGrp="1"/>
          </p:cNvSpPr>
          <p:nvPr>
            <p:ph type="title"/>
          </p:nvPr>
        </p:nvSpPr>
        <p:spPr/>
        <p:txBody>
          <a:bodyPr/>
          <a:lstStyle/>
          <a:p>
            <a:r>
              <a:rPr lang="de-DE" dirty="0">
                <a:latin typeface="Arial"/>
                <a:cs typeface="Arial"/>
              </a:rPr>
              <a:t>Wissensweitergabe im Wandel</a:t>
            </a:r>
            <a:endParaRPr lang="de-DE" dirty="0"/>
          </a:p>
        </p:txBody>
      </p:sp>
      <p:sp>
        <p:nvSpPr>
          <p:cNvPr id="3" name="Inhaltsplatzhalter 2">
            <a:extLst>
              <a:ext uri="{FF2B5EF4-FFF2-40B4-BE49-F238E27FC236}">
                <a16:creationId xmlns:a16="http://schemas.microsoft.com/office/drawing/2014/main" id="{CC5509F8-7770-9DFB-BF7B-1E83958B832F}"/>
              </a:ext>
            </a:extLst>
          </p:cNvPr>
          <p:cNvSpPr>
            <a:spLocks noGrp="1"/>
          </p:cNvSpPr>
          <p:nvPr>
            <p:ph idx="1"/>
          </p:nvPr>
        </p:nvSpPr>
        <p:spPr>
          <a:xfrm>
            <a:off x="838200" y="1825625"/>
            <a:ext cx="6515100" cy="4351338"/>
          </a:xfrm>
        </p:spPr>
        <p:txBody>
          <a:bodyPr vert="horz" lIns="91440" tIns="45720" rIns="91440" bIns="45720" rtlCol="0" anchor="t">
            <a:normAutofit/>
          </a:bodyPr>
          <a:lstStyle/>
          <a:p>
            <a:pPr marL="0" indent="0">
              <a:buNone/>
            </a:pPr>
            <a:r>
              <a:rPr lang="de-DE" b="1" dirty="0">
                <a:latin typeface="Arial"/>
                <a:cs typeface="Arial"/>
              </a:rPr>
              <a:t>Früher..</a:t>
            </a:r>
          </a:p>
          <a:p>
            <a:pPr marL="0" indent="0">
              <a:buNone/>
            </a:pPr>
            <a:r>
              <a:rPr lang="de-DE" sz="2400" dirty="0">
                <a:latin typeface="Arial"/>
                <a:cs typeface="Arial"/>
              </a:rPr>
              <a:t>wurde das Wissen über handwerkliche</a:t>
            </a:r>
          </a:p>
          <a:p>
            <a:pPr marL="0" indent="0">
              <a:buNone/>
            </a:pPr>
            <a:r>
              <a:rPr lang="de-DE" sz="2400" dirty="0">
                <a:latin typeface="Arial"/>
                <a:cs typeface="Arial"/>
              </a:rPr>
              <a:t>Tätigkeiten (Nähen, Gartenarbeit, Kochen,</a:t>
            </a:r>
            <a:endParaRPr lang="de-DE" sz="2400" dirty="0"/>
          </a:p>
          <a:p>
            <a:pPr marL="0" indent="0">
              <a:buNone/>
            </a:pPr>
            <a:r>
              <a:rPr lang="de-DE" sz="2400" dirty="0">
                <a:latin typeface="Arial"/>
                <a:cs typeface="Arial"/>
              </a:rPr>
              <a:t>Reparaturen) innerhalb der Familie vermittelt.</a:t>
            </a:r>
            <a:endParaRPr lang="de-DE" sz="2400" dirty="0"/>
          </a:p>
          <a:p>
            <a:pPr marL="0" indent="0">
              <a:buNone/>
            </a:pPr>
            <a:endParaRPr lang="de-DE" dirty="0"/>
          </a:p>
          <a:p>
            <a:pPr marL="0" indent="0">
              <a:buNone/>
            </a:pPr>
            <a:r>
              <a:rPr lang="de-DE" b="1" dirty="0">
                <a:latin typeface="Arial"/>
                <a:cs typeface="Arial"/>
              </a:rPr>
              <a:t>Heutzutage..</a:t>
            </a:r>
          </a:p>
          <a:p>
            <a:pPr marL="0" indent="0">
              <a:buNone/>
            </a:pPr>
            <a:r>
              <a:rPr lang="de-DE" sz="2400" dirty="0">
                <a:latin typeface="Arial"/>
                <a:cs typeface="Arial"/>
              </a:rPr>
              <a:t>findet der Wissenstransfer über Bildungs-</a:t>
            </a:r>
            <a:endParaRPr lang="de-DE" sz="2400" dirty="0"/>
          </a:p>
          <a:p>
            <a:pPr marL="0" indent="0">
              <a:buNone/>
            </a:pPr>
            <a:r>
              <a:rPr lang="de-DE" sz="2400" dirty="0" err="1">
                <a:latin typeface="Arial"/>
                <a:cs typeface="Arial"/>
              </a:rPr>
              <a:t>einrichtungen</a:t>
            </a:r>
            <a:r>
              <a:rPr lang="de-DE" sz="2400" dirty="0">
                <a:latin typeface="Arial"/>
                <a:cs typeface="Arial"/>
              </a:rPr>
              <a:t> oder digitale Medien statt.</a:t>
            </a:r>
            <a:endParaRPr lang="de-DE" sz="2400"/>
          </a:p>
        </p:txBody>
      </p:sp>
      <p:sp>
        <p:nvSpPr>
          <p:cNvPr id="5" name="Fußzeilenplatzhalter 4">
            <a:extLst>
              <a:ext uri="{FF2B5EF4-FFF2-40B4-BE49-F238E27FC236}">
                <a16:creationId xmlns:a16="http://schemas.microsoft.com/office/drawing/2014/main" id="{3C7811D1-4911-876B-BB0E-4200741BB839}"/>
              </a:ext>
            </a:extLst>
          </p:cNvPr>
          <p:cNvSpPr>
            <a:spLocks noGrp="1"/>
          </p:cNvSpPr>
          <p:nvPr>
            <p:ph type="ftr" sz="quarter" idx="11"/>
          </p:nvPr>
        </p:nvSpPr>
        <p:spPr/>
        <p:txBody>
          <a:bodyPr/>
          <a:lstStyle/>
          <a:p>
            <a:r>
              <a:rPr lang="de-DE"/>
              <a:t>11</a:t>
            </a:r>
          </a:p>
        </p:txBody>
      </p:sp>
      <p:pic>
        <p:nvPicPr>
          <p:cNvPr id="4" name="Grafik 3" descr="Ein Bild, das Person, Kleidung, draußen, Blume enthält.&#10;&#10;KI-generierte Inhalte können fehlerhaft sein.">
            <a:extLst>
              <a:ext uri="{FF2B5EF4-FFF2-40B4-BE49-F238E27FC236}">
                <a16:creationId xmlns:a16="http://schemas.microsoft.com/office/drawing/2014/main" id="{09AEBFA2-EE2B-B426-4535-8A9E0605BCFA}"/>
              </a:ext>
            </a:extLst>
          </p:cNvPr>
          <p:cNvPicPr>
            <a:picLocks noChangeAspect="1"/>
          </p:cNvPicPr>
          <p:nvPr/>
        </p:nvPicPr>
        <p:blipFill>
          <a:blip r:embed="rId2"/>
          <a:stretch>
            <a:fillRect/>
          </a:stretch>
        </p:blipFill>
        <p:spPr>
          <a:xfrm>
            <a:off x="7175046" y="2305050"/>
            <a:ext cx="4137932" cy="3171825"/>
          </a:xfrm>
          <a:prstGeom prst="rect">
            <a:avLst/>
          </a:prstGeom>
        </p:spPr>
      </p:pic>
    </p:spTree>
    <p:extLst>
      <p:ext uri="{BB962C8B-B14F-4D97-AF65-F5344CB8AC3E}">
        <p14:creationId xmlns:p14="http://schemas.microsoft.com/office/powerpoint/2010/main" val="2949124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CA5F45-987D-3220-7EA3-E108E4F10A44}"/>
              </a:ext>
            </a:extLst>
          </p:cNvPr>
          <p:cNvSpPr>
            <a:spLocks noGrp="1"/>
          </p:cNvSpPr>
          <p:nvPr>
            <p:ph type="title"/>
          </p:nvPr>
        </p:nvSpPr>
        <p:spPr/>
        <p:txBody>
          <a:bodyPr/>
          <a:lstStyle/>
          <a:p>
            <a:r>
              <a:rPr lang="de-DE" dirty="0">
                <a:latin typeface="Arial"/>
                <a:cs typeface="Arial"/>
              </a:rPr>
              <a:t>Demografischer Wandel</a:t>
            </a:r>
            <a:endParaRPr lang="de-DE" dirty="0"/>
          </a:p>
        </p:txBody>
      </p:sp>
      <p:sp>
        <p:nvSpPr>
          <p:cNvPr id="3" name="Inhaltsplatzhalter 2">
            <a:extLst>
              <a:ext uri="{FF2B5EF4-FFF2-40B4-BE49-F238E27FC236}">
                <a16:creationId xmlns:a16="http://schemas.microsoft.com/office/drawing/2014/main" id="{631E06BB-3B00-C378-0694-EC2372E86137}"/>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Heutzutage..</a:t>
            </a:r>
            <a:endParaRPr lang="de-DE" b="1" dirty="0"/>
          </a:p>
          <a:p>
            <a:pPr marL="0" indent="0">
              <a:buNone/>
            </a:pPr>
            <a:r>
              <a:rPr lang="de-DE" dirty="0">
                <a:latin typeface="Arial"/>
                <a:cs typeface="Arial"/>
              </a:rPr>
              <a:t>sinkt die Geburtenrate.</a:t>
            </a:r>
            <a:endParaRPr lang="de-DE" b="1" dirty="0"/>
          </a:p>
          <a:p>
            <a:pPr marL="457200" indent="-457200"/>
            <a:endParaRPr lang="de-DE" dirty="0">
              <a:latin typeface="Arial"/>
              <a:cs typeface="Arial"/>
            </a:endParaRPr>
          </a:p>
          <a:p>
            <a:pPr marL="0" indent="0">
              <a:buNone/>
            </a:pPr>
            <a:r>
              <a:rPr lang="de-DE" b="1" dirty="0">
                <a:latin typeface="Arial"/>
                <a:cs typeface="Arial"/>
              </a:rPr>
              <a:t>Zukünftig..</a:t>
            </a:r>
          </a:p>
          <a:p>
            <a:pPr marL="0" indent="0">
              <a:buNone/>
            </a:pPr>
            <a:r>
              <a:rPr lang="de-DE" dirty="0">
                <a:latin typeface="Arial"/>
                <a:cs typeface="Arial"/>
              </a:rPr>
              <a:t>wird die Kluft zwischen den Generationen</a:t>
            </a:r>
          </a:p>
          <a:p>
            <a:pPr marL="0" indent="0">
              <a:buNone/>
            </a:pPr>
            <a:r>
              <a:rPr lang="de-DE" dirty="0">
                <a:latin typeface="Arial"/>
                <a:cs typeface="Arial"/>
              </a:rPr>
              <a:t>immer größer.</a:t>
            </a:r>
            <a:endParaRPr lang="de-DE" dirty="0"/>
          </a:p>
          <a:p>
            <a:pPr marL="457200" indent="-457200"/>
            <a:endParaRPr lang="de-DE" dirty="0">
              <a:latin typeface="Arial"/>
              <a:cs typeface="Arial"/>
            </a:endParaRPr>
          </a:p>
          <a:p>
            <a:pPr marL="0" indent="0">
              <a:buNone/>
            </a:pPr>
            <a:endParaRPr lang="de-DE" dirty="0">
              <a:latin typeface="Arial"/>
              <a:cs typeface="Arial"/>
            </a:endParaRPr>
          </a:p>
          <a:p>
            <a:pPr marL="457200" indent="-457200"/>
            <a:endParaRPr lang="de-DE" dirty="0">
              <a:latin typeface="Arial"/>
              <a:cs typeface="Arial"/>
            </a:endParaRPr>
          </a:p>
          <a:p>
            <a:pPr marL="457200" indent="-457200"/>
            <a:endParaRPr lang="de-DE" dirty="0">
              <a:latin typeface="Arial"/>
              <a:cs typeface="Arial"/>
            </a:endParaRPr>
          </a:p>
          <a:p>
            <a:endParaRPr lang="de-DE" dirty="0">
              <a:latin typeface="Arial"/>
              <a:cs typeface="Arial"/>
            </a:endParaRPr>
          </a:p>
          <a:p>
            <a:endParaRPr lang="de-DE" dirty="0">
              <a:latin typeface="Arial"/>
              <a:cs typeface="Arial"/>
            </a:endParaRPr>
          </a:p>
        </p:txBody>
      </p:sp>
      <p:sp>
        <p:nvSpPr>
          <p:cNvPr id="5" name="Fußzeilenplatzhalter 4">
            <a:extLst>
              <a:ext uri="{FF2B5EF4-FFF2-40B4-BE49-F238E27FC236}">
                <a16:creationId xmlns:a16="http://schemas.microsoft.com/office/drawing/2014/main" id="{FD99627C-4F16-399F-99C9-B1F2602ABF72}"/>
              </a:ext>
            </a:extLst>
          </p:cNvPr>
          <p:cNvSpPr>
            <a:spLocks noGrp="1"/>
          </p:cNvSpPr>
          <p:nvPr>
            <p:ph type="ftr" sz="quarter" idx="11"/>
          </p:nvPr>
        </p:nvSpPr>
        <p:spPr/>
        <p:txBody>
          <a:bodyPr/>
          <a:lstStyle/>
          <a:p>
            <a:r>
              <a:rPr lang="de-DE"/>
              <a:t>12</a:t>
            </a:r>
          </a:p>
        </p:txBody>
      </p:sp>
      <p:pic>
        <p:nvPicPr>
          <p:cNvPr id="4" name="Grafik 3" descr="Balkendiagramm mit Aufwärtstrend mit einfarbiger Füllung">
            <a:extLst>
              <a:ext uri="{FF2B5EF4-FFF2-40B4-BE49-F238E27FC236}">
                <a16:creationId xmlns:a16="http://schemas.microsoft.com/office/drawing/2014/main" id="{08330E41-F633-17B9-5A15-62BB948D245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15473" y="2006098"/>
            <a:ext cx="3117409" cy="3109864"/>
          </a:xfrm>
          <a:prstGeom prst="rect">
            <a:avLst/>
          </a:prstGeom>
        </p:spPr>
      </p:pic>
    </p:spTree>
    <p:extLst>
      <p:ext uri="{BB962C8B-B14F-4D97-AF65-F5344CB8AC3E}">
        <p14:creationId xmlns:p14="http://schemas.microsoft.com/office/powerpoint/2010/main" val="3614645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0704DD-1FDD-798C-85AA-8AA08649C324}"/>
              </a:ext>
            </a:extLst>
          </p:cNvPr>
          <p:cNvSpPr>
            <a:spLocks noGrp="1"/>
          </p:cNvSpPr>
          <p:nvPr>
            <p:ph type="title"/>
          </p:nvPr>
        </p:nvSpPr>
        <p:spPr/>
        <p:txBody>
          <a:bodyPr>
            <a:noAutofit/>
          </a:bodyPr>
          <a:lstStyle/>
          <a:p>
            <a:pPr algn="ctr"/>
            <a:r>
              <a:rPr lang="de-DE" sz="5400" dirty="0">
                <a:latin typeface="Arial"/>
                <a:cs typeface="Arial"/>
              </a:rPr>
              <a:t>Wie kann die immer größer werdende Kluft zwischen den Generationen verhindert werden?</a:t>
            </a:r>
            <a:endParaRPr lang="de-DE" sz="5400" dirty="0"/>
          </a:p>
        </p:txBody>
      </p:sp>
      <p:sp>
        <p:nvSpPr>
          <p:cNvPr id="4" name="Fußzeilenplatzhalter 3">
            <a:extLst>
              <a:ext uri="{FF2B5EF4-FFF2-40B4-BE49-F238E27FC236}">
                <a16:creationId xmlns:a16="http://schemas.microsoft.com/office/drawing/2014/main" id="{2FB016A2-DCDB-C10D-BA1A-8C23A53CF4DB}"/>
              </a:ext>
            </a:extLst>
          </p:cNvPr>
          <p:cNvSpPr>
            <a:spLocks noGrp="1"/>
          </p:cNvSpPr>
          <p:nvPr>
            <p:ph type="ftr" sz="quarter" idx="11"/>
          </p:nvPr>
        </p:nvSpPr>
        <p:spPr/>
        <p:txBody>
          <a:bodyPr/>
          <a:lstStyle/>
          <a:p>
            <a:r>
              <a:rPr lang="de-DE"/>
              <a:t>13</a:t>
            </a:r>
          </a:p>
        </p:txBody>
      </p:sp>
    </p:spTree>
    <p:extLst>
      <p:ext uri="{BB962C8B-B14F-4D97-AF65-F5344CB8AC3E}">
        <p14:creationId xmlns:p14="http://schemas.microsoft.com/office/powerpoint/2010/main" val="1331326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73F767-210C-4303-DA21-9AB4C561BB05}"/>
              </a:ext>
            </a:extLst>
          </p:cNvPr>
          <p:cNvSpPr>
            <a:spLocks noGrp="1"/>
          </p:cNvSpPr>
          <p:nvPr>
            <p:ph type="title"/>
          </p:nvPr>
        </p:nvSpPr>
        <p:spPr/>
        <p:txBody>
          <a:bodyPr/>
          <a:lstStyle/>
          <a:p>
            <a:r>
              <a:rPr lang="de-DE" dirty="0">
                <a:latin typeface="Arial"/>
                <a:cs typeface="Arial"/>
              </a:rPr>
              <a:t>Intergenerationelles Lernen</a:t>
            </a:r>
            <a:endParaRPr lang="de-DE" dirty="0"/>
          </a:p>
        </p:txBody>
      </p:sp>
      <p:sp>
        <p:nvSpPr>
          <p:cNvPr id="3" name="Inhaltsplatzhalter 2">
            <a:extLst>
              <a:ext uri="{FF2B5EF4-FFF2-40B4-BE49-F238E27FC236}">
                <a16:creationId xmlns:a16="http://schemas.microsoft.com/office/drawing/2014/main" id="{DE9590BC-E204-34C2-F6EF-774232D56BFC}"/>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Chancen auf..</a:t>
            </a:r>
          </a:p>
          <a:p>
            <a:pPr marL="457200" indent="-457200"/>
            <a:r>
              <a:rPr lang="de-DE" dirty="0">
                <a:latin typeface="Arial"/>
                <a:cs typeface="Arial"/>
              </a:rPr>
              <a:t>ein Lernen voneinander, miteinander und übereinander.</a:t>
            </a:r>
            <a:endParaRPr lang="de-DE" dirty="0"/>
          </a:p>
          <a:p>
            <a:pPr marL="457200" indent="-457200"/>
            <a:r>
              <a:rPr lang="de-DE" dirty="0">
                <a:latin typeface="Arial"/>
                <a:cs typeface="Arial"/>
              </a:rPr>
              <a:t>ein besseres Verständnis der unterschiedlichen Generationen.</a:t>
            </a:r>
          </a:p>
          <a:p>
            <a:pPr marL="457200" indent="-457200"/>
            <a:r>
              <a:rPr lang="de-DE" dirty="0">
                <a:latin typeface="Arial"/>
                <a:cs typeface="Arial"/>
              </a:rPr>
              <a:t>ein Leben miteinander statt nebeneinander.</a:t>
            </a:r>
          </a:p>
          <a:p>
            <a:pPr marL="457200" indent="-457200"/>
            <a:r>
              <a:rPr lang="de-DE" dirty="0">
                <a:latin typeface="Arial"/>
                <a:cs typeface="Arial"/>
              </a:rPr>
              <a:t>lernen über mehrere Generationen hinweg.</a:t>
            </a:r>
          </a:p>
          <a:p>
            <a:pPr marL="457200" indent="-457200"/>
            <a:endParaRPr lang="de-DE" dirty="0"/>
          </a:p>
          <a:p>
            <a:pPr marL="457200" indent="-457200"/>
            <a:endParaRPr lang="de-DE" dirty="0"/>
          </a:p>
          <a:p>
            <a:pPr marL="457200" indent="-457200"/>
            <a:endParaRPr lang="de-DE" dirty="0"/>
          </a:p>
          <a:p>
            <a:pPr marL="457200" indent="-457200"/>
            <a:endParaRPr lang="de-DE" dirty="0"/>
          </a:p>
          <a:p>
            <a:pPr marL="457200" indent="-457200"/>
            <a:endParaRPr lang="de-DE" dirty="0"/>
          </a:p>
          <a:p>
            <a:pPr marL="457200" indent="-457200"/>
            <a:endParaRPr lang="de-DE" dirty="0"/>
          </a:p>
        </p:txBody>
      </p:sp>
      <p:sp>
        <p:nvSpPr>
          <p:cNvPr id="5" name="Fußzeilenplatzhalter 4">
            <a:extLst>
              <a:ext uri="{FF2B5EF4-FFF2-40B4-BE49-F238E27FC236}">
                <a16:creationId xmlns:a16="http://schemas.microsoft.com/office/drawing/2014/main" id="{697F6F87-D4E7-57FA-1223-19E02C68E87B}"/>
              </a:ext>
            </a:extLst>
          </p:cNvPr>
          <p:cNvSpPr>
            <a:spLocks noGrp="1"/>
          </p:cNvSpPr>
          <p:nvPr>
            <p:ph type="ftr" sz="quarter" idx="11"/>
          </p:nvPr>
        </p:nvSpPr>
        <p:spPr/>
        <p:txBody>
          <a:bodyPr/>
          <a:lstStyle/>
          <a:p>
            <a:r>
              <a:rPr lang="de-DE"/>
              <a:t>14</a:t>
            </a:r>
          </a:p>
        </p:txBody>
      </p:sp>
      <p:pic>
        <p:nvPicPr>
          <p:cNvPr id="4" name="Grafik 3" descr="Pfeil Kreis mit einfarbiger Füllung">
            <a:extLst>
              <a:ext uri="{FF2B5EF4-FFF2-40B4-BE49-F238E27FC236}">
                <a16:creationId xmlns:a16="http://schemas.microsoft.com/office/drawing/2014/main" id="{9A889C67-4801-BDCF-3BCC-6B1D8F22C5E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91750" y="4427899"/>
            <a:ext cx="1608499" cy="1555687"/>
          </a:xfrm>
          <a:prstGeom prst="rect">
            <a:avLst/>
          </a:prstGeom>
        </p:spPr>
      </p:pic>
    </p:spTree>
    <p:extLst>
      <p:ext uri="{BB962C8B-B14F-4D97-AF65-F5344CB8AC3E}">
        <p14:creationId xmlns:p14="http://schemas.microsoft.com/office/powerpoint/2010/main" val="416862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DD2C7B-78BF-4F84-C31C-A988B20B9029}"/>
              </a:ext>
            </a:extLst>
          </p:cNvPr>
          <p:cNvSpPr>
            <a:spLocks noGrp="1"/>
          </p:cNvSpPr>
          <p:nvPr>
            <p:ph type="title"/>
          </p:nvPr>
        </p:nvSpPr>
        <p:spPr/>
        <p:txBody>
          <a:bodyPr/>
          <a:lstStyle/>
          <a:p>
            <a:r>
              <a:rPr lang="de-DE" dirty="0">
                <a:latin typeface="Arial"/>
                <a:cs typeface="Arial"/>
              </a:rPr>
              <a:t>Intergenerationelles Lernen</a:t>
            </a:r>
          </a:p>
        </p:txBody>
      </p:sp>
      <p:sp>
        <p:nvSpPr>
          <p:cNvPr id="3" name="Inhaltsplatzhalter 2">
            <a:extLst>
              <a:ext uri="{FF2B5EF4-FFF2-40B4-BE49-F238E27FC236}">
                <a16:creationId xmlns:a16="http://schemas.microsoft.com/office/drawing/2014/main" id="{39D95298-4781-95FF-ED3C-9799CFDA58B6}"/>
              </a:ext>
            </a:extLst>
          </p:cNvPr>
          <p:cNvSpPr>
            <a:spLocks noGrp="1"/>
          </p:cNvSpPr>
          <p:nvPr>
            <p:ph idx="1"/>
          </p:nvPr>
        </p:nvSpPr>
        <p:spPr/>
        <p:txBody>
          <a:bodyPr vert="horz" lIns="91440" tIns="45720" rIns="91440" bIns="45720" rtlCol="0" anchor="t">
            <a:normAutofit/>
          </a:bodyPr>
          <a:lstStyle/>
          <a:p>
            <a:pPr marL="0" indent="0">
              <a:buNone/>
            </a:pPr>
            <a:endParaRPr lang="de-DE"/>
          </a:p>
          <a:p>
            <a:pPr marL="0" indent="0">
              <a:buNone/>
            </a:pPr>
            <a:endParaRPr lang="de-DE" dirty="0"/>
          </a:p>
          <a:p>
            <a:pPr marL="0" indent="0">
              <a:buNone/>
            </a:pPr>
            <a:r>
              <a:rPr lang="de-DE" dirty="0">
                <a:latin typeface="Arial"/>
                <a:cs typeface="Arial"/>
              </a:rPr>
              <a:t>"So können intergenerationelle Projekte Konflikte entschärfen, nachbarschaftliche Verhältnisse verbessern, sich für das Gemeinwohl einsetzen oder Vorurteile abbauen."</a:t>
            </a:r>
            <a:endParaRPr lang="de-DE" dirty="0"/>
          </a:p>
          <a:p>
            <a:pPr marL="0" indent="0" algn="ctr">
              <a:buNone/>
            </a:pPr>
            <a:r>
              <a:rPr lang="de-DE" sz="2000" dirty="0">
                <a:latin typeface="Arial"/>
                <a:cs typeface="Arial"/>
              </a:rPr>
              <a:t>Katholisches Bildungswerk, 2016, S. 15</a:t>
            </a:r>
          </a:p>
        </p:txBody>
      </p:sp>
      <p:sp>
        <p:nvSpPr>
          <p:cNvPr id="5" name="Fußzeilenplatzhalter 4">
            <a:extLst>
              <a:ext uri="{FF2B5EF4-FFF2-40B4-BE49-F238E27FC236}">
                <a16:creationId xmlns:a16="http://schemas.microsoft.com/office/drawing/2014/main" id="{02C3B6FB-F03E-692F-6542-7B1363289916}"/>
              </a:ext>
            </a:extLst>
          </p:cNvPr>
          <p:cNvSpPr>
            <a:spLocks noGrp="1"/>
          </p:cNvSpPr>
          <p:nvPr>
            <p:ph type="ftr" sz="quarter" idx="11"/>
          </p:nvPr>
        </p:nvSpPr>
        <p:spPr/>
        <p:txBody>
          <a:bodyPr/>
          <a:lstStyle/>
          <a:p>
            <a:r>
              <a:rPr lang="de-DE"/>
              <a:t>15</a:t>
            </a:r>
          </a:p>
        </p:txBody>
      </p:sp>
    </p:spTree>
    <p:extLst>
      <p:ext uri="{BB962C8B-B14F-4D97-AF65-F5344CB8AC3E}">
        <p14:creationId xmlns:p14="http://schemas.microsoft.com/office/powerpoint/2010/main" val="1464298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F49162-9CAC-8901-9DF5-8488C622339A}"/>
              </a:ext>
            </a:extLst>
          </p:cNvPr>
          <p:cNvSpPr>
            <a:spLocks noGrp="1"/>
          </p:cNvSpPr>
          <p:nvPr>
            <p:ph type="title"/>
          </p:nvPr>
        </p:nvSpPr>
        <p:spPr/>
        <p:txBody>
          <a:bodyPr/>
          <a:lstStyle/>
          <a:p>
            <a:r>
              <a:rPr lang="de-DE" dirty="0">
                <a:latin typeface="Arial"/>
                <a:cs typeface="Arial"/>
              </a:rPr>
              <a:t>Was ist intergenerationelles Lernen?</a:t>
            </a:r>
          </a:p>
        </p:txBody>
      </p:sp>
      <p:graphicFrame>
        <p:nvGraphicFramePr>
          <p:cNvPr id="186" name="Inhaltsplatzhalter 185">
            <a:extLst>
              <a:ext uri="{FF2B5EF4-FFF2-40B4-BE49-F238E27FC236}">
                <a16:creationId xmlns:a16="http://schemas.microsoft.com/office/drawing/2014/main" id="{DD844650-F540-126B-AF47-D086B4F8AB9B}"/>
              </a:ext>
            </a:extLst>
          </p:cNvPr>
          <p:cNvGraphicFramePr>
            <a:graphicFrameLocks noGrp="1"/>
          </p:cNvGraphicFramePr>
          <p:nvPr>
            <p:ph idx="1"/>
            <p:extLst>
              <p:ext uri="{D42A27DB-BD31-4B8C-83A1-F6EECF244321}">
                <p14:modId xmlns:p14="http://schemas.microsoft.com/office/powerpoint/2010/main" val="1511324636"/>
              </p:ext>
            </p:extLst>
          </p:nvPr>
        </p:nvGraphicFramePr>
        <p:xfrm>
          <a:off x="1797756" y="2051403"/>
          <a:ext cx="8144934" cy="32788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5" name="Fußzeilenplatzhalter 24">
            <a:extLst>
              <a:ext uri="{FF2B5EF4-FFF2-40B4-BE49-F238E27FC236}">
                <a16:creationId xmlns:a16="http://schemas.microsoft.com/office/drawing/2014/main" id="{729DF676-1F1C-7DB8-466C-AD255119A520}"/>
              </a:ext>
            </a:extLst>
          </p:cNvPr>
          <p:cNvSpPr>
            <a:spLocks noGrp="1"/>
          </p:cNvSpPr>
          <p:nvPr>
            <p:ph type="ftr" sz="quarter" idx="11"/>
          </p:nvPr>
        </p:nvSpPr>
        <p:spPr/>
        <p:txBody>
          <a:bodyPr/>
          <a:lstStyle/>
          <a:p>
            <a:r>
              <a:rPr lang="de-DE"/>
              <a:t>16</a:t>
            </a:r>
          </a:p>
        </p:txBody>
      </p:sp>
    </p:spTree>
    <p:extLst>
      <p:ext uri="{BB962C8B-B14F-4D97-AF65-F5344CB8AC3E}">
        <p14:creationId xmlns:p14="http://schemas.microsoft.com/office/powerpoint/2010/main" val="2606225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BB9DCB-6A32-D93B-513A-EDD832685822}"/>
              </a:ext>
            </a:extLst>
          </p:cNvPr>
          <p:cNvSpPr>
            <a:spLocks noGrp="1"/>
          </p:cNvSpPr>
          <p:nvPr>
            <p:ph type="title"/>
          </p:nvPr>
        </p:nvSpPr>
        <p:spPr/>
        <p:txBody>
          <a:bodyPr>
            <a:normAutofit/>
          </a:bodyPr>
          <a:lstStyle/>
          <a:p>
            <a:r>
              <a:rPr lang="de-DE" sz="4000" dirty="0">
                <a:latin typeface="Arial"/>
                <a:cs typeface="Arial"/>
              </a:rPr>
              <a:t>Entstehung von intergenerationellem Lernen</a:t>
            </a:r>
            <a:endParaRPr lang="de-DE" sz="4000" dirty="0"/>
          </a:p>
        </p:txBody>
      </p:sp>
      <p:sp>
        <p:nvSpPr>
          <p:cNvPr id="3" name="Inhaltsplatzhalter 2">
            <a:extLst>
              <a:ext uri="{FF2B5EF4-FFF2-40B4-BE49-F238E27FC236}">
                <a16:creationId xmlns:a16="http://schemas.microsoft.com/office/drawing/2014/main" id="{F20F9CA3-0F51-4A58-37E7-C8154BE40C95}"/>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Intergenerationelles Lernen..</a:t>
            </a:r>
          </a:p>
          <a:p>
            <a:r>
              <a:rPr lang="de-DE" dirty="0">
                <a:latin typeface="Arial"/>
                <a:cs typeface="Arial"/>
              </a:rPr>
              <a:t>gilt als die älteste Form von informellen Lernens.</a:t>
            </a:r>
            <a:endParaRPr lang="de-DE"/>
          </a:p>
          <a:p>
            <a:r>
              <a:rPr lang="de-DE" dirty="0">
                <a:latin typeface="Arial"/>
                <a:cs typeface="Arial"/>
              </a:rPr>
              <a:t>hat sich als natürliche Form des Wissenstransfers entwickelt.</a:t>
            </a:r>
          </a:p>
          <a:p>
            <a:r>
              <a:rPr lang="de-DE" dirty="0">
                <a:latin typeface="Arial"/>
                <a:cs typeface="Arial"/>
              </a:rPr>
              <a:t>fand hauptsächlich innerhalb von Familien statt.</a:t>
            </a:r>
          </a:p>
        </p:txBody>
      </p:sp>
      <p:sp>
        <p:nvSpPr>
          <p:cNvPr id="5" name="Fußzeilenplatzhalter 4">
            <a:extLst>
              <a:ext uri="{FF2B5EF4-FFF2-40B4-BE49-F238E27FC236}">
                <a16:creationId xmlns:a16="http://schemas.microsoft.com/office/drawing/2014/main" id="{2EE8D6C5-22A2-FE72-6341-09247ED11190}"/>
              </a:ext>
            </a:extLst>
          </p:cNvPr>
          <p:cNvSpPr>
            <a:spLocks noGrp="1"/>
          </p:cNvSpPr>
          <p:nvPr>
            <p:ph type="ftr" sz="quarter" idx="11"/>
          </p:nvPr>
        </p:nvSpPr>
        <p:spPr/>
        <p:txBody>
          <a:bodyPr/>
          <a:lstStyle/>
          <a:p>
            <a:r>
              <a:rPr lang="de-DE"/>
              <a:t>17</a:t>
            </a:r>
          </a:p>
        </p:txBody>
      </p:sp>
    </p:spTree>
    <p:extLst>
      <p:ext uri="{BB962C8B-B14F-4D97-AF65-F5344CB8AC3E}">
        <p14:creationId xmlns:p14="http://schemas.microsoft.com/office/powerpoint/2010/main" val="1612964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690971-CF1E-4ED5-E1CC-CFC065BF8B6D}"/>
              </a:ext>
            </a:extLst>
          </p:cNvPr>
          <p:cNvSpPr>
            <a:spLocks noGrp="1"/>
          </p:cNvSpPr>
          <p:nvPr>
            <p:ph type="title"/>
          </p:nvPr>
        </p:nvSpPr>
        <p:spPr/>
        <p:txBody>
          <a:bodyPr/>
          <a:lstStyle/>
          <a:p>
            <a:r>
              <a:rPr lang="de-DE" dirty="0">
                <a:latin typeface="Arial"/>
                <a:cs typeface="Arial"/>
              </a:rPr>
              <a:t>Intergenerationelles Lernen</a:t>
            </a:r>
          </a:p>
        </p:txBody>
      </p:sp>
      <p:sp>
        <p:nvSpPr>
          <p:cNvPr id="3" name="Inhaltsplatzhalter 2">
            <a:extLst>
              <a:ext uri="{FF2B5EF4-FFF2-40B4-BE49-F238E27FC236}">
                <a16:creationId xmlns:a16="http://schemas.microsoft.com/office/drawing/2014/main" id="{3B8763A8-CAF6-984C-9DDB-914A93BF6B4A}"/>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Ziel ist es, dass</a:t>
            </a:r>
          </a:p>
          <a:p>
            <a:pPr marL="0" indent="0">
              <a:buNone/>
            </a:pPr>
            <a:endParaRPr lang="de-DE" i="1" dirty="0">
              <a:latin typeface="Arial"/>
              <a:cs typeface="Arial"/>
            </a:endParaRPr>
          </a:p>
          <a:p>
            <a:pPr marL="0" indent="0">
              <a:buNone/>
            </a:pPr>
            <a:r>
              <a:rPr lang="de-DE" dirty="0">
                <a:latin typeface="Arial"/>
                <a:cs typeface="Arial"/>
              </a:rPr>
              <a:t>alle beteiligten Generationen sowohl als Lehrende als auch als Lernende miteinander agieren und von-, mit- und übereinander lernen.</a:t>
            </a:r>
            <a:endParaRPr lang="de-DE"/>
          </a:p>
        </p:txBody>
      </p:sp>
      <p:sp>
        <p:nvSpPr>
          <p:cNvPr id="5" name="Fußzeilenplatzhalter 4">
            <a:extLst>
              <a:ext uri="{FF2B5EF4-FFF2-40B4-BE49-F238E27FC236}">
                <a16:creationId xmlns:a16="http://schemas.microsoft.com/office/drawing/2014/main" id="{CA886491-277D-5041-F60A-47F645FA9402}"/>
              </a:ext>
            </a:extLst>
          </p:cNvPr>
          <p:cNvSpPr>
            <a:spLocks noGrp="1"/>
          </p:cNvSpPr>
          <p:nvPr>
            <p:ph type="ftr" sz="quarter" idx="11"/>
          </p:nvPr>
        </p:nvSpPr>
        <p:spPr/>
        <p:txBody>
          <a:bodyPr/>
          <a:lstStyle/>
          <a:p>
            <a:r>
              <a:rPr lang="de-DE"/>
              <a:t>18</a:t>
            </a:r>
          </a:p>
        </p:txBody>
      </p:sp>
    </p:spTree>
    <p:extLst>
      <p:ext uri="{BB962C8B-B14F-4D97-AF65-F5344CB8AC3E}">
        <p14:creationId xmlns:p14="http://schemas.microsoft.com/office/powerpoint/2010/main" val="4196343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4C1444-E763-F360-FF93-63FE4D949023}"/>
              </a:ext>
            </a:extLst>
          </p:cNvPr>
          <p:cNvSpPr>
            <a:spLocks noGrp="1"/>
          </p:cNvSpPr>
          <p:nvPr>
            <p:ph type="title"/>
          </p:nvPr>
        </p:nvSpPr>
        <p:spPr/>
        <p:txBody>
          <a:bodyPr>
            <a:normAutofit fontScale="90000"/>
          </a:bodyPr>
          <a:lstStyle/>
          <a:p>
            <a:r>
              <a:rPr lang="de-DE" dirty="0">
                <a:latin typeface="Arial"/>
                <a:cs typeface="Arial"/>
              </a:rPr>
              <a:t>Weshalb ist die ältere Generation für intergenerationelles Lernen von großer Wichtigkeit?</a:t>
            </a:r>
            <a:endParaRPr lang="de-DE" dirty="0" err="1"/>
          </a:p>
        </p:txBody>
      </p:sp>
      <p:sp>
        <p:nvSpPr>
          <p:cNvPr id="5" name="Fußzeilenplatzhalter 4">
            <a:extLst>
              <a:ext uri="{FF2B5EF4-FFF2-40B4-BE49-F238E27FC236}">
                <a16:creationId xmlns:a16="http://schemas.microsoft.com/office/drawing/2014/main" id="{A7550737-F561-B3DC-EE3A-2D91E37CE648}"/>
              </a:ext>
            </a:extLst>
          </p:cNvPr>
          <p:cNvSpPr>
            <a:spLocks noGrp="1"/>
          </p:cNvSpPr>
          <p:nvPr>
            <p:ph type="ftr" sz="quarter" idx="11"/>
          </p:nvPr>
        </p:nvSpPr>
        <p:spPr/>
        <p:txBody>
          <a:bodyPr/>
          <a:lstStyle/>
          <a:p>
            <a:r>
              <a:rPr lang="de-DE" dirty="0"/>
              <a:t>19</a:t>
            </a:r>
          </a:p>
        </p:txBody>
      </p:sp>
    </p:spTree>
    <p:extLst>
      <p:ext uri="{BB962C8B-B14F-4D97-AF65-F5344CB8AC3E}">
        <p14:creationId xmlns:p14="http://schemas.microsoft.com/office/powerpoint/2010/main" val="4275020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51E8AF-7EF7-7703-FC41-21C0F05AC8AE}"/>
              </a:ext>
            </a:extLst>
          </p:cNvPr>
          <p:cNvSpPr>
            <a:spLocks noGrp="1"/>
          </p:cNvSpPr>
          <p:nvPr>
            <p:ph type="title"/>
          </p:nvPr>
        </p:nvSpPr>
        <p:spPr/>
        <p:txBody>
          <a:bodyPr/>
          <a:lstStyle/>
          <a:p>
            <a:r>
              <a:rPr lang="de-DE" dirty="0">
                <a:latin typeface="Arial"/>
                <a:cs typeface="Arial"/>
              </a:rPr>
              <a:t>Wichtigkeit der älteren Generation</a:t>
            </a:r>
            <a:endParaRPr lang="de-DE" dirty="0"/>
          </a:p>
        </p:txBody>
      </p:sp>
      <p:sp>
        <p:nvSpPr>
          <p:cNvPr id="3" name="Inhaltsplatzhalter 2">
            <a:extLst>
              <a:ext uri="{FF2B5EF4-FFF2-40B4-BE49-F238E27FC236}">
                <a16:creationId xmlns:a16="http://schemas.microsoft.com/office/drawing/2014/main" id="{C68F7587-A6E3-32AF-19CD-A07ACE5C04AC}"/>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Die ältere Generation..</a:t>
            </a:r>
          </a:p>
          <a:p>
            <a:r>
              <a:rPr lang="de-DE" dirty="0">
                <a:latin typeface="Arial"/>
                <a:cs typeface="Arial"/>
              </a:rPr>
              <a:t>besitzt viel mehr Erfahrungswissen.</a:t>
            </a:r>
          </a:p>
          <a:p>
            <a:r>
              <a:rPr lang="de-DE" dirty="0">
                <a:latin typeface="Arial"/>
                <a:cs typeface="Arial"/>
              </a:rPr>
              <a:t>kennt Bräuche, die heutzutage in Vergessenheit geraten sind.</a:t>
            </a:r>
          </a:p>
          <a:p>
            <a:r>
              <a:rPr lang="de-DE" dirty="0">
                <a:latin typeface="Arial"/>
                <a:cs typeface="Arial"/>
              </a:rPr>
              <a:t>dient als Vorbild in Bezug auf Werte und Verantwortung.</a:t>
            </a:r>
            <a:endParaRPr lang="de-DE" dirty="0"/>
          </a:p>
          <a:p>
            <a:r>
              <a:rPr lang="de-DE" dirty="0">
                <a:latin typeface="Arial"/>
                <a:cs typeface="Arial"/>
              </a:rPr>
              <a:t>kennt sich mit Haus- und Gartenarbeit meist sehr gut aus.</a:t>
            </a:r>
            <a:endParaRPr lang="de-DE" dirty="0"/>
          </a:p>
          <a:p>
            <a:endParaRPr lang="de-DE" dirty="0"/>
          </a:p>
        </p:txBody>
      </p:sp>
      <p:sp>
        <p:nvSpPr>
          <p:cNvPr id="5" name="Fußzeilenplatzhalter 4">
            <a:extLst>
              <a:ext uri="{FF2B5EF4-FFF2-40B4-BE49-F238E27FC236}">
                <a16:creationId xmlns:a16="http://schemas.microsoft.com/office/drawing/2014/main" id="{2290308B-0AD5-1FCE-D62A-A89DADE023FE}"/>
              </a:ext>
            </a:extLst>
          </p:cNvPr>
          <p:cNvSpPr>
            <a:spLocks noGrp="1"/>
          </p:cNvSpPr>
          <p:nvPr>
            <p:ph type="ftr" sz="quarter" idx="11"/>
          </p:nvPr>
        </p:nvSpPr>
        <p:spPr/>
        <p:txBody>
          <a:bodyPr/>
          <a:lstStyle/>
          <a:p>
            <a:r>
              <a:rPr lang="de-DE" dirty="0"/>
              <a:t>20</a:t>
            </a:r>
          </a:p>
        </p:txBody>
      </p:sp>
    </p:spTree>
    <p:extLst>
      <p:ext uri="{BB962C8B-B14F-4D97-AF65-F5344CB8AC3E}">
        <p14:creationId xmlns:p14="http://schemas.microsoft.com/office/powerpoint/2010/main" val="3933451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5E579D-637A-BC53-938A-3361AE42F14F}"/>
              </a:ext>
            </a:extLst>
          </p:cNvPr>
          <p:cNvSpPr>
            <a:spLocks noGrp="1"/>
          </p:cNvSpPr>
          <p:nvPr>
            <p:ph type="title"/>
          </p:nvPr>
        </p:nvSpPr>
        <p:spPr/>
        <p:txBody>
          <a:bodyPr/>
          <a:lstStyle/>
          <a:p>
            <a:r>
              <a:rPr lang="de-DE" dirty="0">
                <a:latin typeface="Arial"/>
                <a:cs typeface="Arial"/>
              </a:rPr>
              <a:t>Wichtigkeit der älteren Generation</a:t>
            </a:r>
          </a:p>
        </p:txBody>
      </p:sp>
      <p:sp>
        <p:nvSpPr>
          <p:cNvPr id="3" name="Inhaltsplatzhalter 2">
            <a:extLst>
              <a:ext uri="{FF2B5EF4-FFF2-40B4-BE49-F238E27FC236}">
                <a16:creationId xmlns:a16="http://schemas.microsoft.com/office/drawing/2014/main" id="{AE833F7B-3413-ADE2-7D68-6BFC553F35A7}"/>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Ziel ist es,</a:t>
            </a:r>
          </a:p>
          <a:p>
            <a:r>
              <a:rPr lang="de-DE" dirty="0">
                <a:latin typeface="Arial"/>
                <a:cs typeface="Arial"/>
              </a:rPr>
              <a:t>herauszufinden, worin Ihr Expertenwissen, Ihre besonderen Talente oder Ihre einschlägigen Erfahrungen liegen.</a:t>
            </a:r>
          </a:p>
          <a:p>
            <a:r>
              <a:rPr lang="de-DE" dirty="0">
                <a:latin typeface="Arial"/>
                <a:cs typeface="Arial"/>
              </a:rPr>
              <a:t>durch das Einbringen Ihres Expertenwissens, Ihren Talenten oder einschlägigen Erfahrungen einen Mehrwert für beide Generationen zu schaffen.</a:t>
            </a:r>
          </a:p>
          <a:p>
            <a:r>
              <a:rPr lang="de-DE" dirty="0">
                <a:latin typeface="Arial"/>
                <a:cs typeface="Arial"/>
              </a:rPr>
              <a:t>das von-, mit und durcheinander lernen zu fördern.</a:t>
            </a:r>
          </a:p>
          <a:p>
            <a:pPr marL="0" indent="0">
              <a:buNone/>
            </a:pPr>
            <a:endParaRPr lang="de-DE" dirty="0">
              <a:latin typeface="Arial"/>
              <a:cs typeface="Arial"/>
            </a:endParaRPr>
          </a:p>
          <a:p>
            <a:pPr marL="0" indent="0">
              <a:buNone/>
            </a:pPr>
            <a:endParaRPr lang="de-DE" dirty="0">
              <a:latin typeface="Arial"/>
              <a:cs typeface="Arial"/>
            </a:endParaRPr>
          </a:p>
          <a:p>
            <a:pPr marL="0" indent="0">
              <a:buNone/>
            </a:pPr>
            <a:endParaRPr lang="de-DE" dirty="0">
              <a:latin typeface="Arial"/>
              <a:cs typeface="Arial"/>
            </a:endParaRPr>
          </a:p>
        </p:txBody>
      </p:sp>
      <p:sp>
        <p:nvSpPr>
          <p:cNvPr id="5" name="Fußzeilenplatzhalter 4">
            <a:extLst>
              <a:ext uri="{FF2B5EF4-FFF2-40B4-BE49-F238E27FC236}">
                <a16:creationId xmlns:a16="http://schemas.microsoft.com/office/drawing/2014/main" id="{F01F5BB3-ECE4-858D-F097-7778F9DC71A6}"/>
              </a:ext>
            </a:extLst>
          </p:cNvPr>
          <p:cNvSpPr>
            <a:spLocks noGrp="1"/>
          </p:cNvSpPr>
          <p:nvPr>
            <p:ph type="ftr" sz="quarter" idx="11"/>
          </p:nvPr>
        </p:nvSpPr>
        <p:spPr/>
        <p:txBody>
          <a:bodyPr/>
          <a:lstStyle/>
          <a:p>
            <a:r>
              <a:rPr lang="de-DE" dirty="0"/>
              <a:t>21</a:t>
            </a:r>
          </a:p>
        </p:txBody>
      </p:sp>
    </p:spTree>
    <p:extLst>
      <p:ext uri="{BB962C8B-B14F-4D97-AF65-F5344CB8AC3E}">
        <p14:creationId xmlns:p14="http://schemas.microsoft.com/office/powerpoint/2010/main" val="366470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C47E2E-5401-E264-6070-9990EE71348F}"/>
              </a:ext>
            </a:extLst>
          </p:cNvPr>
          <p:cNvSpPr>
            <a:spLocks noGrp="1"/>
          </p:cNvSpPr>
          <p:nvPr>
            <p:ph type="title"/>
          </p:nvPr>
        </p:nvSpPr>
        <p:spPr/>
        <p:txBody>
          <a:bodyPr/>
          <a:lstStyle/>
          <a:p>
            <a:r>
              <a:rPr lang="de-DE" dirty="0">
                <a:latin typeface="Arial"/>
                <a:cs typeface="Arial"/>
              </a:rPr>
              <a:t>Selbstreflexionstool</a:t>
            </a:r>
            <a:endParaRPr lang="de-DE" dirty="0"/>
          </a:p>
        </p:txBody>
      </p:sp>
      <p:sp>
        <p:nvSpPr>
          <p:cNvPr id="3" name="Inhaltsplatzhalter 2">
            <a:extLst>
              <a:ext uri="{FF2B5EF4-FFF2-40B4-BE49-F238E27FC236}">
                <a16:creationId xmlns:a16="http://schemas.microsoft.com/office/drawing/2014/main" id="{934C6AC4-96FB-16B9-91DA-C47539FB12F7}"/>
              </a:ext>
            </a:extLst>
          </p:cNvPr>
          <p:cNvSpPr>
            <a:spLocks noGrp="1"/>
          </p:cNvSpPr>
          <p:nvPr>
            <p:ph idx="1"/>
          </p:nvPr>
        </p:nvSpPr>
        <p:spPr/>
        <p:txBody>
          <a:bodyPr vert="horz" lIns="91440" tIns="45720" rIns="91440" bIns="45720" rtlCol="0" anchor="t">
            <a:normAutofit/>
          </a:bodyPr>
          <a:lstStyle/>
          <a:p>
            <a:r>
              <a:rPr lang="de-DE" dirty="0">
                <a:latin typeface="Arial"/>
                <a:cs typeface="Arial"/>
                <a:hlinkClick r:id="rId2"/>
              </a:rPr>
              <a:t>https://www.agewise.eu/competences/&amp;lang=de</a:t>
            </a:r>
            <a:endParaRPr lang="de-DE"/>
          </a:p>
          <a:p>
            <a:endParaRPr lang="de-DE" dirty="0"/>
          </a:p>
          <a:p>
            <a:endParaRPr lang="de-DE" dirty="0"/>
          </a:p>
          <a:p>
            <a:endParaRPr lang="de-DE" dirty="0"/>
          </a:p>
          <a:p>
            <a:r>
              <a:rPr lang="de-DE" dirty="0">
                <a:latin typeface="Arial"/>
                <a:cs typeface="Arial"/>
              </a:rPr>
              <a:t>Zunächst anonym anmelden.</a:t>
            </a:r>
            <a:endParaRPr lang="de-DE" dirty="0"/>
          </a:p>
          <a:p>
            <a:r>
              <a:rPr lang="de-DE" dirty="0">
                <a:latin typeface="Arial"/>
                <a:cs typeface="Arial"/>
              </a:rPr>
              <a:t>Danach die PDF-Datei speichern.</a:t>
            </a:r>
          </a:p>
          <a:p>
            <a:r>
              <a:rPr lang="de-DE" dirty="0">
                <a:latin typeface="Arial"/>
                <a:cs typeface="Arial"/>
              </a:rPr>
              <a:t>Auf der gespeicherten PDF-Datei ist ein Code ersichtlich.</a:t>
            </a:r>
            <a:endParaRPr lang="de-DE" dirty="0"/>
          </a:p>
          <a:p>
            <a:r>
              <a:rPr lang="de-DE" dirty="0">
                <a:latin typeface="Arial"/>
                <a:cs typeface="Arial"/>
              </a:rPr>
              <a:t>Mit diesem können Sie sich erneut anmelden.</a:t>
            </a:r>
            <a:endParaRPr lang="de-DE" dirty="0"/>
          </a:p>
          <a:p>
            <a:pPr marL="0" indent="0">
              <a:buNone/>
            </a:pPr>
            <a:endParaRPr lang="de-DE" dirty="0"/>
          </a:p>
          <a:p>
            <a:pPr marL="0" indent="0">
              <a:buNone/>
            </a:pPr>
            <a:endParaRPr lang="de-DE" dirty="0"/>
          </a:p>
        </p:txBody>
      </p:sp>
      <p:pic>
        <p:nvPicPr>
          <p:cNvPr id="4" name="Grafik 3" descr="Ein Bild, das Text, Screenshot, Schrift enthält.&#10;&#10;KI-generierte Inhalte können fehlerhaft sein.">
            <a:extLst>
              <a:ext uri="{FF2B5EF4-FFF2-40B4-BE49-F238E27FC236}">
                <a16:creationId xmlns:a16="http://schemas.microsoft.com/office/drawing/2014/main" id="{422BBFF0-57BB-7474-D8D0-8397E02B8674}"/>
              </a:ext>
            </a:extLst>
          </p:cNvPr>
          <p:cNvPicPr>
            <a:picLocks noChangeAspect="1"/>
          </p:cNvPicPr>
          <p:nvPr/>
        </p:nvPicPr>
        <p:blipFill>
          <a:blip r:embed="rId3"/>
          <a:srcRect t="9174" b="9174"/>
          <a:stretch/>
        </p:blipFill>
        <p:spPr>
          <a:xfrm>
            <a:off x="1400175" y="2276475"/>
            <a:ext cx="6400800" cy="1371600"/>
          </a:xfrm>
          <a:prstGeom prst="rect">
            <a:avLst/>
          </a:prstGeom>
        </p:spPr>
      </p:pic>
      <p:sp>
        <p:nvSpPr>
          <p:cNvPr id="6" name="Fußzeilenplatzhalter 5">
            <a:extLst>
              <a:ext uri="{FF2B5EF4-FFF2-40B4-BE49-F238E27FC236}">
                <a16:creationId xmlns:a16="http://schemas.microsoft.com/office/drawing/2014/main" id="{41E1C616-AC5C-910F-D304-89AE908CDBA7}"/>
              </a:ext>
            </a:extLst>
          </p:cNvPr>
          <p:cNvSpPr>
            <a:spLocks noGrp="1"/>
          </p:cNvSpPr>
          <p:nvPr>
            <p:ph type="ftr" sz="quarter" idx="11"/>
          </p:nvPr>
        </p:nvSpPr>
        <p:spPr/>
        <p:txBody>
          <a:bodyPr/>
          <a:lstStyle/>
          <a:p>
            <a:r>
              <a:rPr lang="de-DE" dirty="0"/>
              <a:t>22</a:t>
            </a:r>
          </a:p>
        </p:txBody>
      </p:sp>
    </p:spTree>
    <p:extLst>
      <p:ext uri="{BB962C8B-B14F-4D97-AF65-F5344CB8AC3E}">
        <p14:creationId xmlns:p14="http://schemas.microsoft.com/office/powerpoint/2010/main" val="4261387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073FEA-1D0F-0496-796D-8B0C582C8470}"/>
              </a:ext>
            </a:extLst>
          </p:cNvPr>
          <p:cNvSpPr>
            <a:spLocks noGrp="1"/>
          </p:cNvSpPr>
          <p:nvPr>
            <p:ph type="title"/>
          </p:nvPr>
        </p:nvSpPr>
        <p:spPr/>
        <p:txBody>
          <a:bodyPr/>
          <a:lstStyle/>
          <a:p>
            <a:r>
              <a:rPr lang="de-DE" dirty="0">
                <a:latin typeface="Arial"/>
                <a:cs typeface="Arial"/>
              </a:rPr>
              <a:t>Selbstreflexionstool</a:t>
            </a:r>
            <a:endParaRPr lang="de-DE" dirty="0"/>
          </a:p>
        </p:txBody>
      </p:sp>
      <p:sp>
        <p:nvSpPr>
          <p:cNvPr id="3" name="Inhaltsplatzhalter 2">
            <a:extLst>
              <a:ext uri="{FF2B5EF4-FFF2-40B4-BE49-F238E27FC236}">
                <a16:creationId xmlns:a16="http://schemas.microsoft.com/office/drawing/2014/main" id="{14BABFFF-D860-1ED2-B056-2549EA3E9181}"/>
              </a:ext>
            </a:extLst>
          </p:cNvPr>
          <p:cNvSpPr>
            <a:spLocks noGrp="1"/>
          </p:cNvSpPr>
          <p:nvPr>
            <p:ph idx="1"/>
          </p:nvPr>
        </p:nvSpPr>
        <p:spPr/>
        <p:txBody>
          <a:bodyPr vert="horz" lIns="91440" tIns="45720" rIns="91440" bIns="45720" rtlCol="0" anchor="t">
            <a:normAutofit/>
          </a:bodyPr>
          <a:lstStyle/>
          <a:p>
            <a:pPr marL="457200" indent="-457200"/>
            <a:r>
              <a:rPr lang="de-DE" dirty="0">
                <a:latin typeface="Arial"/>
                <a:cs typeface="Arial"/>
              </a:rPr>
              <a:t>Im Selbstreflexionstool können Sie Ihre Kompetenzen, Werte, Einstellungen und Fähigkeiten testen.</a:t>
            </a:r>
            <a:endParaRPr lang="de-DE" dirty="0"/>
          </a:p>
          <a:p>
            <a:pPr marL="457200" indent="-457200"/>
            <a:r>
              <a:rPr lang="de-DE" dirty="0">
                <a:latin typeface="Arial"/>
                <a:cs typeface="Arial"/>
              </a:rPr>
              <a:t>Die ersten beiden Felder sind verpflichtend auszufüllen. Die restlichen Felder können nach Belieben gewählt werden.</a:t>
            </a:r>
          </a:p>
          <a:p>
            <a:pPr marL="0" indent="0">
              <a:buNone/>
            </a:pPr>
            <a:endParaRPr lang="de-DE" dirty="0">
              <a:latin typeface="Arial"/>
              <a:cs typeface="Arial"/>
            </a:endParaRPr>
          </a:p>
        </p:txBody>
      </p:sp>
      <p:sp>
        <p:nvSpPr>
          <p:cNvPr id="5" name="Fußzeilenplatzhalter 4">
            <a:extLst>
              <a:ext uri="{FF2B5EF4-FFF2-40B4-BE49-F238E27FC236}">
                <a16:creationId xmlns:a16="http://schemas.microsoft.com/office/drawing/2014/main" id="{5D163895-2BFD-31A0-7FC4-DC4CF883E60B}"/>
              </a:ext>
            </a:extLst>
          </p:cNvPr>
          <p:cNvSpPr>
            <a:spLocks noGrp="1"/>
          </p:cNvSpPr>
          <p:nvPr>
            <p:ph type="ftr" sz="quarter" idx="11"/>
          </p:nvPr>
        </p:nvSpPr>
        <p:spPr/>
        <p:txBody>
          <a:bodyPr/>
          <a:lstStyle/>
          <a:p>
            <a:r>
              <a:rPr lang="de-DE" dirty="0"/>
              <a:t>23</a:t>
            </a:r>
          </a:p>
        </p:txBody>
      </p:sp>
      <p:pic>
        <p:nvPicPr>
          <p:cNvPr id="4" name="Grafik 3" descr="Ein Bild, das Text, Screenshot, Schrift, Design enthält.&#10;&#10;KI-generierte Inhalte können fehlerhaft sein.">
            <a:extLst>
              <a:ext uri="{FF2B5EF4-FFF2-40B4-BE49-F238E27FC236}">
                <a16:creationId xmlns:a16="http://schemas.microsoft.com/office/drawing/2014/main" id="{F2CF6404-BFDA-4B8A-0622-B8C802C97BC3}"/>
              </a:ext>
            </a:extLst>
          </p:cNvPr>
          <p:cNvPicPr>
            <a:picLocks noChangeAspect="1"/>
          </p:cNvPicPr>
          <p:nvPr/>
        </p:nvPicPr>
        <p:blipFill>
          <a:blip r:embed="rId2"/>
          <a:srcRect r="1320" b="36496"/>
          <a:stretch/>
        </p:blipFill>
        <p:spPr>
          <a:xfrm>
            <a:off x="1327841" y="3594941"/>
            <a:ext cx="9023290" cy="1969172"/>
          </a:xfrm>
          <a:prstGeom prst="rect">
            <a:avLst/>
          </a:prstGeom>
        </p:spPr>
      </p:pic>
    </p:spTree>
    <p:extLst>
      <p:ext uri="{BB962C8B-B14F-4D97-AF65-F5344CB8AC3E}">
        <p14:creationId xmlns:p14="http://schemas.microsoft.com/office/powerpoint/2010/main" val="3121876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39E8C7-2625-CE9F-24C0-33C4494CC381}"/>
              </a:ext>
            </a:extLst>
          </p:cNvPr>
          <p:cNvSpPr>
            <a:spLocks noGrp="1"/>
          </p:cNvSpPr>
          <p:nvPr>
            <p:ph type="title"/>
          </p:nvPr>
        </p:nvSpPr>
        <p:spPr/>
        <p:txBody>
          <a:bodyPr/>
          <a:lstStyle/>
          <a:p>
            <a:r>
              <a:rPr lang="de-DE" dirty="0">
                <a:latin typeface="Arial"/>
                <a:cs typeface="Arial"/>
              </a:rPr>
              <a:t>„Niemand weiß, was er kann, bis er es probiert hat.“ </a:t>
            </a:r>
          </a:p>
        </p:txBody>
      </p:sp>
      <p:sp>
        <p:nvSpPr>
          <p:cNvPr id="3" name="Textplatzhalter 2">
            <a:extLst>
              <a:ext uri="{FF2B5EF4-FFF2-40B4-BE49-F238E27FC236}">
                <a16:creationId xmlns:a16="http://schemas.microsoft.com/office/drawing/2014/main" id="{C808ABC1-0B4D-F7AF-8979-91818895A5A0}"/>
              </a:ext>
            </a:extLst>
          </p:cNvPr>
          <p:cNvSpPr>
            <a:spLocks noGrp="1"/>
          </p:cNvSpPr>
          <p:nvPr>
            <p:ph type="body" idx="1"/>
          </p:nvPr>
        </p:nvSpPr>
        <p:spPr/>
        <p:txBody>
          <a:bodyPr vert="horz" lIns="91440" tIns="45720" rIns="91440" bIns="45720" rtlCol="0" anchor="t">
            <a:normAutofit/>
          </a:bodyPr>
          <a:lstStyle/>
          <a:p>
            <a:r>
              <a:rPr lang="de-DE" sz="2800" dirty="0">
                <a:solidFill>
                  <a:srgbClr val="000000"/>
                </a:solidFill>
                <a:latin typeface="Arial"/>
                <a:cs typeface="Arial"/>
              </a:rPr>
              <a:t>(</a:t>
            </a:r>
            <a:r>
              <a:rPr lang="de-DE" sz="2800" err="1">
                <a:solidFill>
                  <a:srgbClr val="000000"/>
                </a:solidFill>
                <a:latin typeface="Arial"/>
                <a:cs typeface="Arial"/>
              </a:rPr>
              <a:t>Pubililius</a:t>
            </a:r>
            <a:r>
              <a:rPr lang="de-DE" sz="2800" dirty="0">
                <a:solidFill>
                  <a:srgbClr val="000000"/>
                </a:solidFill>
                <a:latin typeface="Arial"/>
                <a:cs typeface="Arial"/>
              </a:rPr>
              <a:t> </a:t>
            </a:r>
            <a:r>
              <a:rPr lang="de-DE" sz="2800" err="1">
                <a:solidFill>
                  <a:srgbClr val="000000"/>
                </a:solidFill>
                <a:latin typeface="Arial"/>
                <a:cs typeface="Arial"/>
              </a:rPr>
              <a:t>Syrus</a:t>
            </a:r>
            <a:r>
              <a:rPr lang="de-DE" sz="2800" dirty="0">
                <a:solidFill>
                  <a:srgbClr val="000000"/>
                </a:solidFill>
                <a:latin typeface="Arial"/>
                <a:cs typeface="Arial"/>
              </a:rPr>
              <a:t>, römischer Autor)</a:t>
            </a:r>
            <a:endParaRPr lang="de-DE" sz="2800" dirty="0">
              <a:latin typeface="Arial"/>
              <a:cs typeface="Arial"/>
            </a:endParaRPr>
          </a:p>
        </p:txBody>
      </p:sp>
      <p:sp>
        <p:nvSpPr>
          <p:cNvPr id="5" name="Fußzeilenplatzhalter 4">
            <a:extLst>
              <a:ext uri="{FF2B5EF4-FFF2-40B4-BE49-F238E27FC236}">
                <a16:creationId xmlns:a16="http://schemas.microsoft.com/office/drawing/2014/main" id="{F014FADA-A214-677C-7A31-A91C5B2CA0C3}"/>
              </a:ext>
            </a:extLst>
          </p:cNvPr>
          <p:cNvSpPr>
            <a:spLocks noGrp="1"/>
          </p:cNvSpPr>
          <p:nvPr>
            <p:ph type="ftr" sz="quarter" idx="11"/>
          </p:nvPr>
        </p:nvSpPr>
        <p:spPr/>
        <p:txBody>
          <a:bodyPr/>
          <a:lstStyle/>
          <a:p>
            <a:r>
              <a:rPr lang="de-DE" dirty="0"/>
              <a:t>24</a:t>
            </a:r>
          </a:p>
        </p:txBody>
      </p:sp>
    </p:spTree>
    <p:extLst>
      <p:ext uri="{BB962C8B-B14F-4D97-AF65-F5344CB8AC3E}">
        <p14:creationId xmlns:p14="http://schemas.microsoft.com/office/powerpoint/2010/main" val="32309116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4143FD-E1D2-869C-8B00-07652F8AE0FC}"/>
              </a:ext>
            </a:extLst>
          </p:cNvPr>
          <p:cNvSpPr>
            <a:spLocks noGrp="1"/>
          </p:cNvSpPr>
          <p:nvPr>
            <p:ph type="title"/>
          </p:nvPr>
        </p:nvSpPr>
        <p:spPr/>
        <p:txBody>
          <a:bodyPr/>
          <a:lstStyle/>
          <a:p>
            <a:r>
              <a:rPr lang="de-DE" dirty="0">
                <a:latin typeface="Arial"/>
                <a:cs typeface="Arial"/>
              </a:rPr>
              <a:t>Übung</a:t>
            </a:r>
          </a:p>
        </p:txBody>
      </p:sp>
      <p:sp>
        <p:nvSpPr>
          <p:cNvPr id="3" name="Inhaltsplatzhalter 2">
            <a:extLst>
              <a:ext uri="{FF2B5EF4-FFF2-40B4-BE49-F238E27FC236}">
                <a16:creationId xmlns:a16="http://schemas.microsoft.com/office/drawing/2014/main" id="{F6490FC0-B267-BACF-51C0-2556861C5023}"/>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Was halten Sie von den nachfolgenden Aussagen? </a:t>
            </a:r>
          </a:p>
        </p:txBody>
      </p:sp>
      <p:sp>
        <p:nvSpPr>
          <p:cNvPr id="5" name="Fußzeilenplatzhalter 4">
            <a:extLst>
              <a:ext uri="{FF2B5EF4-FFF2-40B4-BE49-F238E27FC236}">
                <a16:creationId xmlns:a16="http://schemas.microsoft.com/office/drawing/2014/main" id="{C5D756A2-E02D-CD0B-D47B-C30D3B55922E}"/>
              </a:ext>
            </a:extLst>
          </p:cNvPr>
          <p:cNvSpPr>
            <a:spLocks noGrp="1"/>
          </p:cNvSpPr>
          <p:nvPr>
            <p:ph type="ftr" sz="quarter" idx="11"/>
          </p:nvPr>
        </p:nvSpPr>
        <p:spPr/>
        <p:txBody>
          <a:bodyPr/>
          <a:lstStyle/>
          <a:p>
            <a:r>
              <a:rPr lang="de-DE" dirty="0"/>
              <a:t>25</a:t>
            </a:r>
          </a:p>
        </p:txBody>
      </p:sp>
      <p:pic>
        <p:nvPicPr>
          <p:cNvPr id="4" name="Grafik 3" descr="Ein Bild, das Grafiken, Schrift, Symbol, Logo enthält.&#10;&#10;KI-generierte Inhalte können fehlerhaft sein.">
            <a:extLst>
              <a:ext uri="{FF2B5EF4-FFF2-40B4-BE49-F238E27FC236}">
                <a16:creationId xmlns:a16="http://schemas.microsoft.com/office/drawing/2014/main" id="{55C3AD21-068E-9755-F191-4B265D75456C}"/>
              </a:ext>
            </a:extLst>
          </p:cNvPr>
          <p:cNvPicPr>
            <a:picLocks noChangeAspect="1"/>
          </p:cNvPicPr>
          <p:nvPr/>
        </p:nvPicPr>
        <p:blipFill>
          <a:blip r:embed="rId3"/>
          <a:srcRect l="28493" t="22026" r="28493" b="23018"/>
          <a:stretch/>
        </p:blipFill>
        <p:spPr>
          <a:xfrm>
            <a:off x="4787020" y="2323723"/>
            <a:ext cx="2617968" cy="3346388"/>
          </a:xfrm>
          <a:prstGeom prst="rect">
            <a:avLst/>
          </a:prstGeom>
        </p:spPr>
      </p:pic>
    </p:spTree>
    <p:extLst>
      <p:ext uri="{BB962C8B-B14F-4D97-AF65-F5344CB8AC3E}">
        <p14:creationId xmlns:p14="http://schemas.microsoft.com/office/powerpoint/2010/main" val="20424579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CBEAF2-2AFF-72D6-E7C2-19DF5D255F32}"/>
              </a:ext>
            </a:extLst>
          </p:cNvPr>
          <p:cNvSpPr>
            <a:spLocks noGrp="1"/>
          </p:cNvSpPr>
          <p:nvPr>
            <p:ph type="title"/>
          </p:nvPr>
        </p:nvSpPr>
        <p:spPr/>
        <p:txBody>
          <a:bodyPr/>
          <a:lstStyle/>
          <a:p>
            <a:r>
              <a:rPr lang="de-DE" dirty="0">
                <a:latin typeface="Arial"/>
                <a:cs typeface="Arial"/>
              </a:rPr>
              <a:t>Pünktlichkeit ist heute weniger relevant als früher.</a:t>
            </a:r>
          </a:p>
        </p:txBody>
      </p:sp>
      <p:sp>
        <p:nvSpPr>
          <p:cNvPr id="5" name="Fußzeilenplatzhalter 4">
            <a:extLst>
              <a:ext uri="{FF2B5EF4-FFF2-40B4-BE49-F238E27FC236}">
                <a16:creationId xmlns:a16="http://schemas.microsoft.com/office/drawing/2014/main" id="{6AA0EB74-276C-5907-6778-52BF5A96D031}"/>
              </a:ext>
            </a:extLst>
          </p:cNvPr>
          <p:cNvSpPr>
            <a:spLocks noGrp="1"/>
          </p:cNvSpPr>
          <p:nvPr>
            <p:ph type="ftr" sz="quarter" idx="11"/>
          </p:nvPr>
        </p:nvSpPr>
        <p:spPr/>
        <p:txBody>
          <a:bodyPr/>
          <a:lstStyle/>
          <a:p>
            <a:r>
              <a:rPr lang="de-DE" dirty="0"/>
              <a:t>26</a:t>
            </a:r>
          </a:p>
        </p:txBody>
      </p:sp>
    </p:spTree>
    <p:extLst>
      <p:ext uri="{BB962C8B-B14F-4D97-AF65-F5344CB8AC3E}">
        <p14:creationId xmlns:p14="http://schemas.microsoft.com/office/powerpoint/2010/main" val="11046717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C306BF-F31D-14A4-BD2C-FC18CEA6798A}"/>
              </a:ext>
            </a:extLst>
          </p:cNvPr>
          <p:cNvSpPr>
            <a:spLocks noGrp="1"/>
          </p:cNvSpPr>
          <p:nvPr>
            <p:ph type="title"/>
          </p:nvPr>
        </p:nvSpPr>
        <p:spPr/>
        <p:txBody>
          <a:bodyPr>
            <a:normAutofit fontScale="90000"/>
          </a:bodyPr>
          <a:lstStyle/>
          <a:p>
            <a:r>
              <a:rPr lang="de-DE" dirty="0">
                <a:latin typeface="Arial"/>
                <a:cs typeface="Arial"/>
              </a:rPr>
              <a:t>Früher gab es Männer und Frauen, heute scheint das komplizierter geworden zu sein.</a:t>
            </a:r>
          </a:p>
        </p:txBody>
      </p:sp>
      <p:sp>
        <p:nvSpPr>
          <p:cNvPr id="5" name="Fußzeilenplatzhalter 4">
            <a:extLst>
              <a:ext uri="{FF2B5EF4-FFF2-40B4-BE49-F238E27FC236}">
                <a16:creationId xmlns:a16="http://schemas.microsoft.com/office/drawing/2014/main" id="{88971C35-89DF-455D-6CB5-65A9818071C0}"/>
              </a:ext>
            </a:extLst>
          </p:cNvPr>
          <p:cNvSpPr>
            <a:spLocks noGrp="1"/>
          </p:cNvSpPr>
          <p:nvPr>
            <p:ph type="ftr" sz="quarter" idx="11"/>
          </p:nvPr>
        </p:nvSpPr>
        <p:spPr/>
        <p:txBody>
          <a:bodyPr/>
          <a:lstStyle/>
          <a:p>
            <a:r>
              <a:rPr lang="de-DE" dirty="0"/>
              <a:t>27</a:t>
            </a:r>
          </a:p>
        </p:txBody>
      </p:sp>
    </p:spTree>
    <p:extLst>
      <p:ext uri="{BB962C8B-B14F-4D97-AF65-F5344CB8AC3E}">
        <p14:creationId xmlns:p14="http://schemas.microsoft.com/office/powerpoint/2010/main" val="34979585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65D9B3-9E65-30E9-A0EC-EB6D40DE622C}"/>
              </a:ext>
            </a:extLst>
          </p:cNvPr>
          <p:cNvSpPr>
            <a:spLocks noGrp="1"/>
          </p:cNvSpPr>
          <p:nvPr>
            <p:ph type="title"/>
          </p:nvPr>
        </p:nvSpPr>
        <p:spPr/>
        <p:txBody>
          <a:bodyPr/>
          <a:lstStyle/>
          <a:p>
            <a:r>
              <a:rPr lang="de-DE" dirty="0">
                <a:latin typeface="Arial"/>
                <a:cs typeface="Arial"/>
              </a:rPr>
              <a:t>Verantwortungsbewusstsein bedeutet, Fehler zuzugeben und aus ihnen zu lernen.</a:t>
            </a:r>
          </a:p>
        </p:txBody>
      </p:sp>
      <p:sp>
        <p:nvSpPr>
          <p:cNvPr id="5" name="Fußzeilenplatzhalter 4">
            <a:extLst>
              <a:ext uri="{FF2B5EF4-FFF2-40B4-BE49-F238E27FC236}">
                <a16:creationId xmlns:a16="http://schemas.microsoft.com/office/drawing/2014/main" id="{F1A5E463-BA8F-DDB6-FDD5-B4E0B1C6FD68}"/>
              </a:ext>
            </a:extLst>
          </p:cNvPr>
          <p:cNvSpPr>
            <a:spLocks noGrp="1"/>
          </p:cNvSpPr>
          <p:nvPr>
            <p:ph type="ftr" sz="quarter" idx="11"/>
          </p:nvPr>
        </p:nvSpPr>
        <p:spPr/>
        <p:txBody>
          <a:bodyPr/>
          <a:lstStyle/>
          <a:p>
            <a:r>
              <a:rPr lang="de-DE" dirty="0"/>
              <a:t>28</a:t>
            </a:r>
          </a:p>
        </p:txBody>
      </p:sp>
    </p:spTree>
    <p:extLst>
      <p:ext uri="{BB962C8B-B14F-4D97-AF65-F5344CB8AC3E}">
        <p14:creationId xmlns:p14="http://schemas.microsoft.com/office/powerpoint/2010/main" val="21579624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A1C93E-01A9-0292-D99E-B6BF804427F6}"/>
              </a:ext>
            </a:extLst>
          </p:cNvPr>
          <p:cNvSpPr>
            <a:spLocks noGrp="1"/>
          </p:cNvSpPr>
          <p:nvPr>
            <p:ph type="title"/>
          </p:nvPr>
        </p:nvSpPr>
        <p:spPr/>
        <p:txBody>
          <a:bodyPr/>
          <a:lstStyle/>
          <a:p>
            <a:r>
              <a:rPr lang="de-DE" dirty="0">
                <a:latin typeface="Arial"/>
                <a:cs typeface="Arial"/>
              </a:rPr>
              <a:t>Werte</a:t>
            </a:r>
            <a:endParaRPr lang="de-DE" dirty="0"/>
          </a:p>
        </p:txBody>
      </p:sp>
      <p:sp>
        <p:nvSpPr>
          <p:cNvPr id="3" name="Inhaltsplatzhalter 2">
            <a:extLst>
              <a:ext uri="{FF2B5EF4-FFF2-40B4-BE49-F238E27FC236}">
                <a16:creationId xmlns:a16="http://schemas.microsoft.com/office/drawing/2014/main" id="{03322C9C-1D85-B901-2356-1703AD7737E1}"/>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Werte sind..</a:t>
            </a:r>
            <a:endParaRPr lang="de-DE" dirty="0"/>
          </a:p>
          <a:p>
            <a:pPr marL="0" indent="0">
              <a:buNone/>
            </a:pPr>
            <a:r>
              <a:rPr lang="de-DE">
                <a:latin typeface="Arial"/>
                <a:cs typeface="Arial"/>
              </a:rPr>
              <a:t>grundlegende Überzeugungen, die das Handeln von Menschen </a:t>
            </a:r>
            <a:r>
              <a:rPr lang="de-DE" dirty="0">
                <a:latin typeface="Arial"/>
                <a:cs typeface="Arial"/>
              </a:rPr>
              <a:t>leiten.</a:t>
            </a:r>
            <a:endParaRPr lang="de-DE" dirty="0"/>
          </a:p>
          <a:p>
            <a:pPr marL="0" indent="0">
              <a:buNone/>
            </a:pPr>
            <a:endParaRPr lang="de-DE" b="1" dirty="0"/>
          </a:p>
          <a:p>
            <a:pPr marL="0" indent="0">
              <a:buNone/>
            </a:pPr>
            <a:endParaRPr lang="de-DE" dirty="0"/>
          </a:p>
        </p:txBody>
      </p:sp>
      <p:sp>
        <p:nvSpPr>
          <p:cNvPr id="5" name="Fußzeilenplatzhalter 4">
            <a:extLst>
              <a:ext uri="{FF2B5EF4-FFF2-40B4-BE49-F238E27FC236}">
                <a16:creationId xmlns:a16="http://schemas.microsoft.com/office/drawing/2014/main" id="{6D2EAF29-90E7-AE92-1872-4D9C57C20995}"/>
              </a:ext>
            </a:extLst>
          </p:cNvPr>
          <p:cNvSpPr>
            <a:spLocks noGrp="1"/>
          </p:cNvSpPr>
          <p:nvPr>
            <p:ph type="ftr" sz="quarter" idx="11"/>
          </p:nvPr>
        </p:nvSpPr>
        <p:spPr/>
        <p:txBody>
          <a:bodyPr/>
          <a:lstStyle/>
          <a:p>
            <a:r>
              <a:rPr lang="de-DE" dirty="0"/>
              <a:t>29</a:t>
            </a:r>
          </a:p>
        </p:txBody>
      </p:sp>
      <p:pic>
        <p:nvPicPr>
          <p:cNvPr id="4" name="Grafik 3" descr="Puzzleteile mit einfarbiger Füllung">
            <a:extLst>
              <a:ext uri="{FF2B5EF4-FFF2-40B4-BE49-F238E27FC236}">
                <a16:creationId xmlns:a16="http://schemas.microsoft.com/office/drawing/2014/main" id="{2E1C6093-AB00-1F07-A3D1-AD83FA271FD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95592" y="3432018"/>
            <a:ext cx="2000815" cy="1993271"/>
          </a:xfrm>
          <a:prstGeom prst="rect">
            <a:avLst/>
          </a:prstGeom>
        </p:spPr>
      </p:pic>
    </p:spTree>
    <p:extLst>
      <p:ext uri="{BB962C8B-B14F-4D97-AF65-F5344CB8AC3E}">
        <p14:creationId xmlns:p14="http://schemas.microsoft.com/office/powerpoint/2010/main" val="1949941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44E263-7A6D-BA22-6809-3246486190A5}"/>
              </a:ext>
            </a:extLst>
          </p:cNvPr>
          <p:cNvSpPr>
            <a:spLocks noGrp="1"/>
          </p:cNvSpPr>
          <p:nvPr>
            <p:ph type="title"/>
          </p:nvPr>
        </p:nvSpPr>
        <p:spPr/>
        <p:txBody>
          <a:bodyPr/>
          <a:lstStyle/>
          <a:p>
            <a:r>
              <a:rPr lang="de-DE" dirty="0">
                <a:latin typeface="Arial"/>
                <a:cs typeface="Arial"/>
              </a:rPr>
              <a:t>Werte</a:t>
            </a:r>
            <a:endParaRPr lang="de-DE" dirty="0"/>
          </a:p>
        </p:txBody>
      </p:sp>
      <p:sp>
        <p:nvSpPr>
          <p:cNvPr id="3" name="Inhaltsplatzhalter 2">
            <a:extLst>
              <a:ext uri="{FF2B5EF4-FFF2-40B4-BE49-F238E27FC236}">
                <a16:creationId xmlns:a16="http://schemas.microsoft.com/office/drawing/2014/main" id="{9B6ADA77-EFEB-7D88-2BF0-FF5A515C2172}"/>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Wichtige Werte bei der Arbeit</a:t>
            </a:r>
            <a:endParaRPr lang="de-DE" b="1" dirty="0"/>
          </a:p>
          <a:p>
            <a:pPr marL="457200" indent="-457200"/>
            <a:r>
              <a:rPr lang="de-DE">
                <a:latin typeface="Arial"/>
                <a:cs typeface="Arial"/>
              </a:rPr>
              <a:t>Vertrauen</a:t>
            </a:r>
            <a:endParaRPr lang="de-DE"/>
          </a:p>
          <a:p>
            <a:pPr marL="457200" indent="-457200"/>
            <a:r>
              <a:rPr lang="de-DE" dirty="0">
                <a:latin typeface="Arial"/>
                <a:cs typeface="Arial"/>
              </a:rPr>
              <a:t>Genauigkeit</a:t>
            </a:r>
            <a:endParaRPr lang="de-DE" dirty="0"/>
          </a:p>
          <a:p>
            <a:pPr marL="457200" indent="-457200"/>
            <a:r>
              <a:rPr lang="de-DE" dirty="0">
                <a:latin typeface="Arial"/>
                <a:cs typeface="Arial"/>
              </a:rPr>
              <a:t>Kreativität</a:t>
            </a:r>
          </a:p>
          <a:p>
            <a:pPr marL="0" indent="0">
              <a:buNone/>
            </a:pPr>
            <a:endParaRPr lang="de-DE" dirty="0"/>
          </a:p>
        </p:txBody>
      </p:sp>
      <p:sp>
        <p:nvSpPr>
          <p:cNvPr id="5" name="Fußzeilenplatzhalter 4">
            <a:extLst>
              <a:ext uri="{FF2B5EF4-FFF2-40B4-BE49-F238E27FC236}">
                <a16:creationId xmlns:a16="http://schemas.microsoft.com/office/drawing/2014/main" id="{80DE1B27-6CCF-91ED-71ED-21DCA06A7AF1}"/>
              </a:ext>
            </a:extLst>
          </p:cNvPr>
          <p:cNvSpPr>
            <a:spLocks noGrp="1"/>
          </p:cNvSpPr>
          <p:nvPr>
            <p:ph type="ftr" sz="quarter" idx="11"/>
          </p:nvPr>
        </p:nvSpPr>
        <p:spPr/>
        <p:txBody>
          <a:bodyPr/>
          <a:lstStyle/>
          <a:p>
            <a:r>
              <a:rPr lang="de-DE" dirty="0"/>
              <a:t>30</a:t>
            </a:r>
          </a:p>
        </p:txBody>
      </p:sp>
    </p:spTree>
    <p:extLst>
      <p:ext uri="{BB962C8B-B14F-4D97-AF65-F5344CB8AC3E}">
        <p14:creationId xmlns:p14="http://schemas.microsoft.com/office/powerpoint/2010/main" val="3566578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676DF5-2D72-8D99-8AB6-ACBAC4B45765}"/>
              </a:ext>
            </a:extLst>
          </p:cNvPr>
          <p:cNvSpPr>
            <a:spLocks noGrp="1"/>
          </p:cNvSpPr>
          <p:nvPr>
            <p:ph type="title"/>
          </p:nvPr>
        </p:nvSpPr>
        <p:spPr/>
        <p:txBody>
          <a:bodyPr/>
          <a:lstStyle/>
          <a:p>
            <a:r>
              <a:rPr lang="de-DE" dirty="0">
                <a:latin typeface="Arial"/>
                <a:cs typeface="Arial"/>
              </a:rPr>
              <a:t>Werte und Generationen</a:t>
            </a:r>
            <a:endParaRPr lang="de-DE" dirty="0"/>
          </a:p>
        </p:txBody>
      </p:sp>
      <p:graphicFrame>
        <p:nvGraphicFramePr>
          <p:cNvPr id="4" name="Diagramm 3">
            <a:extLst>
              <a:ext uri="{FF2B5EF4-FFF2-40B4-BE49-F238E27FC236}">
                <a16:creationId xmlns:a16="http://schemas.microsoft.com/office/drawing/2014/main" id="{AA80A4FF-C503-0CD4-B074-B237B839EFB5}"/>
              </a:ext>
            </a:extLst>
          </p:cNvPr>
          <p:cNvGraphicFramePr/>
          <p:nvPr>
            <p:extLst>
              <p:ext uri="{D42A27DB-BD31-4B8C-83A1-F6EECF244321}">
                <p14:modId xmlns:p14="http://schemas.microsoft.com/office/powerpoint/2010/main" val="2491703747"/>
              </p:ext>
            </p:extLst>
          </p:nvPr>
        </p:nvGraphicFramePr>
        <p:xfrm>
          <a:off x="837259" y="2192866"/>
          <a:ext cx="10573925" cy="33471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8" name="Textfeld 107">
            <a:extLst>
              <a:ext uri="{FF2B5EF4-FFF2-40B4-BE49-F238E27FC236}">
                <a16:creationId xmlns:a16="http://schemas.microsoft.com/office/drawing/2014/main" id="{32E5F594-8E5E-261A-A219-6343FE139A75}"/>
              </a:ext>
            </a:extLst>
          </p:cNvPr>
          <p:cNvSpPr txBox="1"/>
          <p:nvPr/>
        </p:nvSpPr>
        <p:spPr>
          <a:xfrm>
            <a:off x="987777" y="2540000"/>
            <a:ext cx="201318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dirty="0">
                <a:latin typeface="Arial"/>
                <a:ea typeface="+mn-lt"/>
                <a:cs typeface="+mn-lt"/>
              </a:rPr>
              <a:t>1925 – 1945</a:t>
            </a:r>
            <a:endParaRPr lang="de-DE" dirty="0">
              <a:latin typeface="Arial"/>
            </a:endParaRPr>
          </a:p>
        </p:txBody>
      </p:sp>
      <p:sp>
        <p:nvSpPr>
          <p:cNvPr id="109" name="Textfeld 108">
            <a:extLst>
              <a:ext uri="{FF2B5EF4-FFF2-40B4-BE49-F238E27FC236}">
                <a16:creationId xmlns:a16="http://schemas.microsoft.com/office/drawing/2014/main" id="{A2E27A7D-3C12-6AD1-2009-F577CF64447D}"/>
              </a:ext>
            </a:extLst>
          </p:cNvPr>
          <p:cNvSpPr txBox="1"/>
          <p:nvPr/>
        </p:nvSpPr>
        <p:spPr>
          <a:xfrm>
            <a:off x="3367851" y="5032963"/>
            <a:ext cx="201318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dirty="0">
                <a:ea typeface="+mn-lt"/>
                <a:cs typeface="+mn-lt"/>
              </a:rPr>
              <a:t>1955 – 1964</a:t>
            </a:r>
            <a:endParaRPr lang="de-DE" dirty="0"/>
          </a:p>
        </p:txBody>
      </p:sp>
      <p:sp>
        <p:nvSpPr>
          <p:cNvPr id="110" name="Textfeld 109">
            <a:extLst>
              <a:ext uri="{FF2B5EF4-FFF2-40B4-BE49-F238E27FC236}">
                <a16:creationId xmlns:a16="http://schemas.microsoft.com/office/drawing/2014/main" id="{B54BD218-6684-2AAB-CA14-849715200DED}"/>
              </a:ext>
            </a:extLst>
          </p:cNvPr>
          <p:cNvSpPr txBox="1"/>
          <p:nvPr/>
        </p:nvSpPr>
        <p:spPr>
          <a:xfrm>
            <a:off x="5382918" y="254188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1980 – 1994</a:t>
            </a:r>
            <a:endParaRPr lang="de-DE"/>
          </a:p>
        </p:txBody>
      </p:sp>
      <p:sp>
        <p:nvSpPr>
          <p:cNvPr id="111" name="Textfeld 110">
            <a:extLst>
              <a:ext uri="{FF2B5EF4-FFF2-40B4-BE49-F238E27FC236}">
                <a16:creationId xmlns:a16="http://schemas.microsoft.com/office/drawing/2014/main" id="{1A8F7CD9-34D3-3BEF-CA28-14E2D6DFDAFE}"/>
              </a:ext>
            </a:extLst>
          </p:cNvPr>
          <p:cNvSpPr txBox="1"/>
          <p:nvPr/>
        </p:nvSpPr>
        <p:spPr>
          <a:xfrm>
            <a:off x="7471363" y="503484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rPr>
              <a:t>1995 – 2009</a:t>
            </a:r>
            <a:endParaRPr lang="de-DE" dirty="0">
              <a:ea typeface="+mn-lt"/>
              <a:cs typeface="+mn-lt"/>
            </a:endParaRPr>
          </a:p>
        </p:txBody>
      </p:sp>
      <p:sp>
        <p:nvSpPr>
          <p:cNvPr id="112" name="Textfeld 111">
            <a:extLst>
              <a:ext uri="{FF2B5EF4-FFF2-40B4-BE49-F238E27FC236}">
                <a16:creationId xmlns:a16="http://schemas.microsoft.com/office/drawing/2014/main" id="{885969E7-B66D-A8D1-26A8-692439BF476A}"/>
              </a:ext>
            </a:extLst>
          </p:cNvPr>
          <p:cNvSpPr txBox="1"/>
          <p:nvPr/>
        </p:nvSpPr>
        <p:spPr>
          <a:xfrm>
            <a:off x="9983141" y="2720622"/>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rPr>
              <a:t>2010 – 2024</a:t>
            </a:r>
            <a:endParaRPr lang="de-DE" dirty="0">
              <a:ea typeface="+mn-lt"/>
              <a:cs typeface="+mn-lt"/>
            </a:endParaRPr>
          </a:p>
        </p:txBody>
      </p:sp>
      <p:sp>
        <p:nvSpPr>
          <p:cNvPr id="19" name="Fußzeilenplatzhalter 18">
            <a:extLst>
              <a:ext uri="{FF2B5EF4-FFF2-40B4-BE49-F238E27FC236}">
                <a16:creationId xmlns:a16="http://schemas.microsoft.com/office/drawing/2014/main" id="{27BC282C-07B8-6270-3A57-23358362809B}"/>
              </a:ext>
            </a:extLst>
          </p:cNvPr>
          <p:cNvSpPr>
            <a:spLocks noGrp="1"/>
          </p:cNvSpPr>
          <p:nvPr>
            <p:ph type="ftr" sz="quarter" idx="11"/>
          </p:nvPr>
        </p:nvSpPr>
        <p:spPr/>
        <p:txBody>
          <a:bodyPr/>
          <a:lstStyle/>
          <a:p>
            <a:r>
              <a:rPr lang="de-DE" dirty="0"/>
              <a:t>31</a:t>
            </a:r>
          </a:p>
        </p:txBody>
      </p:sp>
    </p:spTree>
    <p:extLst>
      <p:ext uri="{BB962C8B-B14F-4D97-AF65-F5344CB8AC3E}">
        <p14:creationId xmlns:p14="http://schemas.microsoft.com/office/powerpoint/2010/main" val="553930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9" grpId="0"/>
      <p:bldP spid="110" grpId="0"/>
      <p:bldP spid="111" grpId="0"/>
      <p:bldP spid="1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BD07C3-ADF1-58D7-DF1D-94DC74B69C11}"/>
              </a:ext>
            </a:extLst>
          </p:cNvPr>
          <p:cNvSpPr>
            <a:spLocks noGrp="1"/>
          </p:cNvSpPr>
          <p:nvPr>
            <p:ph type="title"/>
          </p:nvPr>
        </p:nvSpPr>
        <p:spPr/>
        <p:txBody>
          <a:bodyPr/>
          <a:lstStyle/>
          <a:p>
            <a:r>
              <a:rPr lang="de-DE" dirty="0">
                <a:latin typeface="Arial"/>
                <a:cs typeface="Arial"/>
              </a:rPr>
              <a:t>Werte und Generationen</a:t>
            </a:r>
            <a:endParaRPr lang="de-DE" dirty="0"/>
          </a:p>
        </p:txBody>
      </p:sp>
      <p:sp>
        <p:nvSpPr>
          <p:cNvPr id="3" name="Inhaltsplatzhalter 2">
            <a:extLst>
              <a:ext uri="{FF2B5EF4-FFF2-40B4-BE49-F238E27FC236}">
                <a16:creationId xmlns:a16="http://schemas.microsoft.com/office/drawing/2014/main" id="{5FC65E09-8C68-0372-351B-5E738C412D86}"/>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Schwierigkeiten bei den Werten..</a:t>
            </a:r>
            <a:endParaRPr lang="de-DE" b="1" dirty="0"/>
          </a:p>
          <a:p>
            <a:pPr marL="457200" indent="-457200"/>
            <a:r>
              <a:rPr lang="de-DE" dirty="0">
                <a:latin typeface="Arial"/>
                <a:ea typeface="Calibri"/>
                <a:cs typeface="Arial"/>
              </a:rPr>
              <a:t>Kommunikation</a:t>
            </a:r>
            <a:endParaRPr lang="de-DE" dirty="0">
              <a:latin typeface="Arial"/>
              <a:cs typeface="Arial"/>
            </a:endParaRPr>
          </a:p>
          <a:p>
            <a:pPr marL="457200" indent="-457200"/>
            <a:r>
              <a:rPr lang="de-DE" dirty="0">
                <a:latin typeface="Arial"/>
                <a:ea typeface="Calibri"/>
                <a:cs typeface="Arial"/>
              </a:rPr>
              <a:t>Respekt</a:t>
            </a:r>
          </a:p>
          <a:p>
            <a:pPr marL="457200" indent="-457200"/>
            <a:r>
              <a:rPr lang="de-DE" dirty="0">
                <a:latin typeface="Arial"/>
                <a:ea typeface="Calibri"/>
                <a:cs typeface="Arial"/>
              </a:rPr>
              <a:t>Ökologie</a:t>
            </a:r>
          </a:p>
          <a:p>
            <a:pPr marL="457200" indent="-457200"/>
            <a:r>
              <a:rPr lang="de-DE" dirty="0">
                <a:latin typeface="Arial"/>
                <a:ea typeface="Calibri"/>
                <a:cs typeface="Arial"/>
              </a:rPr>
              <a:t>Verbindlichkeit</a:t>
            </a:r>
          </a:p>
          <a:p>
            <a:pPr marL="0" indent="0">
              <a:buNone/>
            </a:pPr>
            <a:endParaRPr lang="de-DE" dirty="0">
              <a:latin typeface="Arial"/>
              <a:cs typeface="Arial"/>
            </a:endParaRPr>
          </a:p>
        </p:txBody>
      </p:sp>
      <p:sp>
        <p:nvSpPr>
          <p:cNvPr id="5" name="Fußzeilenplatzhalter 4">
            <a:extLst>
              <a:ext uri="{FF2B5EF4-FFF2-40B4-BE49-F238E27FC236}">
                <a16:creationId xmlns:a16="http://schemas.microsoft.com/office/drawing/2014/main" id="{D83D5FC4-E25D-260F-9962-630A3E87610F}"/>
              </a:ext>
            </a:extLst>
          </p:cNvPr>
          <p:cNvSpPr>
            <a:spLocks noGrp="1"/>
          </p:cNvSpPr>
          <p:nvPr>
            <p:ph type="ftr" sz="quarter" idx="11"/>
          </p:nvPr>
        </p:nvSpPr>
        <p:spPr/>
        <p:txBody>
          <a:bodyPr/>
          <a:lstStyle/>
          <a:p>
            <a:r>
              <a:rPr lang="de-DE" dirty="0"/>
              <a:t>32</a:t>
            </a:r>
          </a:p>
        </p:txBody>
      </p:sp>
    </p:spTree>
    <p:extLst>
      <p:ext uri="{BB962C8B-B14F-4D97-AF65-F5344CB8AC3E}">
        <p14:creationId xmlns:p14="http://schemas.microsoft.com/office/powerpoint/2010/main" val="3810470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047FC1-C632-521C-45CB-4C64959F0400}"/>
              </a:ext>
            </a:extLst>
          </p:cNvPr>
          <p:cNvSpPr>
            <a:spLocks noGrp="1"/>
          </p:cNvSpPr>
          <p:nvPr>
            <p:ph type="title"/>
          </p:nvPr>
        </p:nvSpPr>
        <p:spPr/>
        <p:txBody>
          <a:bodyPr/>
          <a:lstStyle/>
          <a:p>
            <a:r>
              <a:rPr lang="de-DE" dirty="0">
                <a:latin typeface="Arial"/>
                <a:cs typeface="Arial"/>
              </a:rPr>
              <a:t>Werte und Generationen</a:t>
            </a:r>
            <a:endParaRPr lang="de-DE" dirty="0"/>
          </a:p>
        </p:txBody>
      </p:sp>
      <p:sp>
        <p:nvSpPr>
          <p:cNvPr id="3" name="Inhaltsplatzhalter 2">
            <a:extLst>
              <a:ext uri="{FF2B5EF4-FFF2-40B4-BE49-F238E27FC236}">
                <a16:creationId xmlns:a16="http://schemas.microsoft.com/office/drawing/2014/main" id="{E1E0D797-8409-7D69-FD5B-A903DCF1F583}"/>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Kommunikation ist geprägt von </a:t>
            </a:r>
          </a:p>
          <a:p>
            <a:pPr marL="457200" indent="-457200"/>
            <a:r>
              <a:rPr lang="de-DE" sz="2600" dirty="0">
                <a:latin typeface="Arial"/>
                <a:cs typeface="Arial"/>
              </a:rPr>
              <a:t>Schnelllebigkeit bei den Generationen Y und Z </a:t>
            </a:r>
            <a:endParaRPr lang="de-DE" sz="2600" dirty="0" err="1"/>
          </a:p>
          <a:p>
            <a:pPr marL="457200" indent="-457200"/>
            <a:r>
              <a:rPr lang="de-DE" sz="2600" dirty="0">
                <a:latin typeface="Arial"/>
                <a:cs typeface="Arial"/>
              </a:rPr>
              <a:t>Geduld bei den Generationen Baby Boomer und Traditionalisten</a:t>
            </a:r>
          </a:p>
          <a:p>
            <a:pPr marL="0" indent="0">
              <a:buNone/>
            </a:pPr>
            <a:endParaRPr lang="de-DE" dirty="0">
              <a:latin typeface="Arial"/>
              <a:cs typeface="Arial"/>
            </a:endParaRPr>
          </a:p>
        </p:txBody>
      </p:sp>
      <p:sp>
        <p:nvSpPr>
          <p:cNvPr id="5" name="Fußzeilenplatzhalter 4">
            <a:extLst>
              <a:ext uri="{FF2B5EF4-FFF2-40B4-BE49-F238E27FC236}">
                <a16:creationId xmlns:a16="http://schemas.microsoft.com/office/drawing/2014/main" id="{7D9CAB3D-BBAD-C3CC-BA7A-87C86DE6DB1F}"/>
              </a:ext>
            </a:extLst>
          </p:cNvPr>
          <p:cNvSpPr>
            <a:spLocks noGrp="1"/>
          </p:cNvSpPr>
          <p:nvPr>
            <p:ph type="ftr" sz="quarter" idx="11"/>
          </p:nvPr>
        </p:nvSpPr>
        <p:spPr/>
        <p:txBody>
          <a:bodyPr/>
          <a:lstStyle/>
          <a:p>
            <a:r>
              <a:rPr lang="de-DE" dirty="0"/>
              <a:t>33</a:t>
            </a:r>
          </a:p>
        </p:txBody>
      </p:sp>
    </p:spTree>
    <p:extLst>
      <p:ext uri="{BB962C8B-B14F-4D97-AF65-F5344CB8AC3E}">
        <p14:creationId xmlns:p14="http://schemas.microsoft.com/office/powerpoint/2010/main" val="231121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2D01FD-A2E1-CE7A-7B05-3D57D5C2E214}"/>
              </a:ext>
            </a:extLst>
          </p:cNvPr>
          <p:cNvSpPr>
            <a:spLocks noGrp="1"/>
          </p:cNvSpPr>
          <p:nvPr>
            <p:ph type="title"/>
          </p:nvPr>
        </p:nvSpPr>
        <p:spPr/>
        <p:txBody>
          <a:bodyPr/>
          <a:lstStyle/>
          <a:p>
            <a:r>
              <a:rPr lang="de-DE" dirty="0">
                <a:latin typeface="Arial"/>
                <a:cs typeface="Arial"/>
              </a:rPr>
              <a:t>Werte und Generationen</a:t>
            </a:r>
            <a:endParaRPr lang="de-DE" dirty="0"/>
          </a:p>
        </p:txBody>
      </p:sp>
      <p:sp>
        <p:nvSpPr>
          <p:cNvPr id="3" name="Inhaltsplatzhalter 2">
            <a:extLst>
              <a:ext uri="{FF2B5EF4-FFF2-40B4-BE49-F238E27FC236}">
                <a16:creationId xmlns:a16="http://schemas.microsoft.com/office/drawing/2014/main" id="{EBC389B1-17CD-BA27-4D44-4AFF44DFF5B8}"/>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Respekt ist geprägt von </a:t>
            </a:r>
            <a:endParaRPr lang="de-DE" b="1"/>
          </a:p>
          <a:p>
            <a:pPr marL="457200" indent="-457200"/>
            <a:r>
              <a:rPr lang="de-DE" sz="2400" dirty="0">
                <a:latin typeface="Arial"/>
                <a:cs typeface="Arial"/>
              </a:rPr>
              <a:t>Alter, Wissen und Erfahrungen bei den Traditionalisten/ Babyboomern</a:t>
            </a:r>
            <a:endParaRPr lang="de-DE" sz="2400" dirty="0" err="1"/>
          </a:p>
          <a:p>
            <a:pPr marL="457200" indent="-457200"/>
            <a:r>
              <a:rPr lang="de-DE" sz="2400" dirty="0">
                <a:latin typeface="Arial"/>
                <a:cs typeface="Arial"/>
              </a:rPr>
              <a:t>Vorbildwirkung und Kommunikation auf Augenhöhe bei den anderen Generationen</a:t>
            </a:r>
            <a:endParaRPr lang="de-DE" sz="2400" dirty="0"/>
          </a:p>
          <a:p>
            <a:pPr marL="0" indent="0">
              <a:buNone/>
            </a:pPr>
            <a:endParaRPr lang="de-DE" dirty="0">
              <a:latin typeface="Arial"/>
              <a:cs typeface="Arial"/>
            </a:endParaRPr>
          </a:p>
        </p:txBody>
      </p:sp>
      <p:sp>
        <p:nvSpPr>
          <p:cNvPr id="5" name="Fußzeilenplatzhalter 4">
            <a:extLst>
              <a:ext uri="{FF2B5EF4-FFF2-40B4-BE49-F238E27FC236}">
                <a16:creationId xmlns:a16="http://schemas.microsoft.com/office/drawing/2014/main" id="{F64F0D98-1CDF-A0D9-74CC-CDD42E2A574B}"/>
              </a:ext>
            </a:extLst>
          </p:cNvPr>
          <p:cNvSpPr>
            <a:spLocks noGrp="1"/>
          </p:cNvSpPr>
          <p:nvPr>
            <p:ph type="ftr" sz="quarter" idx="11"/>
          </p:nvPr>
        </p:nvSpPr>
        <p:spPr/>
        <p:txBody>
          <a:bodyPr/>
          <a:lstStyle/>
          <a:p>
            <a:r>
              <a:rPr lang="de-DE" dirty="0"/>
              <a:t>34</a:t>
            </a:r>
          </a:p>
        </p:txBody>
      </p:sp>
    </p:spTree>
    <p:extLst>
      <p:ext uri="{BB962C8B-B14F-4D97-AF65-F5344CB8AC3E}">
        <p14:creationId xmlns:p14="http://schemas.microsoft.com/office/powerpoint/2010/main" val="1013076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C09958-4580-B29F-0CE6-33C005B45C45}"/>
              </a:ext>
            </a:extLst>
          </p:cNvPr>
          <p:cNvSpPr>
            <a:spLocks noGrp="1"/>
          </p:cNvSpPr>
          <p:nvPr>
            <p:ph type="title"/>
          </p:nvPr>
        </p:nvSpPr>
        <p:spPr/>
        <p:txBody>
          <a:bodyPr/>
          <a:lstStyle/>
          <a:p>
            <a:r>
              <a:rPr lang="de-DE" dirty="0">
                <a:latin typeface="Arial"/>
                <a:cs typeface="Arial"/>
              </a:rPr>
              <a:t>Werte und Generationen</a:t>
            </a:r>
            <a:endParaRPr lang="de-DE" dirty="0"/>
          </a:p>
        </p:txBody>
      </p:sp>
      <p:sp>
        <p:nvSpPr>
          <p:cNvPr id="3" name="Inhaltsplatzhalter 2">
            <a:extLst>
              <a:ext uri="{FF2B5EF4-FFF2-40B4-BE49-F238E27FC236}">
                <a16:creationId xmlns:a16="http://schemas.microsoft.com/office/drawing/2014/main" id="{D0581099-8E42-CE8C-D272-EE9EDDED1E27}"/>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Ökologie ist geprägt von</a:t>
            </a:r>
          </a:p>
          <a:p>
            <a:pPr marL="457200" indent="-457200"/>
            <a:r>
              <a:rPr lang="de-DE" sz="2600" dirty="0">
                <a:latin typeface="Arial"/>
                <a:cs typeface="Arial"/>
              </a:rPr>
              <a:t>Upcycling, Unverpackt &amp; Sharing bei den Generation Z &amp; Alpha</a:t>
            </a:r>
          </a:p>
          <a:p>
            <a:pPr marL="457200" indent="-457200"/>
            <a:r>
              <a:rPr lang="de-DE" sz="2600" dirty="0">
                <a:latin typeface="Arial"/>
                <a:cs typeface="Arial"/>
              </a:rPr>
              <a:t>Mülltrennung bei den restlichen Generationen </a:t>
            </a:r>
          </a:p>
          <a:p>
            <a:pPr marL="0" indent="0">
              <a:buNone/>
            </a:pPr>
            <a:endParaRPr lang="de-DE" dirty="0">
              <a:latin typeface="Arial"/>
              <a:cs typeface="Arial"/>
            </a:endParaRPr>
          </a:p>
        </p:txBody>
      </p:sp>
      <p:sp>
        <p:nvSpPr>
          <p:cNvPr id="5" name="Fußzeilenplatzhalter 4">
            <a:extLst>
              <a:ext uri="{FF2B5EF4-FFF2-40B4-BE49-F238E27FC236}">
                <a16:creationId xmlns:a16="http://schemas.microsoft.com/office/drawing/2014/main" id="{4DB7AA78-9136-C891-D0EC-5DE6C53D67B1}"/>
              </a:ext>
            </a:extLst>
          </p:cNvPr>
          <p:cNvSpPr>
            <a:spLocks noGrp="1"/>
          </p:cNvSpPr>
          <p:nvPr>
            <p:ph type="ftr" sz="quarter" idx="11"/>
          </p:nvPr>
        </p:nvSpPr>
        <p:spPr/>
        <p:txBody>
          <a:bodyPr/>
          <a:lstStyle/>
          <a:p>
            <a:r>
              <a:rPr lang="de-DE" dirty="0"/>
              <a:t>35</a:t>
            </a:r>
          </a:p>
        </p:txBody>
      </p:sp>
    </p:spTree>
    <p:extLst>
      <p:ext uri="{BB962C8B-B14F-4D97-AF65-F5344CB8AC3E}">
        <p14:creationId xmlns:p14="http://schemas.microsoft.com/office/powerpoint/2010/main" val="245924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A01CDC-AE0D-FB8B-67F1-037F1A7461C4}"/>
              </a:ext>
            </a:extLst>
          </p:cNvPr>
          <p:cNvSpPr>
            <a:spLocks noGrp="1"/>
          </p:cNvSpPr>
          <p:nvPr>
            <p:ph type="title"/>
          </p:nvPr>
        </p:nvSpPr>
        <p:spPr/>
        <p:txBody>
          <a:bodyPr/>
          <a:lstStyle/>
          <a:p>
            <a:r>
              <a:rPr lang="de-DE" dirty="0">
                <a:latin typeface="Arial"/>
                <a:cs typeface="Arial"/>
              </a:rPr>
              <a:t>Werte und Generationen</a:t>
            </a:r>
            <a:endParaRPr lang="de-DE" dirty="0"/>
          </a:p>
        </p:txBody>
      </p:sp>
      <p:sp>
        <p:nvSpPr>
          <p:cNvPr id="3" name="Inhaltsplatzhalter 2">
            <a:extLst>
              <a:ext uri="{FF2B5EF4-FFF2-40B4-BE49-F238E27FC236}">
                <a16:creationId xmlns:a16="http://schemas.microsoft.com/office/drawing/2014/main" id="{61A890E9-3C35-0A57-95A5-E52A98F6CD85}"/>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Verbindlichkeit ist geprägt von </a:t>
            </a:r>
          </a:p>
          <a:p>
            <a:pPr marL="457200" indent="-457200"/>
            <a:r>
              <a:rPr lang="de-DE" dirty="0">
                <a:latin typeface="Arial"/>
                <a:cs typeface="Arial"/>
              </a:rPr>
              <a:t>Entscheidungen treffen und Schwierigkeit bei den Generationen Z und Alpha</a:t>
            </a:r>
          </a:p>
          <a:p>
            <a:pPr marL="457200" indent="-457200"/>
            <a:r>
              <a:rPr lang="de-DE" dirty="0">
                <a:latin typeface="Arial"/>
                <a:cs typeface="Arial"/>
              </a:rPr>
              <a:t>Verlässlichkeit bei allen Generationen Y und älter</a:t>
            </a:r>
            <a:endParaRPr lang="de-DE" dirty="0"/>
          </a:p>
        </p:txBody>
      </p:sp>
      <p:sp>
        <p:nvSpPr>
          <p:cNvPr id="5" name="Fußzeilenplatzhalter 4">
            <a:extLst>
              <a:ext uri="{FF2B5EF4-FFF2-40B4-BE49-F238E27FC236}">
                <a16:creationId xmlns:a16="http://schemas.microsoft.com/office/drawing/2014/main" id="{BC4D750C-D92E-515E-18AA-659A2B9434EB}"/>
              </a:ext>
            </a:extLst>
          </p:cNvPr>
          <p:cNvSpPr>
            <a:spLocks noGrp="1"/>
          </p:cNvSpPr>
          <p:nvPr>
            <p:ph type="ftr" sz="quarter" idx="11"/>
          </p:nvPr>
        </p:nvSpPr>
        <p:spPr/>
        <p:txBody>
          <a:bodyPr/>
          <a:lstStyle/>
          <a:p>
            <a:r>
              <a:rPr lang="de-DE" dirty="0"/>
              <a:t>36</a:t>
            </a:r>
          </a:p>
        </p:txBody>
      </p:sp>
    </p:spTree>
    <p:extLst>
      <p:ext uri="{BB962C8B-B14F-4D97-AF65-F5344CB8AC3E}">
        <p14:creationId xmlns:p14="http://schemas.microsoft.com/office/powerpoint/2010/main" val="332958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0E479E-12ED-1F72-1EC2-1C315CAB655B}"/>
              </a:ext>
            </a:extLst>
          </p:cNvPr>
          <p:cNvSpPr>
            <a:spLocks noGrp="1"/>
          </p:cNvSpPr>
          <p:nvPr>
            <p:ph type="title"/>
          </p:nvPr>
        </p:nvSpPr>
        <p:spPr/>
        <p:txBody>
          <a:bodyPr/>
          <a:lstStyle/>
          <a:p>
            <a:r>
              <a:rPr lang="de-DE" dirty="0">
                <a:latin typeface="Arial"/>
                <a:cs typeface="Arial"/>
              </a:rPr>
              <a:t>Werte und Generationen</a:t>
            </a:r>
            <a:endParaRPr lang="de-DE" dirty="0"/>
          </a:p>
        </p:txBody>
      </p:sp>
      <p:sp>
        <p:nvSpPr>
          <p:cNvPr id="3" name="Inhaltsplatzhalter 2">
            <a:extLst>
              <a:ext uri="{FF2B5EF4-FFF2-40B4-BE49-F238E27FC236}">
                <a16:creationId xmlns:a16="http://schemas.microsoft.com/office/drawing/2014/main" id="{3BF1E599-605A-523C-17EA-3CB8DA510291}"/>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Wie können Wertekonflikte gelöst werden?</a:t>
            </a:r>
          </a:p>
          <a:p>
            <a:pPr lvl="1"/>
            <a:r>
              <a:rPr lang="de-DE" dirty="0">
                <a:latin typeface="Arial"/>
                <a:cs typeface="Arial"/>
              </a:rPr>
              <a:t>Unterschiede/Konflikte klar ansprechen</a:t>
            </a:r>
          </a:p>
          <a:p>
            <a:pPr lvl="1"/>
            <a:r>
              <a:rPr lang="de-DE" dirty="0">
                <a:latin typeface="Arial"/>
                <a:cs typeface="Arial"/>
              </a:rPr>
              <a:t>Zuhören</a:t>
            </a:r>
          </a:p>
          <a:p>
            <a:pPr lvl="1"/>
            <a:r>
              <a:rPr lang="de-DE" dirty="0">
                <a:latin typeface="Arial"/>
                <a:cs typeface="Arial"/>
              </a:rPr>
              <a:t>Verständnis zeigen</a:t>
            </a:r>
          </a:p>
          <a:p>
            <a:pPr lvl="1"/>
            <a:r>
              <a:rPr lang="de-DE" dirty="0">
                <a:latin typeface="Arial"/>
                <a:cs typeface="Arial"/>
              </a:rPr>
              <a:t>Wertschätzende Fragen stellen</a:t>
            </a:r>
          </a:p>
          <a:p>
            <a:pPr lvl="1"/>
            <a:r>
              <a:rPr lang="de-DE" dirty="0">
                <a:latin typeface="Arial"/>
                <a:cs typeface="Arial"/>
              </a:rPr>
              <a:t>Offene innere Haltung</a:t>
            </a:r>
            <a:endParaRPr lang="de-DE" dirty="0"/>
          </a:p>
        </p:txBody>
      </p:sp>
      <p:sp>
        <p:nvSpPr>
          <p:cNvPr id="5" name="Fußzeilenplatzhalter 4">
            <a:extLst>
              <a:ext uri="{FF2B5EF4-FFF2-40B4-BE49-F238E27FC236}">
                <a16:creationId xmlns:a16="http://schemas.microsoft.com/office/drawing/2014/main" id="{D27730A1-2406-9D29-C125-7F28F831410F}"/>
              </a:ext>
            </a:extLst>
          </p:cNvPr>
          <p:cNvSpPr>
            <a:spLocks noGrp="1"/>
          </p:cNvSpPr>
          <p:nvPr>
            <p:ph type="ftr" sz="quarter" idx="11"/>
          </p:nvPr>
        </p:nvSpPr>
        <p:spPr/>
        <p:txBody>
          <a:bodyPr/>
          <a:lstStyle/>
          <a:p>
            <a:r>
              <a:rPr lang="de-DE" dirty="0"/>
              <a:t>37</a:t>
            </a:r>
          </a:p>
        </p:txBody>
      </p:sp>
    </p:spTree>
    <p:extLst>
      <p:ext uri="{BB962C8B-B14F-4D97-AF65-F5344CB8AC3E}">
        <p14:creationId xmlns:p14="http://schemas.microsoft.com/office/powerpoint/2010/main" val="1203338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913F28-5997-DCB5-C84D-ADE756253CFB}"/>
              </a:ext>
            </a:extLst>
          </p:cNvPr>
          <p:cNvSpPr>
            <a:spLocks noGrp="1"/>
          </p:cNvSpPr>
          <p:nvPr>
            <p:ph type="title"/>
          </p:nvPr>
        </p:nvSpPr>
        <p:spPr/>
        <p:txBody>
          <a:bodyPr/>
          <a:lstStyle/>
          <a:p>
            <a:r>
              <a:rPr lang="de-DE" dirty="0">
                <a:latin typeface="Arial"/>
                <a:cs typeface="Arial"/>
              </a:rPr>
              <a:t>Werte und Generationen</a:t>
            </a:r>
            <a:endParaRPr lang="de-DE" dirty="0"/>
          </a:p>
        </p:txBody>
      </p:sp>
      <p:sp>
        <p:nvSpPr>
          <p:cNvPr id="3" name="Inhaltsplatzhalter 2">
            <a:extLst>
              <a:ext uri="{FF2B5EF4-FFF2-40B4-BE49-F238E27FC236}">
                <a16:creationId xmlns:a16="http://schemas.microsoft.com/office/drawing/2014/main" id="{166A1B8A-09AA-9ECA-B784-110C9D8A6F1C}"/>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ÜBUNG</a:t>
            </a:r>
          </a:p>
          <a:p>
            <a:pPr marL="0" indent="0">
              <a:buNone/>
            </a:pPr>
            <a:endParaRPr lang="de-DE" dirty="0"/>
          </a:p>
          <a:p>
            <a:pPr marL="0" indent="0">
              <a:buNone/>
            </a:pPr>
            <a:r>
              <a:rPr lang="de-DE" dirty="0">
                <a:latin typeface="Arial"/>
                <a:cs typeface="Arial"/>
              </a:rPr>
              <a:t>Verwenden Sie das ausgedruckte Handout</a:t>
            </a:r>
            <a:endParaRPr lang="de-DE" dirty="0"/>
          </a:p>
          <a:p>
            <a:pPr marL="0" indent="0">
              <a:buNone/>
            </a:pPr>
            <a:r>
              <a:rPr lang="de-DE" dirty="0">
                <a:latin typeface="Arial"/>
                <a:cs typeface="Arial"/>
              </a:rPr>
              <a:t>und überlegen Sie sich, welche Werte Ihnen</a:t>
            </a:r>
            <a:endParaRPr lang="de-DE" dirty="0"/>
          </a:p>
          <a:p>
            <a:pPr marL="0" indent="0">
              <a:buNone/>
            </a:pPr>
            <a:r>
              <a:rPr lang="de-DE" dirty="0">
                <a:latin typeface="Arial"/>
                <a:cs typeface="Arial"/>
              </a:rPr>
              <a:t>wichtig sind.</a:t>
            </a:r>
            <a:endParaRPr lang="de-DE" dirty="0"/>
          </a:p>
          <a:p>
            <a:pPr marL="0" indent="0">
              <a:buNone/>
            </a:pPr>
            <a:endParaRPr lang="de-DE" dirty="0"/>
          </a:p>
          <a:p>
            <a:pPr marL="0" indent="0">
              <a:buNone/>
            </a:pPr>
            <a:r>
              <a:rPr lang="de-DE" dirty="0">
                <a:latin typeface="Arial"/>
                <a:cs typeface="Arial"/>
              </a:rPr>
              <a:t>Danach können Sie in Zweierteams Strategien</a:t>
            </a:r>
            <a:endParaRPr lang="de-DE" dirty="0"/>
          </a:p>
          <a:p>
            <a:pPr marL="0" indent="0">
              <a:buNone/>
            </a:pPr>
            <a:r>
              <a:rPr lang="de-DE" dirty="0">
                <a:latin typeface="Arial"/>
                <a:cs typeface="Arial"/>
              </a:rPr>
              <a:t>erarbeiten, um Konflikte zu vermeiden.</a:t>
            </a:r>
            <a:endParaRPr lang="de-DE"/>
          </a:p>
          <a:p>
            <a:pPr marL="0" indent="0">
              <a:buNone/>
            </a:pPr>
            <a:endParaRPr lang="de-DE" dirty="0"/>
          </a:p>
          <a:p>
            <a:pPr marL="0" indent="0">
              <a:buNone/>
            </a:pPr>
            <a:endParaRPr lang="de-DE" dirty="0"/>
          </a:p>
        </p:txBody>
      </p:sp>
      <p:sp>
        <p:nvSpPr>
          <p:cNvPr id="5" name="Fußzeilenplatzhalter 4">
            <a:extLst>
              <a:ext uri="{FF2B5EF4-FFF2-40B4-BE49-F238E27FC236}">
                <a16:creationId xmlns:a16="http://schemas.microsoft.com/office/drawing/2014/main" id="{07A2C3D1-A1E9-85C5-5F76-D971ABC039AE}"/>
              </a:ext>
            </a:extLst>
          </p:cNvPr>
          <p:cNvSpPr>
            <a:spLocks noGrp="1"/>
          </p:cNvSpPr>
          <p:nvPr>
            <p:ph type="ftr" sz="quarter" idx="11"/>
          </p:nvPr>
        </p:nvSpPr>
        <p:spPr/>
        <p:txBody>
          <a:bodyPr/>
          <a:lstStyle/>
          <a:p>
            <a:r>
              <a:rPr lang="de-DE" dirty="0"/>
              <a:t>38</a:t>
            </a:r>
          </a:p>
        </p:txBody>
      </p:sp>
      <p:pic>
        <p:nvPicPr>
          <p:cNvPr id="4" name="Grafik 3" descr="Ein Bild, das Grafiken, Schrift, Symbol, Logo enthält.&#10;&#10;KI-generierte Inhalte können fehlerhaft sein.">
            <a:extLst>
              <a:ext uri="{FF2B5EF4-FFF2-40B4-BE49-F238E27FC236}">
                <a16:creationId xmlns:a16="http://schemas.microsoft.com/office/drawing/2014/main" id="{7804EC63-0544-82A2-68B1-6E2E76C0352F}"/>
              </a:ext>
            </a:extLst>
          </p:cNvPr>
          <p:cNvPicPr>
            <a:picLocks noChangeAspect="1"/>
          </p:cNvPicPr>
          <p:nvPr/>
        </p:nvPicPr>
        <p:blipFill>
          <a:blip r:embed="rId2"/>
          <a:srcRect l="28713" t="22247" r="28713" b="23018"/>
          <a:stretch/>
        </p:blipFill>
        <p:spPr>
          <a:xfrm>
            <a:off x="8302783" y="2617961"/>
            <a:ext cx="2142663" cy="2757901"/>
          </a:xfrm>
          <a:prstGeom prst="rect">
            <a:avLst/>
          </a:prstGeom>
        </p:spPr>
      </p:pic>
    </p:spTree>
    <p:extLst>
      <p:ext uri="{BB962C8B-B14F-4D97-AF65-F5344CB8AC3E}">
        <p14:creationId xmlns:p14="http://schemas.microsoft.com/office/powerpoint/2010/main" val="1721502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DDB7D6-AB01-C698-9061-7BA1C3B740E5}"/>
              </a:ext>
            </a:extLst>
          </p:cNvPr>
          <p:cNvSpPr>
            <a:spLocks noGrp="1"/>
          </p:cNvSpPr>
          <p:nvPr>
            <p:ph type="title"/>
          </p:nvPr>
        </p:nvSpPr>
        <p:spPr/>
        <p:txBody>
          <a:bodyPr/>
          <a:lstStyle/>
          <a:p>
            <a:r>
              <a:rPr lang="de-DE" dirty="0">
                <a:latin typeface="Arial"/>
                <a:cs typeface="Arial"/>
              </a:rPr>
              <a:t>Lernmaterial</a:t>
            </a:r>
            <a:endParaRPr lang="de-DE" dirty="0"/>
          </a:p>
        </p:txBody>
      </p:sp>
      <p:sp>
        <p:nvSpPr>
          <p:cNvPr id="3" name="Inhaltsplatzhalter 2">
            <a:extLst>
              <a:ext uri="{FF2B5EF4-FFF2-40B4-BE49-F238E27FC236}">
                <a16:creationId xmlns:a16="http://schemas.microsoft.com/office/drawing/2014/main" id="{622648C4-DC48-6739-B537-AC6985C3200B}"/>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Weiterführendes Lernmaterial in der </a:t>
            </a:r>
            <a:r>
              <a:rPr lang="de-DE" dirty="0" err="1">
                <a:latin typeface="Arial"/>
                <a:cs typeface="Arial"/>
              </a:rPr>
              <a:t>bit</a:t>
            </a:r>
            <a:r>
              <a:rPr lang="de-DE" dirty="0">
                <a:latin typeface="Arial"/>
                <a:cs typeface="Arial"/>
              </a:rPr>
              <a:t> EU </a:t>
            </a:r>
            <a:r>
              <a:rPr lang="de-DE" dirty="0" err="1">
                <a:latin typeface="Arial"/>
                <a:cs typeface="Arial"/>
              </a:rPr>
              <a:t>academy</a:t>
            </a:r>
            <a:r>
              <a:rPr lang="de-DE" dirty="0">
                <a:latin typeface="Arial"/>
                <a:cs typeface="Arial"/>
              </a:rPr>
              <a:t>:</a:t>
            </a:r>
          </a:p>
          <a:p>
            <a:pPr marL="0" indent="0">
              <a:buNone/>
            </a:pPr>
            <a:endParaRPr lang="de-DE" dirty="0">
              <a:latin typeface="Arial"/>
              <a:cs typeface="Arial"/>
            </a:endParaRPr>
          </a:p>
          <a:p>
            <a:pPr marL="0" indent="0">
              <a:buNone/>
            </a:pPr>
            <a:endParaRPr lang="de-DE" dirty="0">
              <a:latin typeface="Arial"/>
              <a:cs typeface="Arial"/>
            </a:endParaRPr>
          </a:p>
          <a:p>
            <a:pPr marL="0" indent="0">
              <a:buNone/>
            </a:pPr>
            <a:endParaRPr lang="de-DE" dirty="0">
              <a:latin typeface="Arial"/>
              <a:cs typeface="Arial"/>
            </a:endParaRPr>
          </a:p>
          <a:p>
            <a:pPr marL="0" indent="0">
              <a:buNone/>
            </a:pPr>
            <a:endParaRPr lang="de-DE" dirty="0">
              <a:latin typeface="Arial"/>
              <a:cs typeface="Arial"/>
            </a:endParaRPr>
          </a:p>
          <a:p>
            <a:pPr marL="0" indent="0">
              <a:buNone/>
            </a:pPr>
            <a:endParaRPr lang="de-DE" dirty="0">
              <a:latin typeface="Arial"/>
              <a:cs typeface="Arial"/>
            </a:endParaRPr>
          </a:p>
          <a:p>
            <a:pPr marL="0" indent="0">
              <a:buNone/>
            </a:pPr>
            <a:endParaRPr lang="de-DE" dirty="0">
              <a:latin typeface="Arial"/>
              <a:cs typeface="Arial"/>
            </a:endParaRPr>
          </a:p>
          <a:p>
            <a:pPr marL="0" indent="0">
              <a:buNone/>
            </a:pPr>
            <a:endParaRPr lang="de-DE" dirty="0">
              <a:latin typeface="Arial"/>
              <a:cs typeface="Arial"/>
            </a:endParaRPr>
          </a:p>
        </p:txBody>
      </p:sp>
      <p:sp>
        <p:nvSpPr>
          <p:cNvPr id="4" name="Fußzeilenplatzhalter 3">
            <a:extLst>
              <a:ext uri="{FF2B5EF4-FFF2-40B4-BE49-F238E27FC236}">
                <a16:creationId xmlns:a16="http://schemas.microsoft.com/office/drawing/2014/main" id="{EEC3960F-F842-9451-653D-4D2C7CCD5604}"/>
              </a:ext>
            </a:extLst>
          </p:cNvPr>
          <p:cNvSpPr>
            <a:spLocks noGrp="1"/>
          </p:cNvSpPr>
          <p:nvPr>
            <p:ph type="ftr" sz="quarter" idx="11"/>
          </p:nvPr>
        </p:nvSpPr>
        <p:spPr/>
        <p:txBody>
          <a:bodyPr/>
          <a:lstStyle/>
          <a:p>
            <a:r>
              <a:rPr lang="de-DE" dirty="0"/>
              <a:t>39</a:t>
            </a:r>
          </a:p>
        </p:txBody>
      </p:sp>
      <p:pic>
        <p:nvPicPr>
          <p:cNvPr id="6" name="Grafik 5" descr="Ein Bild, das Muster, weiß, Design enthält.&#10;&#10;KI-generierte Inhalte können fehlerhaft sein.">
            <a:extLst>
              <a:ext uri="{FF2B5EF4-FFF2-40B4-BE49-F238E27FC236}">
                <a16:creationId xmlns:a16="http://schemas.microsoft.com/office/drawing/2014/main" id="{735F7759-0218-0C25-1892-1E381B94E75F}"/>
              </a:ext>
            </a:extLst>
          </p:cNvPr>
          <p:cNvPicPr>
            <a:picLocks noChangeAspect="1"/>
          </p:cNvPicPr>
          <p:nvPr/>
        </p:nvPicPr>
        <p:blipFill>
          <a:blip r:embed="rId2"/>
          <a:srcRect l="32109" t="16696" r="31953" b="19722"/>
          <a:stretch/>
        </p:blipFill>
        <p:spPr>
          <a:xfrm>
            <a:off x="942975" y="2468999"/>
            <a:ext cx="2847989" cy="2798334"/>
          </a:xfrm>
          <a:prstGeom prst="rect">
            <a:avLst/>
          </a:prstGeom>
        </p:spPr>
      </p:pic>
      <p:pic>
        <p:nvPicPr>
          <p:cNvPr id="10" name="Grafik 9">
            <a:extLst>
              <a:ext uri="{FF2B5EF4-FFF2-40B4-BE49-F238E27FC236}">
                <a16:creationId xmlns:a16="http://schemas.microsoft.com/office/drawing/2014/main" id="{F80089F9-DD59-9937-1D15-90CF0A2197E1}"/>
              </a:ext>
            </a:extLst>
          </p:cNvPr>
          <p:cNvPicPr>
            <a:picLocks noChangeAspect="1"/>
          </p:cNvPicPr>
          <p:nvPr/>
        </p:nvPicPr>
        <p:blipFill>
          <a:blip r:embed="rId3"/>
          <a:stretch>
            <a:fillRect/>
          </a:stretch>
        </p:blipFill>
        <p:spPr>
          <a:xfrm>
            <a:off x="3895739" y="2550422"/>
            <a:ext cx="6003497" cy="2716911"/>
          </a:xfrm>
          <a:prstGeom prst="rect">
            <a:avLst/>
          </a:prstGeom>
        </p:spPr>
      </p:pic>
    </p:spTree>
    <p:extLst>
      <p:ext uri="{BB962C8B-B14F-4D97-AF65-F5344CB8AC3E}">
        <p14:creationId xmlns:p14="http://schemas.microsoft.com/office/powerpoint/2010/main" val="38857619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837365-114B-4B2B-70E5-D95272FB003F}"/>
              </a:ext>
            </a:extLst>
          </p:cNvPr>
          <p:cNvSpPr>
            <a:spLocks noGrp="1"/>
          </p:cNvSpPr>
          <p:nvPr>
            <p:ph type="title"/>
          </p:nvPr>
        </p:nvSpPr>
        <p:spPr/>
        <p:txBody>
          <a:bodyPr/>
          <a:lstStyle/>
          <a:p>
            <a:r>
              <a:rPr lang="de-DE" dirty="0">
                <a:latin typeface="Arial"/>
                <a:cs typeface="Arial"/>
              </a:rPr>
              <a:t>Quellenangaben</a:t>
            </a:r>
            <a:endParaRPr lang="de-DE" dirty="0"/>
          </a:p>
        </p:txBody>
      </p:sp>
      <p:sp>
        <p:nvSpPr>
          <p:cNvPr id="3" name="Inhaltsplatzhalter 2">
            <a:extLst>
              <a:ext uri="{FF2B5EF4-FFF2-40B4-BE49-F238E27FC236}">
                <a16:creationId xmlns:a16="http://schemas.microsoft.com/office/drawing/2014/main" id="{E5F396F9-CF13-F5E6-EA31-A4AB988F0E4B}"/>
              </a:ext>
            </a:extLst>
          </p:cNvPr>
          <p:cNvSpPr>
            <a:spLocks noGrp="1"/>
          </p:cNvSpPr>
          <p:nvPr>
            <p:ph idx="1"/>
          </p:nvPr>
        </p:nvSpPr>
        <p:spPr/>
        <p:txBody>
          <a:bodyPr vert="horz" lIns="91440" tIns="45720" rIns="91440" bIns="45720" rtlCol="0" anchor="t">
            <a:normAutofit/>
          </a:bodyPr>
          <a:lstStyle/>
          <a:p>
            <a:r>
              <a:rPr lang="de-DE" dirty="0">
                <a:latin typeface="Arial"/>
                <a:cs typeface="Arial"/>
              </a:rPr>
              <a:t>J. Franz, Intergenerationelle Bildung. Lernsituationen gestalten und Angebote entwickeln. 2014. S.20-21</a:t>
            </a:r>
          </a:p>
          <a:p>
            <a:r>
              <a:rPr lang="de-DE" dirty="0">
                <a:latin typeface="Arial"/>
                <a:cs typeface="Arial"/>
              </a:rPr>
              <a:t>Katholisches Bildungswerk Steiermark. Intergenerationelles Lernen. Ein Leitfaden für die Erwachsenenbildung in der nachberuflichen Lebensphase (barrierefreie Version). 2016. S. 15</a:t>
            </a:r>
          </a:p>
        </p:txBody>
      </p:sp>
      <p:sp>
        <p:nvSpPr>
          <p:cNvPr id="5" name="Fußzeilenplatzhalter 4">
            <a:extLst>
              <a:ext uri="{FF2B5EF4-FFF2-40B4-BE49-F238E27FC236}">
                <a16:creationId xmlns:a16="http://schemas.microsoft.com/office/drawing/2014/main" id="{135D95A7-7A0E-F071-C9B6-8CB942983C70}"/>
              </a:ext>
            </a:extLst>
          </p:cNvPr>
          <p:cNvSpPr>
            <a:spLocks noGrp="1"/>
          </p:cNvSpPr>
          <p:nvPr>
            <p:ph type="ftr" sz="quarter" idx="11"/>
          </p:nvPr>
        </p:nvSpPr>
        <p:spPr/>
        <p:txBody>
          <a:bodyPr/>
          <a:lstStyle/>
          <a:p>
            <a:r>
              <a:rPr lang="de-DE" dirty="0"/>
              <a:t>40</a:t>
            </a:r>
          </a:p>
        </p:txBody>
      </p:sp>
    </p:spTree>
    <p:extLst>
      <p:ext uri="{BB962C8B-B14F-4D97-AF65-F5344CB8AC3E}">
        <p14:creationId xmlns:p14="http://schemas.microsoft.com/office/powerpoint/2010/main" val="9749262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5B0268-BD43-FA9B-3D2A-3811B2975633}"/>
              </a:ext>
            </a:extLst>
          </p:cNvPr>
          <p:cNvSpPr>
            <a:spLocks noGrp="1"/>
          </p:cNvSpPr>
          <p:nvPr>
            <p:ph type="title"/>
          </p:nvPr>
        </p:nvSpPr>
        <p:spPr/>
        <p:txBody>
          <a:bodyPr/>
          <a:lstStyle/>
          <a:p>
            <a:r>
              <a:rPr lang="de-DE" dirty="0">
                <a:latin typeface="Arial"/>
                <a:cs typeface="Arial"/>
              </a:rPr>
              <a:t>8-Punkte-Programm</a:t>
            </a:r>
            <a:endParaRPr lang="de-DE" dirty="0"/>
          </a:p>
        </p:txBody>
      </p:sp>
      <p:sp>
        <p:nvSpPr>
          <p:cNvPr id="6" name="Fußzeilenplatzhalter 5">
            <a:extLst>
              <a:ext uri="{FF2B5EF4-FFF2-40B4-BE49-F238E27FC236}">
                <a16:creationId xmlns:a16="http://schemas.microsoft.com/office/drawing/2014/main" id="{891F9467-9137-DD83-905E-DFE90FEF1303}"/>
              </a:ext>
            </a:extLst>
          </p:cNvPr>
          <p:cNvSpPr>
            <a:spLocks noGrp="1"/>
          </p:cNvSpPr>
          <p:nvPr>
            <p:ph type="ftr" sz="quarter" idx="11"/>
          </p:nvPr>
        </p:nvSpPr>
        <p:spPr/>
        <p:txBody>
          <a:bodyPr/>
          <a:lstStyle/>
          <a:p>
            <a:r>
              <a:rPr lang="de-DE"/>
              <a:t>6</a:t>
            </a:r>
          </a:p>
        </p:txBody>
      </p:sp>
      <p:sp>
        <p:nvSpPr>
          <p:cNvPr id="4" name="Foliennummernplatzhalter 3">
            <a:extLst>
              <a:ext uri="{FF2B5EF4-FFF2-40B4-BE49-F238E27FC236}">
                <a16:creationId xmlns:a16="http://schemas.microsoft.com/office/drawing/2014/main" id="{9E9B7B2F-4C74-1ADE-A359-C5187C350BCD}"/>
              </a:ext>
            </a:extLst>
          </p:cNvPr>
          <p:cNvSpPr>
            <a:spLocks noGrp="1"/>
          </p:cNvSpPr>
          <p:nvPr>
            <p:ph type="sldNum" sz="quarter" idx="12"/>
          </p:nvPr>
        </p:nvSpPr>
        <p:spPr/>
        <p:txBody>
          <a:bodyPr/>
          <a:lstStyle/>
          <a:p>
            <a:fld id="{6A8DB133-F576-4336-8186-DBA3FE41F074}" type="slidenum">
              <a:rPr lang="de-DE" smtClean="0"/>
              <a:t>7</a:t>
            </a:fld>
            <a:endParaRPr lang="de-DE"/>
          </a:p>
        </p:txBody>
      </p:sp>
      <p:graphicFrame>
        <p:nvGraphicFramePr>
          <p:cNvPr id="5" name="Diagramm 4">
            <a:extLst>
              <a:ext uri="{FF2B5EF4-FFF2-40B4-BE49-F238E27FC236}">
                <a16:creationId xmlns:a16="http://schemas.microsoft.com/office/drawing/2014/main" id="{C11DA66F-C677-4828-A6AD-616832B535BD}"/>
              </a:ext>
            </a:extLst>
          </p:cNvPr>
          <p:cNvGraphicFramePr/>
          <p:nvPr>
            <p:extLst>
              <p:ext uri="{D42A27DB-BD31-4B8C-83A1-F6EECF244321}">
                <p14:modId xmlns:p14="http://schemas.microsoft.com/office/powerpoint/2010/main" val="4033996527"/>
              </p:ext>
            </p:extLst>
          </p:nvPr>
        </p:nvGraphicFramePr>
        <p:xfrm>
          <a:off x="838971" y="1284628"/>
          <a:ext cx="8020242" cy="49122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81309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37EFA0-5D9C-8B54-7CD1-CFCD628CE47B}"/>
              </a:ext>
            </a:extLst>
          </p:cNvPr>
          <p:cNvSpPr>
            <a:spLocks noGrp="1"/>
          </p:cNvSpPr>
          <p:nvPr>
            <p:ph type="title"/>
          </p:nvPr>
        </p:nvSpPr>
        <p:spPr/>
        <p:txBody>
          <a:bodyPr/>
          <a:lstStyle/>
          <a:p>
            <a:r>
              <a:rPr lang="de-DE" dirty="0">
                <a:latin typeface="Arial"/>
                <a:cs typeface="Arial"/>
              </a:rPr>
              <a:t>Lernpfad</a:t>
            </a:r>
            <a:endParaRPr lang="de-DE" dirty="0"/>
          </a:p>
        </p:txBody>
      </p:sp>
      <p:sp>
        <p:nvSpPr>
          <p:cNvPr id="3" name="Inhaltsplatzhalter 2">
            <a:extLst>
              <a:ext uri="{FF2B5EF4-FFF2-40B4-BE49-F238E27FC236}">
                <a16:creationId xmlns:a16="http://schemas.microsoft.com/office/drawing/2014/main" id="{0B68D7B8-BA73-76E0-DBED-953C025C38A6}"/>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Ein Lernpfad..</a:t>
            </a:r>
          </a:p>
          <a:p>
            <a:pPr marL="457200" indent="-457200"/>
            <a:r>
              <a:rPr lang="de-DE" dirty="0">
                <a:latin typeface="Arial"/>
                <a:cs typeface="Arial"/>
              </a:rPr>
              <a:t>zeigt einen strukturierten Weg durch aufeinander abgestimmte Aufgaben/Übungen.</a:t>
            </a:r>
          </a:p>
          <a:p>
            <a:pPr marL="457200" indent="-457200"/>
            <a:r>
              <a:rPr lang="de-DE" dirty="0">
                <a:latin typeface="Arial"/>
                <a:cs typeface="Arial"/>
              </a:rPr>
              <a:t>kann individuell aufgebaut werden.</a:t>
            </a:r>
            <a:endParaRPr lang="de-DE" dirty="0"/>
          </a:p>
          <a:p>
            <a:pPr marL="457200" indent="-457200"/>
            <a:r>
              <a:rPr lang="de-DE" dirty="0">
                <a:latin typeface="Arial"/>
                <a:cs typeface="Arial"/>
              </a:rPr>
              <a:t>lässt sich den eignen Bedürfnissen anpassen.</a:t>
            </a:r>
          </a:p>
          <a:p>
            <a:pPr marL="0" indent="0">
              <a:buNone/>
            </a:pPr>
            <a:endParaRPr lang="de-DE" dirty="0"/>
          </a:p>
        </p:txBody>
      </p:sp>
      <p:sp>
        <p:nvSpPr>
          <p:cNvPr id="6" name="Fußzeilenplatzhalter 5">
            <a:extLst>
              <a:ext uri="{FF2B5EF4-FFF2-40B4-BE49-F238E27FC236}">
                <a16:creationId xmlns:a16="http://schemas.microsoft.com/office/drawing/2014/main" id="{DF6A3F3F-C45B-EDAC-AC3E-A46B4371EFAC}"/>
              </a:ext>
            </a:extLst>
          </p:cNvPr>
          <p:cNvSpPr>
            <a:spLocks noGrp="1"/>
          </p:cNvSpPr>
          <p:nvPr>
            <p:ph type="ftr" sz="quarter" idx="11"/>
          </p:nvPr>
        </p:nvSpPr>
        <p:spPr/>
        <p:txBody>
          <a:bodyPr/>
          <a:lstStyle/>
          <a:p>
            <a:r>
              <a:rPr lang="de-DE"/>
              <a:t>8</a:t>
            </a:r>
          </a:p>
        </p:txBody>
      </p:sp>
    </p:spTree>
    <p:extLst>
      <p:ext uri="{BB962C8B-B14F-4D97-AF65-F5344CB8AC3E}">
        <p14:creationId xmlns:p14="http://schemas.microsoft.com/office/powerpoint/2010/main" val="3754988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6C17BA-2885-9077-4682-6F7D18E98A40}"/>
              </a:ext>
            </a:extLst>
          </p:cNvPr>
          <p:cNvSpPr>
            <a:spLocks noGrp="1"/>
          </p:cNvSpPr>
          <p:nvPr>
            <p:ph type="title"/>
          </p:nvPr>
        </p:nvSpPr>
        <p:spPr/>
        <p:txBody>
          <a:bodyPr/>
          <a:lstStyle/>
          <a:p>
            <a:r>
              <a:rPr lang="de-DE" dirty="0">
                <a:latin typeface="Arial"/>
                <a:cs typeface="Arial"/>
              </a:rPr>
              <a:t>Unterrichtsgestaltung</a:t>
            </a:r>
            <a:endParaRPr lang="de-DE" dirty="0"/>
          </a:p>
        </p:txBody>
      </p:sp>
      <p:sp>
        <p:nvSpPr>
          <p:cNvPr id="3" name="Inhaltsplatzhalter 2">
            <a:extLst>
              <a:ext uri="{FF2B5EF4-FFF2-40B4-BE49-F238E27FC236}">
                <a16:creationId xmlns:a16="http://schemas.microsoft.com/office/drawing/2014/main" id="{05AA9788-4AAB-9D91-D120-F2487F0BFBE1}"/>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Methodik ist..</a:t>
            </a:r>
          </a:p>
          <a:p>
            <a:pPr marL="457200" indent="-457200"/>
            <a:r>
              <a:rPr lang="de-DE" dirty="0">
                <a:latin typeface="Arial"/>
                <a:cs typeface="Arial"/>
              </a:rPr>
              <a:t>die Kunst des planmäßigen Vorgehens</a:t>
            </a:r>
            <a:endParaRPr lang="de-DE" dirty="0"/>
          </a:p>
          <a:p>
            <a:pPr marL="457200" indent="-457200"/>
            <a:endParaRPr lang="de-DE" dirty="0"/>
          </a:p>
          <a:p>
            <a:pPr marL="0" indent="0">
              <a:buNone/>
            </a:pPr>
            <a:r>
              <a:rPr lang="de-DE" b="1" dirty="0">
                <a:latin typeface="Arial"/>
                <a:cs typeface="Arial"/>
              </a:rPr>
              <a:t>Didaktik ist..</a:t>
            </a:r>
          </a:p>
          <a:p>
            <a:pPr marL="457200" indent="-457200"/>
            <a:r>
              <a:rPr lang="de-DE" dirty="0">
                <a:latin typeface="Arial"/>
                <a:cs typeface="Arial"/>
              </a:rPr>
              <a:t>die Kunst des Lehrens und Lernens</a:t>
            </a:r>
          </a:p>
          <a:p>
            <a:pPr marL="0" indent="0">
              <a:buNone/>
            </a:pPr>
            <a:endParaRPr lang="de-DE" dirty="0"/>
          </a:p>
        </p:txBody>
      </p:sp>
      <p:sp>
        <p:nvSpPr>
          <p:cNvPr id="6" name="Fußzeilenplatzhalter 5">
            <a:extLst>
              <a:ext uri="{FF2B5EF4-FFF2-40B4-BE49-F238E27FC236}">
                <a16:creationId xmlns:a16="http://schemas.microsoft.com/office/drawing/2014/main" id="{09C85AD8-6969-A3A3-1096-0BB528858D27}"/>
              </a:ext>
            </a:extLst>
          </p:cNvPr>
          <p:cNvSpPr>
            <a:spLocks noGrp="1"/>
          </p:cNvSpPr>
          <p:nvPr>
            <p:ph type="ftr" sz="quarter" idx="11"/>
          </p:nvPr>
        </p:nvSpPr>
        <p:spPr/>
        <p:txBody>
          <a:bodyPr/>
          <a:lstStyle/>
          <a:p>
            <a:r>
              <a:rPr lang="de-DE"/>
              <a:t>21</a:t>
            </a:r>
          </a:p>
        </p:txBody>
      </p:sp>
    </p:spTree>
    <p:extLst>
      <p:ext uri="{BB962C8B-B14F-4D97-AF65-F5344CB8AC3E}">
        <p14:creationId xmlns:p14="http://schemas.microsoft.com/office/powerpoint/2010/main" val="4006775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64C41D-D117-6E56-D98C-5371E2F509A6}"/>
              </a:ext>
            </a:extLst>
          </p:cNvPr>
          <p:cNvSpPr>
            <a:spLocks noGrp="1"/>
          </p:cNvSpPr>
          <p:nvPr>
            <p:ph type="title"/>
          </p:nvPr>
        </p:nvSpPr>
        <p:spPr/>
        <p:txBody>
          <a:bodyPr/>
          <a:lstStyle/>
          <a:p>
            <a:r>
              <a:rPr lang="de-DE" dirty="0">
                <a:latin typeface="Arial"/>
                <a:cs typeface="Arial"/>
              </a:rPr>
              <a:t>Lernpfad</a:t>
            </a:r>
            <a:endParaRPr lang="de-DE" dirty="0"/>
          </a:p>
        </p:txBody>
      </p:sp>
      <p:sp>
        <p:nvSpPr>
          <p:cNvPr id="3" name="Inhaltsplatzhalter 2">
            <a:extLst>
              <a:ext uri="{FF2B5EF4-FFF2-40B4-BE49-F238E27FC236}">
                <a16:creationId xmlns:a16="http://schemas.microsoft.com/office/drawing/2014/main" id="{09E20508-0C08-2460-2E44-51CC2F67747B}"/>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Beispiel Lernpfad</a:t>
            </a:r>
          </a:p>
          <a:p>
            <a:pPr marL="0" indent="0">
              <a:buNone/>
            </a:pPr>
            <a:r>
              <a:rPr lang="de-DE" dirty="0">
                <a:latin typeface="Arial"/>
                <a:cs typeface="Arial"/>
              </a:rPr>
              <a:t>Lernziel</a:t>
            </a:r>
            <a:endParaRPr lang="de-DE" dirty="0"/>
          </a:p>
          <a:p>
            <a:r>
              <a:rPr lang="de-DE" dirty="0">
                <a:latin typeface="Arial"/>
                <a:cs typeface="Arial"/>
              </a:rPr>
              <a:t>Sprechunterricht</a:t>
            </a:r>
            <a:endParaRPr lang="de-DE" dirty="0"/>
          </a:p>
          <a:p>
            <a:pPr lvl="1"/>
            <a:endParaRPr lang="de-DE" dirty="0"/>
          </a:p>
          <a:p>
            <a:pPr marL="0" indent="0">
              <a:buNone/>
            </a:pPr>
            <a:r>
              <a:rPr lang="de-DE" dirty="0">
                <a:latin typeface="Arial"/>
                <a:cs typeface="Arial"/>
              </a:rPr>
              <a:t>Lernergebnis</a:t>
            </a:r>
            <a:endParaRPr lang="de-DE" dirty="0"/>
          </a:p>
          <a:p>
            <a:r>
              <a:rPr lang="de-DE" dirty="0">
                <a:latin typeface="Arial"/>
                <a:cs typeface="Arial"/>
              </a:rPr>
              <a:t>Die richtige Atmung beim Sprechen</a:t>
            </a:r>
          </a:p>
          <a:p>
            <a:pPr lvl="1"/>
            <a:endParaRPr lang="de-DE" dirty="0"/>
          </a:p>
          <a:p>
            <a:pPr lvl="1"/>
            <a:endParaRPr lang="de-DE" dirty="0"/>
          </a:p>
          <a:p>
            <a:pPr lvl="1"/>
            <a:endParaRPr lang="de-DE" dirty="0"/>
          </a:p>
          <a:p>
            <a:pPr lvl="1"/>
            <a:endParaRPr lang="de-DE" dirty="0"/>
          </a:p>
        </p:txBody>
      </p:sp>
      <p:sp>
        <p:nvSpPr>
          <p:cNvPr id="6" name="Fußzeilenplatzhalter 5">
            <a:extLst>
              <a:ext uri="{FF2B5EF4-FFF2-40B4-BE49-F238E27FC236}">
                <a16:creationId xmlns:a16="http://schemas.microsoft.com/office/drawing/2014/main" id="{5F58D97A-2A7B-D004-2F98-D907AC3E864E}"/>
              </a:ext>
            </a:extLst>
          </p:cNvPr>
          <p:cNvSpPr>
            <a:spLocks noGrp="1"/>
          </p:cNvSpPr>
          <p:nvPr>
            <p:ph type="ftr" sz="quarter" idx="11"/>
          </p:nvPr>
        </p:nvSpPr>
        <p:spPr/>
        <p:txBody>
          <a:bodyPr/>
          <a:lstStyle/>
          <a:p>
            <a:r>
              <a:rPr lang="de-DE"/>
              <a:t>12</a:t>
            </a:r>
          </a:p>
        </p:txBody>
      </p:sp>
      <p:pic>
        <p:nvPicPr>
          <p:cNvPr id="4" name="Grafik 3" descr="Klassenzimmer mit einfarbiger Füllung">
            <a:extLst>
              <a:ext uri="{FF2B5EF4-FFF2-40B4-BE49-F238E27FC236}">
                <a16:creationId xmlns:a16="http://schemas.microsoft.com/office/drawing/2014/main" id="{264FD67F-9AE4-D4BD-85F2-8B3A498EB3F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13967" y="1357267"/>
            <a:ext cx="2966518" cy="2951428"/>
          </a:xfrm>
          <a:prstGeom prst="rect">
            <a:avLst/>
          </a:prstGeom>
        </p:spPr>
      </p:pic>
    </p:spTree>
    <p:extLst>
      <p:ext uri="{BB962C8B-B14F-4D97-AF65-F5344CB8AC3E}">
        <p14:creationId xmlns:p14="http://schemas.microsoft.com/office/powerpoint/2010/main" val="4219660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5BCA8680-61AE-A76E-EFF8-B391290A638F}"/>
              </a:ext>
            </a:extLst>
          </p:cNvPr>
          <p:cNvSpPr>
            <a:spLocks noGrp="1"/>
          </p:cNvSpPr>
          <p:nvPr>
            <p:ph type="ftr" sz="quarter" idx="11"/>
          </p:nvPr>
        </p:nvSpPr>
        <p:spPr/>
        <p:txBody>
          <a:bodyPr/>
          <a:lstStyle/>
          <a:p>
            <a:r>
              <a:rPr lang="de-DE"/>
              <a:t>14</a:t>
            </a:r>
          </a:p>
        </p:txBody>
      </p:sp>
      <p:graphicFrame>
        <p:nvGraphicFramePr>
          <p:cNvPr id="2" name="Tabelle 1">
            <a:extLst>
              <a:ext uri="{FF2B5EF4-FFF2-40B4-BE49-F238E27FC236}">
                <a16:creationId xmlns:a16="http://schemas.microsoft.com/office/drawing/2014/main" id="{79D843B5-9435-84EE-C759-F79A0C3869A2}"/>
              </a:ext>
            </a:extLst>
          </p:cNvPr>
          <p:cNvGraphicFramePr>
            <a:graphicFrameLocks noGrp="1"/>
          </p:cNvGraphicFramePr>
          <p:nvPr>
            <p:extLst>
              <p:ext uri="{D42A27DB-BD31-4B8C-83A1-F6EECF244321}">
                <p14:modId xmlns:p14="http://schemas.microsoft.com/office/powerpoint/2010/main" val="430033953"/>
              </p:ext>
            </p:extLst>
          </p:nvPr>
        </p:nvGraphicFramePr>
        <p:xfrm>
          <a:off x="1524000" y="1825781"/>
          <a:ext cx="9149484" cy="2159855"/>
        </p:xfrm>
        <a:graphic>
          <a:graphicData uri="http://schemas.openxmlformats.org/drawingml/2006/table">
            <a:tbl>
              <a:tblPr firstRow="1" bandRow="1">
                <a:tableStyleId>{0E3FDE45-AF77-4B5C-9715-49D594BDF05E}</a:tableStyleId>
              </a:tblPr>
              <a:tblGrid>
                <a:gridCol w="709839">
                  <a:extLst>
                    <a:ext uri="{9D8B030D-6E8A-4147-A177-3AD203B41FA5}">
                      <a16:colId xmlns:a16="http://schemas.microsoft.com/office/drawing/2014/main" val="1556779318"/>
                    </a:ext>
                  </a:extLst>
                </a:gridCol>
                <a:gridCol w="1521083">
                  <a:extLst>
                    <a:ext uri="{9D8B030D-6E8A-4147-A177-3AD203B41FA5}">
                      <a16:colId xmlns:a16="http://schemas.microsoft.com/office/drawing/2014/main" val="1788032662"/>
                    </a:ext>
                  </a:extLst>
                </a:gridCol>
                <a:gridCol w="1199966">
                  <a:extLst>
                    <a:ext uri="{9D8B030D-6E8A-4147-A177-3AD203B41FA5}">
                      <a16:colId xmlns:a16="http://schemas.microsoft.com/office/drawing/2014/main" val="671039698"/>
                    </a:ext>
                  </a:extLst>
                </a:gridCol>
                <a:gridCol w="2501341">
                  <a:extLst>
                    <a:ext uri="{9D8B030D-6E8A-4147-A177-3AD203B41FA5}">
                      <a16:colId xmlns:a16="http://schemas.microsoft.com/office/drawing/2014/main" val="3202236950"/>
                    </a:ext>
                  </a:extLst>
                </a:gridCol>
                <a:gridCol w="1692340">
                  <a:extLst>
                    <a:ext uri="{9D8B030D-6E8A-4147-A177-3AD203B41FA5}">
                      <a16:colId xmlns:a16="http://schemas.microsoft.com/office/drawing/2014/main" val="3805467346"/>
                    </a:ext>
                  </a:extLst>
                </a:gridCol>
                <a:gridCol w="1524915">
                  <a:extLst>
                    <a:ext uri="{9D8B030D-6E8A-4147-A177-3AD203B41FA5}">
                      <a16:colId xmlns:a16="http://schemas.microsoft.com/office/drawing/2014/main" val="1137993202"/>
                    </a:ext>
                  </a:extLst>
                </a:gridCol>
              </a:tblGrid>
              <a:tr h="422495">
                <a:tc>
                  <a:txBody>
                    <a:bodyPr/>
                    <a:lstStyle/>
                    <a:p>
                      <a:pPr marL="0" algn="l" defTabSz="914400" rtl="0" eaLnBrk="1" latinLnBrk="0" hangingPunct="1"/>
                      <a:r>
                        <a:rPr lang="de-DE" sz="1800" kern="1200" dirty="0">
                          <a:solidFill>
                            <a:srgbClr val="000000"/>
                          </a:solidFill>
                          <a:effectLst/>
                        </a:rPr>
                        <a:t>Tag</a:t>
                      </a:r>
                    </a:p>
                  </a:txBody>
                  <a:tcPr/>
                </a:tc>
                <a:tc>
                  <a:txBody>
                    <a:bodyPr/>
                    <a:lstStyle/>
                    <a:p>
                      <a:pPr marL="0" algn="l" defTabSz="914400" rtl="0" eaLnBrk="1" latinLnBrk="0" hangingPunct="1"/>
                      <a:r>
                        <a:rPr lang="de-DE" sz="1800" kern="1200" dirty="0">
                          <a:solidFill>
                            <a:srgbClr val="000000"/>
                          </a:solidFill>
                          <a:effectLst/>
                        </a:rPr>
                        <a:t>Datum</a:t>
                      </a:r>
                    </a:p>
                  </a:txBody>
                  <a:tcPr/>
                </a:tc>
                <a:tc>
                  <a:txBody>
                    <a:bodyPr/>
                    <a:lstStyle/>
                    <a:p>
                      <a:pPr marL="0" algn="l" defTabSz="914400" rtl="0" eaLnBrk="1" latinLnBrk="0" hangingPunct="1"/>
                      <a:r>
                        <a:rPr lang="de-DE" sz="1800" kern="1200" dirty="0">
                          <a:solidFill>
                            <a:srgbClr val="000000"/>
                          </a:solidFill>
                          <a:effectLst/>
                        </a:rPr>
                        <a:t>Zeit</a:t>
                      </a:r>
                    </a:p>
                  </a:txBody>
                  <a:tcPr/>
                </a:tc>
                <a:tc>
                  <a:txBody>
                    <a:bodyPr/>
                    <a:lstStyle/>
                    <a:p>
                      <a:pPr marL="0" algn="l" defTabSz="914400" rtl="0" eaLnBrk="1" latinLnBrk="0" hangingPunct="1"/>
                      <a:r>
                        <a:rPr lang="de-DE" sz="1800" kern="1200" dirty="0">
                          <a:solidFill>
                            <a:srgbClr val="000000"/>
                          </a:solidFill>
                          <a:effectLst/>
                        </a:rPr>
                        <a:t>Was</a:t>
                      </a:r>
                    </a:p>
                  </a:txBody>
                  <a:tcPr/>
                </a:tc>
                <a:tc>
                  <a:txBody>
                    <a:bodyPr/>
                    <a:lstStyle/>
                    <a:p>
                      <a:pPr marL="0" algn="l" defTabSz="914400" rtl="0" eaLnBrk="1" latinLnBrk="0" hangingPunct="1"/>
                      <a:r>
                        <a:rPr lang="de-DE" sz="1800" kern="1200" dirty="0">
                          <a:solidFill>
                            <a:srgbClr val="000000"/>
                          </a:solidFill>
                          <a:effectLst/>
                        </a:rPr>
                        <a:t>Fragen</a:t>
                      </a:r>
                    </a:p>
                  </a:txBody>
                  <a:tcPr/>
                </a:tc>
                <a:tc>
                  <a:txBody>
                    <a:bodyPr/>
                    <a:lstStyle/>
                    <a:p>
                      <a:pPr marL="0" algn="l" defTabSz="914400" rtl="0" eaLnBrk="1" latinLnBrk="0" hangingPunct="1"/>
                      <a:r>
                        <a:rPr lang="de-DE" sz="1800" kern="1200" dirty="0">
                          <a:solidFill>
                            <a:srgbClr val="000000"/>
                          </a:solidFill>
                          <a:effectLst/>
                        </a:rPr>
                        <a:t>Erfolg</a:t>
                      </a:r>
                    </a:p>
                  </a:txBody>
                  <a:tcPr/>
                </a:tc>
                <a:extLst>
                  <a:ext uri="{0D108BD9-81ED-4DB2-BD59-A6C34878D82A}">
                    <a16:rowId xmlns:a16="http://schemas.microsoft.com/office/drawing/2014/main" val="1952496349"/>
                  </a:ext>
                </a:extLst>
              </a:tr>
              <a:tr h="370840">
                <a:tc>
                  <a:txBody>
                    <a:bodyPr/>
                    <a:lstStyle/>
                    <a:p>
                      <a:pPr marL="0" algn="l" defTabSz="914400" rtl="0" eaLnBrk="1" latinLnBrk="0" hangingPunct="1"/>
                      <a:r>
                        <a:rPr lang="de-DE" sz="1800" kern="1200" dirty="0">
                          <a:solidFill>
                            <a:srgbClr val="000000"/>
                          </a:solidFill>
                          <a:effectLst/>
                        </a:rPr>
                        <a:t>1</a:t>
                      </a:r>
                    </a:p>
                  </a:txBody>
                  <a:tcPr/>
                </a:tc>
                <a:tc>
                  <a:txBody>
                    <a:bodyPr/>
                    <a:lstStyle/>
                    <a:p>
                      <a:pPr marL="0" algn="l" defTabSz="914400" rtl="0" eaLnBrk="1" latinLnBrk="0" hangingPunct="1"/>
                      <a:r>
                        <a:rPr lang="de-DE" sz="1800" kern="1200" dirty="0">
                          <a:solidFill>
                            <a:srgbClr val="000000"/>
                          </a:solidFill>
                          <a:effectLst/>
                        </a:rPr>
                        <a:t>01.02.2025</a:t>
                      </a:r>
                    </a:p>
                  </a:txBody>
                  <a:tcPr/>
                </a:tc>
                <a:tc>
                  <a:txBody>
                    <a:bodyPr/>
                    <a:lstStyle/>
                    <a:p>
                      <a:pPr marL="0" algn="l" defTabSz="914400" rtl="0" eaLnBrk="1" latinLnBrk="0" hangingPunct="1"/>
                      <a:r>
                        <a:rPr lang="de-DE" sz="1800" kern="1200" dirty="0">
                          <a:solidFill>
                            <a:srgbClr val="000000"/>
                          </a:solidFill>
                          <a:effectLst/>
                        </a:rPr>
                        <a:t>08:00 -</a:t>
                      </a:r>
                    </a:p>
                    <a:p>
                      <a:pPr marL="0" lvl="0" algn="l" defTabSz="914400" rtl="0" eaLnBrk="1" latinLnBrk="0" hangingPunct="1">
                        <a:buNone/>
                      </a:pPr>
                      <a:r>
                        <a:rPr lang="de-DE" sz="1800" kern="1200" dirty="0">
                          <a:solidFill>
                            <a:srgbClr val="000000"/>
                          </a:solidFill>
                          <a:effectLst/>
                        </a:rPr>
                        <a:t>09:30</a:t>
                      </a:r>
                    </a:p>
                  </a:txBody>
                  <a:tcPr/>
                </a:tc>
                <a:tc>
                  <a:txBody>
                    <a:bodyPr/>
                    <a:lstStyle/>
                    <a:p>
                      <a:pPr marL="0" lvl="0" indent="0" algn="l" defTabSz="914400" rtl="0" eaLnBrk="1" latinLnBrk="0" hangingPunct="1">
                        <a:lnSpc>
                          <a:spcPct val="100000"/>
                        </a:lnSpc>
                        <a:buNone/>
                      </a:pPr>
                      <a:r>
                        <a:rPr lang="de-DE" sz="1800" kern="1200" noProof="0" dirty="0">
                          <a:solidFill>
                            <a:srgbClr val="000000"/>
                          </a:solidFill>
                          <a:effectLst/>
                        </a:rPr>
                        <a:t>Die richtige Atmung beim Sprechen.</a:t>
                      </a:r>
                    </a:p>
                    <a:p>
                      <a:pPr marL="0" lvl="0" algn="l" defTabSz="914400" rtl="0" eaLnBrk="1" latinLnBrk="0" hangingPunct="1">
                        <a:buNone/>
                      </a:pPr>
                      <a:endParaRPr lang="de-DE" sz="1800" kern="1200" dirty="0">
                        <a:solidFill>
                          <a:srgbClr val="000000"/>
                        </a:solidFill>
                        <a:effectLst/>
                      </a:endParaRPr>
                    </a:p>
                  </a:txBody>
                  <a:tcPr/>
                </a:tc>
                <a:tc>
                  <a:txBody>
                    <a:bodyPr/>
                    <a:lstStyle/>
                    <a:p>
                      <a:pPr marL="0" algn="l" defTabSz="914400" rtl="0" eaLnBrk="1" latinLnBrk="0" hangingPunct="1"/>
                      <a:r>
                        <a:rPr lang="de-DE" sz="1800" kern="1200" dirty="0">
                          <a:solidFill>
                            <a:srgbClr val="000000"/>
                          </a:solidFill>
                          <a:effectLst/>
                        </a:rPr>
                        <a:t>Wie erarbeite ich mir die richtige Atemtechnik für stressfreies Reden?</a:t>
                      </a:r>
                    </a:p>
                  </a:txBody>
                  <a:tcPr/>
                </a:tc>
                <a:tc>
                  <a:txBody>
                    <a:bodyPr/>
                    <a:lstStyle/>
                    <a:p>
                      <a:pPr marL="0" algn="l" defTabSz="914400" rtl="0" eaLnBrk="1" latinLnBrk="0" hangingPunct="1"/>
                      <a:endParaRPr lang="de-DE" sz="1800" kern="1200" dirty="0">
                        <a:solidFill>
                          <a:srgbClr val="000000"/>
                        </a:solidFill>
                        <a:effectLst/>
                      </a:endParaRPr>
                    </a:p>
                  </a:txBody>
                  <a:tcPr/>
                </a:tc>
                <a:extLst>
                  <a:ext uri="{0D108BD9-81ED-4DB2-BD59-A6C34878D82A}">
                    <a16:rowId xmlns:a16="http://schemas.microsoft.com/office/drawing/2014/main" val="4096096913"/>
                  </a:ext>
                </a:extLst>
              </a:tr>
            </a:tbl>
          </a:graphicData>
        </a:graphic>
      </p:graphicFrame>
    </p:spTree>
    <p:extLst>
      <p:ext uri="{BB962C8B-B14F-4D97-AF65-F5344CB8AC3E}">
        <p14:creationId xmlns:p14="http://schemas.microsoft.com/office/powerpoint/2010/main" val="23370695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25EF20-29AF-50D4-CA01-108A3CA4FAEB}"/>
              </a:ext>
            </a:extLst>
          </p:cNvPr>
          <p:cNvSpPr>
            <a:spLocks noGrp="1"/>
          </p:cNvSpPr>
          <p:nvPr>
            <p:ph type="title"/>
          </p:nvPr>
        </p:nvSpPr>
        <p:spPr/>
        <p:txBody>
          <a:bodyPr/>
          <a:lstStyle/>
          <a:p>
            <a:r>
              <a:rPr lang="de-DE" dirty="0">
                <a:latin typeface="Arial"/>
                <a:cs typeface="Arial"/>
              </a:rPr>
              <a:t>Lernziele</a:t>
            </a:r>
            <a:endParaRPr lang="de-DE" dirty="0"/>
          </a:p>
        </p:txBody>
      </p:sp>
      <p:sp>
        <p:nvSpPr>
          <p:cNvPr id="3" name="Inhaltsplatzhalter 2">
            <a:extLst>
              <a:ext uri="{FF2B5EF4-FFF2-40B4-BE49-F238E27FC236}">
                <a16:creationId xmlns:a16="http://schemas.microsoft.com/office/drawing/2014/main" id="{B687D6E4-BAAB-5BF4-8056-25E6F10047EA}"/>
              </a:ext>
            </a:extLst>
          </p:cNvPr>
          <p:cNvSpPr>
            <a:spLocks noGrp="1"/>
          </p:cNvSpPr>
          <p:nvPr>
            <p:ph idx="1"/>
          </p:nvPr>
        </p:nvSpPr>
        <p:spPr/>
        <p:txBody>
          <a:bodyPr vert="horz" lIns="91440" tIns="45720" rIns="91440" bIns="45720" rtlCol="0" anchor="t">
            <a:normAutofit/>
          </a:bodyPr>
          <a:lstStyle/>
          <a:p>
            <a:pPr marL="0" indent="0">
              <a:buNone/>
            </a:pPr>
            <a:r>
              <a:rPr lang="de-DE">
                <a:latin typeface="Arial"/>
                <a:cs typeface="Arial"/>
              </a:rPr>
              <a:t>Was ist das wichtigste Lernziel für einen Excel-Kurs für </a:t>
            </a:r>
            <a:r>
              <a:rPr lang="de-DE" err="1">
                <a:latin typeface="Arial"/>
                <a:cs typeface="Arial"/>
              </a:rPr>
              <a:t>Anfängeri:innen</a:t>
            </a:r>
            <a:r>
              <a:rPr lang="de-DE">
                <a:latin typeface="Arial"/>
                <a:cs typeface="Arial"/>
              </a:rPr>
              <a:t>?</a:t>
            </a:r>
          </a:p>
          <a:p>
            <a:pPr marL="0" indent="0">
              <a:buNone/>
            </a:pPr>
            <a:endParaRPr lang="de-DE" dirty="0"/>
          </a:p>
          <a:p>
            <a:pPr marL="0" indent="0">
              <a:buNone/>
            </a:pPr>
            <a:r>
              <a:rPr lang="de-DE" dirty="0">
                <a:latin typeface="Arial"/>
                <a:cs typeface="Arial"/>
              </a:rPr>
              <a:t>Nach dem Einsteigerkurs können die Teilnehmenden in den selbst erstellten Tabellen einfache mathematische Berechnungen durchführen.</a:t>
            </a:r>
            <a:endParaRPr lang="de-DE" dirty="0"/>
          </a:p>
        </p:txBody>
      </p:sp>
      <p:sp>
        <p:nvSpPr>
          <p:cNvPr id="4" name="Fußzeilenplatzhalter 3">
            <a:extLst>
              <a:ext uri="{FF2B5EF4-FFF2-40B4-BE49-F238E27FC236}">
                <a16:creationId xmlns:a16="http://schemas.microsoft.com/office/drawing/2014/main" id="{F6A9FF9B-02F4-29E9-B62A-45DB0D9D7CD9}"/>
              </a:ext>
            </a:extLst>
          </p:cNvPr>
          <p:cNvSpPr>
            <a:spLocks noGrp="1"/>
          </p:cNvSpPr>
          <p:nvPr>
            <p:ph type="ftr" sz="quarter" idx="11"/>
          </p:nvPr>
        </p:nvSpPr>
        <p:spPr/>
        <p:txBody>
          <a:bodyPr/>
          <a:lstStyle/>
          <a:p>
            <a:r>
              <a:rPr lang="de-DE"/>
              <a:t>19</a:t>
            </a:r>
          </a:p>
        </p:txBody>
      </p:sp>
    </p:spTree>
    <p:extLst>
      <p:ext uri="{BB962C8B-B14F-4D97-AF65-F5344CB8AC3E}">
        <p14:creationId xmlns:p14="http://schemas.microsoft.com/office/powerpoint/2010/main" val="87211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3863B8-7381-CF29-7321-0D4DE1418692}"/>
              </a:ext>
            </a:extLst>
          </p:cNvPr>
          <p:cNvSpPr>
            <a:spLocks noGrp="1"/>
          </p:cNvSpPr>
          <p:nvPr>
            <p:ph type="title"/>
          </p:nvPr>
        </p:nvSpPr>
        <p:spPr/>
        <p:txBody>
          <a:bodyPr/>
          <a:lstStyle/>
          <a:p>
            <a:r>
              <a:rPr lang="de-DE" dirty="0">
                <a:latin typeface="Arial"/>
                <a:cs typeface="Arial"/>
              </a:rPr>
              <a:t>Kompetenzen einer Lehrkraft</a:t>
            </a:r>
            <a:endParaRPr lang="de-DE" dirty="0"/>
          </a:p>
        </p:txBody>
      </p:sp>
      <p:sp>
        <p:nvSpPr>
          <p:cNvPr id="3" name="Inhaltsplatzhalter 2">
            <a:extLst>
              <a:ext uri="{FF2B5EF4-FFF2-40B4-BE49-F238E27FC236}">
                <a16:creationId xmlns:a16="http://schemas.microsoft.com/office/drawing/2014/main" id="{9A344E23-8714-05D2-54C6-C64B184A7753}"/>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Der Mensch gilt als „homo </a:t>
            </a:r>
            <a:r>
              <a:rPr lang="de-DE" dirty="0" err="1">
                <a:latin typeface="Arial"/>
                <a:cs typeface="Arial"/>
              </a:rPr>
              <a:t>discens</a:t>
            </a:r>
            <a:r>
              <a:rPr lang="de-DE" dirty="0">
                <a:latin typeface="Arial"/>
                <a:cs typeface="Arial"/>
              </a:rPr>
              <a:t>“, </a:t>
            </a:r>
            <a:endParaRPr lang="de-DE" dirty="0"/>
          </a:p>
          <a:p>
            <a:pPr marL="457200" indent="-457200"/>
            <a:r>
              <a:rPr lang="de-DE" dirty="0">
                <a:latin typeface="Arial"/>
                <a:cs typeface="Arial"/>
              </a:rPr>
              <a:t>ein lernendes Wesen</a:t>
            </a:r>
          </a:p>
          <a:p>
            <a:pPr marL="457200" indent="-457200"/>
            <a:r>
              <a:rPr lang="de-DE" dirty="0">
                <a:latin typeface="Arial"/>
                <a:cs typeface="Arial"/>
              </a:rPr>
              <a:t>welches auf das Lernen angewiesen ist,</a:t>
            </a:r>
          </a:p>
          <a:p>
            <a:pPr marL="457200" indent="-457200"/>
            <a:r>
              <a:rPr lang="de-DE" dirty="0">
                <a:latin typeface="Arial"/>
                <a:cs typeface="Arial"/>
              </a:rPr>
              <a:t>um überhaupt existieren zu können.</a:t>
            </a:r>
          </a:p>
        </p:txBody>
      </p:sp>
      <p:sp>
        <p:nvSpPr>
          <p:cNvPr id="6" name="Fußzeilenplatzhalter 5">
            <a:extLst>
              <a:ext uri="{FF2B5EF4-FFF2-40B4-BE49-F238E27FC236}">
                <a16:creationId xmlns:a16="http://schemas.microsoft.com/office/drawing/2014/main" id="{11899B78-F105-4AD6-FF00-5B94914778B5}"/>
              </a:ext>
            </a:extLst>
          </p:cNvPr>
          <p:cNvSpPr>
            <a:spLocks noGrp="1"/>
          </p:cNvSpPr>
          <p:nvPr>
            <p:ph type="ftr" sz="quarter" idx="11"/>
          </p:nvPr>
        </p:nvSpPr>
        <p:spPr/>
        <p:txBody>
          <a:bodyPr/>
          <a:lstStyle/>
          <a:p>
            <a:r>
              <a:rPr lang="de-DE"/>
              <a:t>2</a:t>
            </a:r>
          </a:p>
        </p:txBody>
      </p:sp>
    </p:spTree>
    <p:extLst>
      <p:ext uri="{BB962C8B-B14F-4D97-AF65-F5344CB8AC3E}">
        <p14:creationId xmlns:p14="http://schemas.microsoft.com/office/powerpoint/2010/main" val="1526342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BEDC22-9A12-FDAF-2BFF-1F8278DE62BE}"/>
              </a:ext>
            </a:extLst>
          </p:cNvPr>
          <p:cNvSpPr>
            <a:spLocks noGrp="1"/>
          </p:cNvSpPr>
          <p:nvPr>
            <p:ph type="title"/>
          </p:nvPr>
        </p:nvSpPr>
        <p:spPr/>
        <p:txBody>
          <a:bodyPr/>
          <a:lstStyle/>
          <a:p>
            <a:r>
              <a:rPr lang="de-DE" dirty="0">
                <a:latin typeface="Arial"/>
                <a:cs typeface="Arial"/>
              </a:rPr>
              <a:t>Lernziele</a:t>
            </a:r>
            <a:endParaRPr lang="de-DE" dirty="0"/>
          </a:p>
        </p:txBody>
      </p:sp>
      <p:sp>
        <p:nvSpPr>
          <p:cNvPr id="3" name="Inhaltsplatzhalter 2">
            <a:extLst>
              <a:ext uri="{FF2B5EF4-FFF2-40B4-BE49-F238E27FC236}">
                <a16:creationId xmlns:a16="http://schemas.microsoft.com/office/drawing/2014/main" id="{A6376015-418B-D0E1-C3F3-10538D2E3AB5}"/>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Lernziele..</a:t>
            </a:r>
          </a:p>
          <a:p>
            <a:r>
              <a:rPr lang="de-DE" dirty="0">
                <a:latin typeface="Arial"/>
                <a:cs typeface="Arial"/>
              </a:rPr>
              <a:t>sind essenziell bei der Erstellung des Lernpfades.</a:t>
            </a:r>
          </a:p>
          <a:p>
            <a:r>
              <a:rPr lang="de-DE" dirty="0">
                <a:latin typeface="Arial"/>
                <a:cs typeface="Arial"/>
              </a:rPr>
              <a:t>strukturieren den Lernprozess.</a:t>
            </a:r>
          </a:p>
          <a:p>
            <a:r>
              <a:rPr lang="de-DE" dirty="0">
                <a:latin typeface="Arial"/>
                <a:cs typeface="Arial"/>
              </a:rPr>
              <a:t>sollten SMART sein.</a:t>
            </a:r>
            <a:endParaRPr lang="de-DE" dirty="0">
              <a:latin typeface="Arial"/>
              <a:ea typeface="Calibri"/>
              <a:cs typeface="Arial"/>
            </a:endParaRPr>
          </a:p>
        </p:txBody>
      </p:sp>
      <p:sp>
        <p:nvSpPr>
          <p:cNvPr id="6" name="Fußzeilenplatzhalter 5">
            <a:extLst>
              <a:ext uri="{FF2B5EF4-FFF2-40B4-BE49-F238E27FC236}">
                <a16:creationId xmlns:a16="http://schemas.microsoft.com/office/drawing/2014/main" id="{FCE98B67-62D8-C02C-A7A1-27BA2A666851}"/>
              </a:ext>
            </a:extLst>
          </p:cNvPr>
          <p:cNvSpPr>
            <a:spLocks noGrp="1"/>
          </p:cNvSpPr>
          <p:nvPr>
            <p:ph type="ftr" sz="quarter" idx="11"/>
          </p:nvPr>
        </p:nvSpPr>
        <p:spPr/>
        <p:txBody>
          <a:bodyPr/>
          <a:lstStyle/>
          <a:p>
            <a:r>
              <a:rPr lang="de-DE"/>
              <a:t>16</a:t>
            </a:r>
          </a:p>
        </p:txBody>
      </p:sp>
    </p:spTree>
    <p:extLst>
      <p:ext uri="{BB962C8B-B14F-4D97-AF65-F5344CB8AC3E}">
        <p14:creationId xmlns:p14="http://schemas.microsoft.com/office/powerpoint/2010/main" val="3245553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Kleidung, draußen, Person, Himmel enthält.&#10;&#10;KI-generierte Inhalte können fehlerhaft sein.">
            <a:extLst>
              <a:ext uri="{FF2B5EF4-FFF2-40B4-BE49-F238E27FC236}">
                <a16:creationId xmlns:a16="http://schemas.microsoft.com/office/drawing/2014/main" id="{F9784BCD-2EAE-5EF4-D51C-D5E7C3E0C6E0}"/>
              </a:ext>
            </a:extLst>
          </p:cNvPr>
          <p:cNvPicPr>
            <a:picLocks noChangeAspect="1"/>
          </p:cNvPicPr>
          <p:nvPr/>
        </p:nvPicPr>
        <p:blipFill>
          <a:blip r:embed="rId2"/>
          <a:stretch>
            <a:fillRect/>
          </a:stretch>
        </p:blipFill>
        <p:spPr>
          <a:xfrm>
            <a:off x="2488457" y="384848"/>
            <a:ext cx="7215085" cy="5457152"/>
          </a:xfrm>
          <a:prstGeom prst="rect">
            <a:avLst/>
          </a:prstGeom>
        </p:spPr>
      </p:pic>
      <p:sp>
        <p:nvSpPr>
          <p:cNvPr id="4" name="Fußzeilenplatzhalter 3">
            <a:extLst>
              <a:ext uri="{FF2B5EF4-FFF2-40B4-BE49-F238E27FC236}">
                <a16:creationId xmlns:a16="http://schemas.microsoft.com/office/drawing/2014/main" id="{F8475DC4-0E54-3F91-35FC-F2C0C5E7847A}"/>
              </a:ext>
            </a:extLst>
          </p:cNvPr>
          <p:cNvSpPr>
            <a:spLocks noGrp="1"/>
          </p:cNvSpPr>
          <p:nvPr>
            <p:ph type="ftr" sz="quarter" idx="11"/>
          </p:nvPr>
        </p:nvSpPr>
        <p:spPr/>
        <p:txBody>
          <a:bodyPr/>
          <a:lstStyle/>
          <a:p>
            <a:r>
              <a:rPr lang="de-DE"/>
              <a:t>3</a:t>
            </a:r>
          </a:p>
        </p:txBody>
      </p:sp>
    </p:spTree>
    <p:extLst>
      <p:ext uri="{BB962C8B-B14F-4D97-AF65-F5344CB8AC3E}">
        <p14:creationId xmlns:p14="http://schemas.microsoft.com/office/powerpoint/2010/main" val="10996586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15964B-6C0F-527A-988C-A598025CA64E}"/>
              </a:ext>
            </a:extLst>
          </p:cNvPr>
          <p:cNvSpPr>
            <a:spLocks noGrp="1"/>
          </p:cNvSpPr>
          <p:nvPr>
            <p:ph type="title"/>
          </p:nvPr>
        </p:nvSpPr>
        <p:spPr/>
        <p:txBody>
          <a:bodyPr/>
          <a:lstStyle/>
          <a:p>
            <a:r>
              <a:rPr lang="de-DE" dirty="0">
                <a:latin typeface="Arial"/>
                <a:cs typeface="Arial"/>
              </a:rPr>
              <a:t>8-Punkte-Programm</a:t>
            </a:r>
          </a:p>
        </p:txBody>
      </p:sp>
      <p:sp>
        <p:nvSpPr>
          <p:cNvPr id="3" name="Inhaltsplatzhalter 2">
            <a:extLst>
              <a:ext uri="{FF2B5EF4-FFF2-40B4-BE49-F238E27FC236}">
                <a16:creationId xmlns:a16="http://schemas.microsoft.com/office/drawing/2014/main" id="{FEA61B02-DFA6-93B9-8C9B-672A9AB275F5}"/>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ÜBUNG</a:t>
            </a:r>
          </a:p>
          <a:p>
            <a:pPr marL="0" indent="0">
              <a:buNone/>
            </a:pPr>
            <a:r>
              <a:rPr lang="de-DE" dirty="0">
                <a:latin typeface="Arial"/>
                <a:cs typeface="Arial"/>
              </a:rPr>
              <a:t>In 2er oder 3er Teams wird die Frage:</a:t>
            </a:r>
          </a:p>
          <a:p>
            <a:pPr marL="0" indent="0">
              <a:buNone/>
            </a:pPr>
            <a:endParaRPr lang="de-DE" dirty="0">
              <a:latin typeface="Arial"/>
              <a:cs typeface="Arial"/>
            </a:endParaRPr>
          </a:p>
          <a:p>
            <a:pPr marL="0" indent="0">
              <a:buNone/>
            </a:pPr>
            <a:r>
              <a:rPr lang="de-DE">
                <a:latin typeface="Arial"/>
                <a:cs typeface="Arial"/>
              </a:rPr>
              <a:t>Welche Kompetenzen sind bei den jeweiligen</a:t>
            </a:r>
            <a:endParaRPr lang="de-DE" dirty="0"/>
          </a:p>
          <a:p>
            <a:pPr marL="0" indent="0">
              <a:buNone/>
            </a:pPr>
            <a:r>
              <a:rPr lang="de-DE" dirty="0">
                <a:latin typeface="Arial"/>
                <a:cs typeface="Arial"/>
              </a:rPr>
              <a:t>Punkten des 8-Punkte-Programmes notwendig?</a:t>
            </a:r>
            <a:endParaRPr lang="de-DE"/>
          </a:p>
          <a:p>
            <a:pPr marL="0" indent="0">
              <a:buNone/>
            </a:pPr>
            <a:endParaRPr lang="de-DE" dirty="0"/>
          </a:p>
          <a:p>
            <a:pPr marL="0" indent="0">
              <a:buNone/>
            </a:pPr>
            <a:r>
              <a:rPr lang="de-DE" dirty="0">
                <a:latin typeface="Arial"/>
                <a:cs typeface="Arial"/>
              </a:rPr>
              <a:t>beantwortet.</a:t>
            </a:r>
          </a:p>
        </p:txBody>
      </p:sp>
      <p:sp>
        <p:nvSpPr>
          <p:cNvPr id="4" name="Fußzeilenplatzhalter 3">
            <a:extLst>
              <a:ext uri="{FF2B5EF4-FFF2-40B4-BE49-F238E27FC236}">
                <a16:creationId xmlns:a16="http://schemas.microsoft.com/office/drawing/2014/main" id="{04BED783-6ACA-0532-F0C3-104CF837EE5C}"/>
              </a:ext>
            </a:extLst>
          </p:cNvPr>
          <p:cNvSpPr>
            <a:spLocks noGrp="1"/>
          </p:cNvSpPr>
          <p:nvPr>
            <p:ph type="ftr" sz="quarter" idx="11"/>
          </p:nvPr>
        </p:nvSpPr>
        <p:spPr/>
        <p:txBody>
          <a:bodyPr/>
          <a:lstStyle/>
          <a:p>
            <a:r>
              <a:rPr lang="de-DE"/>
              <a:t>7</a:t>
            </a:r>
          </a:p>
        </p:txBody>
      </p:sp>
      <p:pic>
        <p:nvPicPr>
          <p:cNvPr id="5" name="Grafik 4" descr="Ein Bild, das Grafiken, Schrift, Symbol, Logo enthält.&#10;&#10;KI-generierte Inhalte können fehlerhaft sein.">
            <a:extLst>
              <a:ext uri="{FF2B5EF4-FFF2-40B4-BE49-F238E27FC236}">
                <a16:creationId xmlns:a16="http://schemas.microsoft.com/office/drawing/2014/main" id="{D977A90A-2064-854D-21E1-D2D9BB7EA88D}"/>
              </a:ext>
            </a:extLst>
          </p:cNvPr>
          <p:cNvPicPr>
            <a:picLocks noChangeAspect="1"/>
          </p:cNvPicPr>
          <p:nvPr/>
        </p:nvPicPr>
        <p:blipFill>
          <a:blip r:embed="rId2"/>
          <a:srcRect l="28517" t="21767" r="28939" b="24840"/>
          <a:stretch/>
        </p:blipFill>
        <p:spPr>
          <a:xfrm>
            <a:off x="8604564" y="1689981"/>
            <a:ext cx="2869466" cy="3643426"/>
          </a:xfrm>
          <a:prstGeom prst="rect">
            <a:avLst/>
          </a:prstGeom>
        </p:spPr>
      </p:pic>
    </p:spTree>
    <p:extLst>
      <p:ext uri="{BB962C8B-B14F-4D97-AF65-F5344CB8AC3E}">
        <p14:creationId xmlns:p14="http://schemas.microsoft.com/office/powerpoint/2010/main" val="15799466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E7C155-212B-2D7C-D848-144EA9599FD0}"/>
              </a:ext>
            </a:extLst>
          </p:cNvPr>
          <p:cNvSpPr>
            <a:spLocks noGrp="1"/>
          </p:cNvSpPr>
          <p:nvPr>
            <p:ph type="title"/>
          </p:nvPr>
        </p:nvSpPr>
        <p:spPr/>
        <p:txBody>
          <a:bodyPr/>
          <a:lstStyle/>
          <a:p>
            <a:r>
              <a:rPr lang="de-DE" dirty="0">
                <a:latin typeface="Arial"/>
                <a:cs typeface="Arial"/>
              </a:rPr>
              <a:t>Lernziele</a:t>
            </a:r>
            <a:endParaRPr lang="de-DE" dirty="0"/>
          </a:p>
        </p:txBody>
      </p:sp>
      <p:sp>
        <p:nvSpPr>
          <p:cNvPr id="3" name="Inhaltsplatzhalter 2">
            <a:extLst>
              <a:ext uri="{FF2B5EF4-FFF2-40B4-BE49-F238E27FC236}">
                <a16:creationId xmlns:a16="http://schemas.microsoft.com/office/drawing/2014/main" id="{EF21F1E6-062C-419E-0982-E0AE14CF92DD}"/>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Was bedeutet SMART?</a:t>
            </a:r>
          </a:p>
          <a:p>
            <a:pPr marL="457200" indent="-457200"/>
            <a:r>
              <a:rPr lang="de-DE" dirty="0">
                <a:latin typeface="Arial"/>
                <a:cs typeface="Arial"/>
              </a:rPr>
              <a:t>spezifisch</a:t>
            </a:r>
            <a:endParaRPr lang="de-DE" dirty="0"/>
          </a:p>
          <a:p>
            <a:pPr marL="457200" indent="-457200"/>
            <a:r>
              <a:rPr lang="de-DE" dirty="0">
                <a:latin typeface="Arial"/>
                <a:cs typeface="Arial"/>
              </a:rPr>
              <a:t>messbar</a:t>
            </a:r>
            <a:endParaRPr lang="de-DE" dirty="0"/>
          </a:p>
          <a:p>
            <a:pPr marL="457200" indent="-457200"/>
            <a:r>
              <a:rPr lang="de-DE" dirty="0">
                <a:latin typeface="Arial"/>
                <a:cs typeface="Arial"/>
              </a:rPr>
              <a:t>attraktiv</a:t>
            </a:r>
            <a:endParaRPr lang="de-DE" dirty="0"/>
          </a:p>
          <a:p>
            <a:pPr marL="457200" indent="-457200"/>
            <a:r>
              <a:rPr lang="de-DE" dirty="0">
                <a:latin typeface="Arial"/>
                <a:cs typeface="Arial"/>
              </a:rPr>
              <a:t>realistisch</a:t>
            </a:r>
            <a:endParaRPr lang="de-DE" dirty="0"/>
          </a:p>
          <a:p>
            <a:pPr marL="457200" indent="-457200"/>
            <a:r>
              <a:rPr lang="de-DE" dirty="0">
                <a:latin typeface="Arial"/>
                <a:cs typeface="Arial"/>
              </a:rPr>
              <a:t>termingebunden</a:t>
            </a:r>
            <a:endParaRPr lang="de-DE" dirty="0"/>
          </a:p>
          <a:p>
            <a:pPr marL="457200" indent="-457200"/>
            <a:endParaRPr lang="de-DE" dirty="0"/>
          </a:p>
        </p:txBody>
      </p:sp>
      <p:sp>
        <p:nvSpPr>
          <p:cNvPr id="4" name="Fußzeilenplatzhalter 3">
            <a:extLst>
              <a:ext uri="{FF2B5EF4-FFF2-40B4-BE49-F238E27FC236}">
                <a16:creationId xmlns:a16="http://schemas.microsoft.com/office/drawing/2014/main" id="{E2011D43-E1D6-0E84-4657-DFF5A3DE89CB}"/>
              </a:ext>
            </a:extLst>
          </p:cNvPr>
          <p:cNvSpPr>
            <a:spLocks noGrp="1"/>
          </p:cNvSpPr>
          <p:nvPr>
            <p:ph type="ftr" sz="quarter" idx="11"/>
          </p:nvPr>
        </p:nvSpPr>
        <p:spPr/>
        <p:txBody>
          <a:bodyPr/>
          <a:lstStyle/>
          <a:p>
            <a:r>
              <a:rPr lang="de-DE"/>
              <a:t>17</a:t>
            </a:r>
          </a:p>
        </p:txBody>
      </p:sp>
      <p:graphicFrame>
        <p:nvGraphicFramePr>
          <p:cNvPr id="14" name="Diagramm 13">
            <a:extLst>
              <a:ext uri="{FF2B5EF4-FFF2-40B4-BE49-F238E27FC236}">
                <a16:creationId xmlns:a16="http://schemas.microsoft.com/office/drawing/2014/main" id="{A0A21A5C-058D-BD39-A55C-3AE23A10BC7D}"/>
              </a:ext>
            </a:extLst>
          </p:cNvPr>
          <p:cNvGraphicFramePr/>
          <p:nvPr>
            <p:extLst>
              <p:ext uri="{D42A27DB-BD31-4B8C-83A1-F6EECF244321}">
                <p14:modId xmlns:p14="http://schemas.microsoft.com/office/powerpoint/2010/main" val="561329255"/>
              </p:ext>
            </p:extLst>
          </p:nvPr>
        </p:nvGraphicFramePr>
        <p:xfrm>
          <a:off x="4760614" y="1600200"/>
          <a:ext cx="45720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01149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5A6967-7838-9F1A-1331-A7F110D41311}"/>
              </a:ext>
            </a:extLst>
          </p:cNvPr>
          <p:cNvSpPr>
            <a:spLocks noGrp="1"/>
          </p:cNvSpPr>
          <p:nvPr>
            <p:ph type="title"/>
          </p:nvPr>
        </p:nvSpPr>
        <p:spPr/>
        <p:txBody>
          <a:bodyPr/>
          <a:lstStyle/>
          <a:p>
            <a:r>
              <a:rPr lang="de-DE" dirty="0">
                <a:latin typeface="Arial"/>
                <a:cs typeface="Arial"/>
              </a:rPr>
              <a:t>Zielgruppen</a:t>
            </a:r>
            <a:endParaRPr lang="de-DE" dirty="0"/>
          </a:p>
        </p:txBody>
      </p:sp>
      <p:sp>
        <p:nvSpPr>
          <p:cNvPr id="3" name="Inhaltsplatzhalter 2">
            <a:extLst>
              <a:ext uri="{FF2B5EF4-FFF2-40B4-BE49-F238E27FC236}">
                <a16:creationId xmlns:a16="http://schemas.microsoft.com/office/drawing/2014/main" id="{F67ADAB1-1DDA-A072-0401-264A89703DC5}"/>
              </a:ext>
            </a:extLst>
          </p:cNvPr>
          <p:cNvSpPr>
            <a:spLocks noGrp="1"/>
          </p:cNvSpPr>
          <p:nvPr>
            <p:ph idx="1"/>
          </p:nvPr>
        </p:nvSpPr>
        <p:spPr/>
        <p:txBody>
          <a:bodyPr vert="horz" lIns="91440" tIns="45720" rIns="91440" bIns="45720" rtlCol="0" anchor="t">
            <a:normAutofit/>
          </a:bodyPr>
          <a:lstStyle/>
          <a:p>
            <a:pPr marL="457200" indent="-457200"/>
            <a:r>
              <a:rPr lang="de-DE" dirty="0">
                <a:latin typeface="Arial"/>
                <a:cs typeface="Arial"/>
              </a:rPr>
              <a:t>Was möchten Sie vermitteln?</a:t>
            </a:r>
          </a:p>
          <a:p>
            <a:pPr marL="457200" indent="-457200"/>
            <a:r>
              <a:rPr lang="de-DE" dirty="0">
                <a:latin typeface="Arial"/>
                <a:cs typeface="Arial"/>
              </a:rPr>
              <a:t>Welcher Zielgruppe könnten Ihre Themen gefallen?</a:t>
            </a:r>
            <a:endParaRPr lang="de-DE" dirty="0"/>
          </a:p>
          <a:p>
            <a:pPr marL="457200" indent="-457200"/>
            <a:r>
              <a:rPr lang="de-DE" dirty="0">
                <a:latin typeface="Arial"/>
                <a:cs typeface="Arial"/>
              </a:rPr>
              <a:t>Sind Ihre Lernziele passend für die Zielgruppe?</a:t>
            </a:r>
            <a:endParaRPr lang="de-DE" dirty="0"/>
          </a:p>
          <a:p>
            <a:pPr marL="457200" lvl="1" indent="0">
              <a:buNone/>
            </a:pPr>
            <a:r>
              <a:rPr lang="de-DE">
                <a:latin typeface="Arial"/>
                <a:cs typeface="Arial"/>
              </a:rPr>
              <a:t>--&gt; Nein, dann ist es jetzt an der Zeit diese zu überarbeiten.</a:t>
            </a:r>
            <a:endParaRPr lang="de-DE" dirty="0">
              <a:latin typeface="Arial"/>
              <a:cs typeface="Arial"/>
            </a:endParaRPr>
          </a:p>
          <a:p>
            <a:pPr marL="457200" indent="-457200"/>
            <a:endParaRPr lang="de-DE" dirty="0"/>
          </a:p>
          <a:p>
            <a:pPr marL="0" indent="0">
              <a:buNone/>
            </a:pPr>
            <a:endParaRPr lang="de-DE" dirty="0"/>
          </a:p>
        </p:txBody>
      </p:sp>
      <p:sp>
        <p:nvSpPr>
          <p:cNvPr id="4" name="Fußzeilenplatzhalter 3">
            <a:extLst>
              <a:ext uri="{FF2B5EF4-FFF2-40B4-BE49-F238E27FC236}">
                <a16:creationId xmlns:a16="http://schemas.microsoft.com/office/drawing/2014/main" id="{F220188D-24C2-A911-3415-EED655EF3C83}"/>
              </a:ext>
            </a:extLst>
          </p:cNvPr>
          <p:cNvSpPr>
            <a:spLocks noGrp="1"/>
          </p:cNvSpPr>
          <p:nvPr>
            <p:ph type="ftr" sz="quarter" idx="11"/>
          </p:nvPr>
        </p:nvSpPr>
        <p:spPr/>
        <p:txBody>
          <a:bodyPr/>
          <a:lstStyle/>
          <a:p>
            <a:r>
              <a:rPr lang="de-DE"/>
              <a:t>30</a:t>
            </a:r>
          </a:p>
        </p:txBody>
      </p:sp>
    </p:spTree>
    <p:extLst>
      <p:ext uri="{BB962C8B-B14F-4D97-AF65-F5344CB8AC3E}">
        <p14:creationId xmlns:p14="http://schemas.microsoft.com/office/powerpoint/2010/main" val="1026497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707A84-C1C2-EF30-D1B7-1A85C896490B}"/>
              </a:ext>
            </a:extLst>
          </p:cNvPr>
          <p:cNvSpPr>
            <a:spLocks noGrp="1"/>
          </p:cNvSpPr>
          <p:nvPr>
            <p:ph type="title"/>
          </p:nvPr>
        </p:nvSpPr>
        <p:spPr/>
        <p:txBody>
          <a:bodyPr/>
          <a:lstStyle/>
          <a:p>
            <a:r>
              <a:rPr lang="de-DE" dirty="0">
                <a:latin typeface="Arial"/>
                <a:cs typeface="Arial"/>
              </a:rPr>
              <a:t>Lernziele</a:t>
            </a:r>
            <a:endParaRPr lang="de-DE" dirty="0"/>
          </a:p>
        </p:txBody>
      </p:sp>
      <p:sp>
        <p:nvSpPr>
          <p:cNvPr id="3" name="Inhaltsplatzhalter 2">
            <a:extLst>
              <a:ext uri="{FF2B5EF4-FFF2-40B4-BE49-F238E27FC236}">
                <a16:creationId xmlns:a16="http://schemas.microsoft.com/office/drawing/2014/main" id="{75390721-E499-D7B8-84CA-3BFCE6940057}"/>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ÜBUNG</a:t>
            </a:r>
          </a:p>
          <a:p>
            <a:pPr marL="0" indent="0">
              <a:buNone/>
            </a:pPr>
            <a:endParaRPr lang="de-DE" dirty="0"/>
          </a:p>
          <a:p>
            <a:pPr marL="0" indent="0">
              <a:buNone/>
            </a:pPr>
            <a:r>
              <a:rPr lang="de-DE" dirty="0">
                <a:latin typeface="Arial"/>
                <a:cs typeface="Arial"/>
              </a:rPr>
              <a:t>Definieren Sie 2-3</a:t>
            </a:r>
            <a:endParaRPr lang="de-DE" dirty="0"/>
          </a:p>
          <a:p>
            <a:pPr marL="0" indent="0">
              <a:buNone/>
            </a:pPr>
            <a:r>
              <a:rPr lang="de-DE" dirty="0">
                <a:latin typeface="Arial"/>
                <a:cs typeface="Arial"/>
              </a:rPr>
              <a:t>Lernziele für Ihren Kurs.</a:t>
            </a:r>
            <a:endParaRPr lang="de-DE" dirty="0"/>
          </a:p>
        </p:txBody>
      </p:sp>
      <p:sp>
        <p:nvSpPr>
          <p:cNvPr id="4" name="Fußzeilenplatzhalter 3">
            <a:extLst>
              <a:ext uri="{FF2B5EF4-FFF2-40B4-BE49-F238E27FC236}">
                <a16:creationId xmlns:a16="http://schemas.microsoft.com/office/drawing/2014/main" id="{39169755-9BBB-8DFA-C43A-32A6E4259581}"/>
              </a:ext>
            </a:extLst>
          </p:cNvPr>
          <p:cNvSpPr>
            <a:spLocks noGrp="1"/>
          </p:cNvSpPr>
          <p:nvPr>
            <p:ph type="ftr" sz="quarter" idx="11"/>
          </p:nvPr>
        </p:nvSpPr>
        <p:spPr/>
        <p:txBody>
          <a:bodyPr/>
          <a:lstStyle/>
          <a:p>
            <a:r>
              <a:rPr lang="de-DE"/>
              <a:t>20</a:t>
            </a:r>
          </a:p>
        </p:txBody>
      </p:sp>
      <p:pic>
        <p:nvPicPr>
          <p:cNvPr id="5" name="Grafik 4" descr="Ein Bild, das Grafiken, Schrift, Symbol, Logo enthält.&#10;&#10;KI-generierte Inhalte können fehlerhaft sein.">
            <a:extLst>
              <a:ext uri="{FF2B5EF4-FFF2-40B4-BE49-F238E27FC236}">
                <a16:creationId xmlns:a16="http://schemas.microsoft.com/office/drawing/2014/main" id="{373AA530-F01B-A69A-22F5-F5CA06CE8E5A}"/>
              </a:ext>
            </a:extLst>
          </p:cNvPr>
          <p:cNvPicPr>
            <a:picLocks noChangeAspect="1"/>
          </p:cNvPicPr>
          <p:nvPr/>
        </p:nvPicPr>
        <p:blipFill>
          <a:blip r:embed="rId2"/>
          <a:srcRect l="28493" t="22687" r="28713" b="23458"/>
          <a:stretch/>
        </p:blipFill>
        <p:spPr>
          <a:xfrm>
            <a:off x="5171794" y="1539089"/>
            <a:ext cx="2987652" cy="3776346"/>
          </a:xfrm>
          <a:prstGeom prst="rect">
            <a:avLst/>
          </a:prstGeom>
        </p:spPr>
      </p:pic>
    </p:spTree>
    <p:extLst>
      <p:ext uri="{BB962C8B-B14F-4D97-AF65-F5344CB8AC3E}">
        <p14:creationId xmlns:p14="http://schemas.microsoft.com/office/powerpoint/2010/main" val="8851513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C00256-E360-2520-6742-3F48B236AF23}"/>
              </a:ext>
            </a:extLst>
          </p:cNvPr>
          <p:cNvSpPr>
            <a:spLocks noGrp="1"/>
          </p:cNvSpPr>
          <p:nvPr>
            <p:ph type="title"/>
          </p:nvPr>
        </p:nvSpPr>
        <p:spPr/>
        <p:txBody>
          <a:bodyPr/>
          <a:lstStyle/>
          <a:p>
            <a:r>
              <a:rPr lang="de-DE" dirty="0">
                <a:latin typeface="Arial"/>
                <a:cs typeface="Arial"/>
              </a:rPr>
              <a:t>Zielgruppen</a:t>
            </a:r>
            <a:endParaRPr lang="de-DE" dirty="0"/>
          </a:p>
        </p:txBody>
      </p:sp>
      <p:sp>
        <p:nvSpPr>
          <p:cNvPr id="3" name="Inhaltsplatzhalter 2">
            <a:extLst>
              <a:ext uri="{FF2B5EF4-FFF2-40B4-BE49-F238E27FC236}">
                <a16:creationId xmlns:a16="http://schemas.microsoft.com/office/drawing/2014/main" id="{CEEA03F2-FF42-79ED-26CA-1717FC052B01}"/>
              </a:ext>
            </a:extLst>
          </p:cNvPr>
          <p:cNvSpPr>
            <a:spLocks noGrp="1"/>
          </p:cNvSpPr>
          <p:nvPr>
            <p:ph idx="1"/>
          </p:nvPr>
        </p:nvSpPr>
        <p:spPr>
          <a:xfrm>
            <a:off x="838200" y="1768475"/>
            <a:ext cx="10515600" cy="512763"/>
          </a:xfrm>
        </p:spPr>
        <p:txBody>
          <a:bodyPr vert="horz" lIns="91440" tIns="45720" rIns="91440" bIns="45720" rtlCol="0" anchor="t">
            <a:normAutofit/>
          </a:bodyPr>
          <a:lstStyle/>
          <a:p>
            <a:pPr marL="0" indent="0">
              <a:buNone/>
            </a:pPr>
            <a:r>
              <a:rPr lang="de-DE" dirty="0">
                <a:latin typeface="Arial"/>
                <a:cs typeface="Arial"/>
              </a:rPr>
              <a:t>Wie können Zielgruppen eingeteilt werden?</a:t>
            </a:r>
            <a:endParaRPr lang="de-DE" dirty="0"/>
          </a:p>
          <a:p>
            <a:pPr marL="0" indent="0">
              <a:buNone/>
            </a:pPr>
            <a:endParaRPr lang="de-DE" dirty="0"/>
          </a:p>
          <a:p>
            <a:pPr marL="0" indent="0">
              <a:buNone/>
            </a:pPr>
            <a:endParaRPr lang="de-DE" dirty="0"/>
          </a:p>
        </p:txBody>
      </p:sp>
      <p:sp>
        <p:nvSpPr>
          <p:cNvPr id="4" name="Fußzeilenplatzhalter 3">
            <a:extLst>
              <a:ext uri="{FF2B5EF4-FFF2-40B4-BE49-F238E27FC236}">
                <a16:creationId xmlns:a16="http://schemas.microsoft.com/office/drawing/2014/main" id="{1CE66A0C-D4DB-9E3A-F68B-5ED22C04E379}"/>
              </a:ext>
            </a:extLst>
          </p:cNvPr>
          <p:cNvSpPr>
            <a:spLocks noGrp="1"/>
          </p:cNvSpPr>
          <p:nvPr>
            <p:ph type="ftr" sz="quarter" idx="11"/>
          </p:nvPr>
        </p:nvSpPr>
        <p:spPr/>
        <p:txBody>
          <a:bodyPr/>
          <a:lstStyle/>
          <a:p>
            <a:r>
              <a:rPr lang="de-DE"/>
              <a:t>28</a:t>
            </a:r>
          </a:p>
        </p:txBody>
      </p:sp>
      <p:sp>
        <p:nvSpPr>
          <p:cNvPr id="5" name="Textfeld 4">
            <a:extLst>
              <a:ext uri="{FF2B5EF4-FFF2-40B4-BE49-F238E27FC236}">
                <a16:creationId xmlns:a16="http://schemas.microsoft.com/office/drawing/2014/main" id="{17180770-CF71-1AAB-B94E-5F0F343E3B04}"/>
              </a:ext>
            </a:extLst>
          </p:cNvPr>
          <p:cNvSpPr txBox="1"/>
          <p:nvPr/>
        </p:nvSpPr>
        <p:spPr>
          <a:xfrm>
            <a:off x="835024" y="2606674"/>
            <a:ext cx="5220758" cy="8212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de-DE" sz="2800" dirty="0">
                <a:latin typeface="Arial"/>
                <a:cs typeface="Arial"/>
              </a:rPr>
              <a:t>Soziodemografische Merkmale</a:t>
            </a:r>
            <a:endParaRPr lang="de-DE" dirty="0"/>
          </a:p>
          <a:p>
            <a:pPr lvl="1">
              <a:lnSpc>
                <a:spcPct val="90000"/>
              </a:lnSpc>
              <a:spcBef>
                <a:spcPts val="500"/>
              </a:spcBef>
            </a:pPr>
            <a:r>
              <a:rPr lang="de-DE" dirty="0">
                <a:latin typeface="Arial"/>
                <a:cs typeface="Arial"/>
              </a:rPr>
              <a:t>Alter, Geschlecht, Einkommen, Bildung</a:t>
            </a:r>
            <a:endParaRPr lang="de-DE" dirty="0"/>
          </a:p>
        </p:txBody>
      </p:sp>
      <p:sp>
        <p:nvSpPr>
          <p:cNvPr id="6" name="Textfeld 5">
            <a:extLst>
              <a:ext uri="{FF2B5EF4-FFF2-40B4-BE49-F238E27FC236}">
                <a16:creationId xmlns:a16="http://schemas.microsoft.com/office/drawing/2014/main" id="{8E5734C2-528D-5E6D-4936-DAEEEF46979D}"/>
              </a:ext>
            </a:extLst>
          </p:cNvPr>
          <p:cNvSpPr txBox="1"/>
          <p:nvPr/>
        </p:nvSpPr>
        <p:spPr>
          <a:xfrm>
            <a:off x="873123" y="3968748"/>
            <a:ext cx="5220758" cy="7571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de-DE" sz="2800" dirty="0">
                <a:latin typeface="Arial"/>
                <a:ea typeface="+mn-lt"/>
                <a:cs typeface="Arial"/>
              </a:rPr>
              <a:t>Psychografische Merkmale</a:t>
            </a:r>
            <a:endParaRPr lang="de-DE" dirty="0"/>
          </a:p>
          <a:p>
            <a:pPr lvl="1"/>
            <a:r>
              <a:rPr lang="de-DE" dirty="0">
                <a:latin typeface="Arial"/>
                <a:ea typeface="+mn-lt"/>
                <a:cs typeface="+mn-lt"/>
              </a:rPr>
              <a:t>Werte, Einstellungen, Interessen</a:t>
            </a:r>
            <a:endParaRPr lang="de-DE" dirty="0">
              <a:latin typeface="Arial"/>
            </a:endParaRPr>
          </a:p>
        </p:txBody>
      </p:sp>
      <p:sp>
        <p:nvSpPr>
          <p:cNvPr id="7" name="Textfeld 6">
            <a:extLst>
              <a:ext uri="{FF2B5EF4-FFF2-40B4-BE49-F238E27FC236}">
                <a16:creationId xmlns:a16="http://schemas.microsoft.com/office/drawing/2014/main" id="{93CD8675-143E-24E6-0675-26DBFF1B6B0A}"/>
              </a:ext>
            </a:extLst>
          </p:cNvPr>
          <p:cNvSpPr txBox="1"/>
          <p:nvPr/>
        </p:nvSpPr>
        <p:spPr>
          <a:xfrm>
            <a:off x="6133157" y="2606673"/>
            <a:ext cx="5578239" cy="7571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ts val="1000"/>
              </a:spcBef>
            </a:pPr>
            <a:r>
              <a:rPr lang="de-DE" sz="2800" dirty="0">
                <a:latin typeface="Arial"/>
                <a:ea typeface="+mn-lt"/>
                <a:cs typeface="Arial"/>
              </a:rPr>
              <a:t>Verhaltensmerkmale</a:t>
            </a:r>
            <a:endParaRPr lang="de-DE" dirty="0"/>
          </a:p>
          <a:p>
            <a:pPr lvl="1" algn="ctr"/>
            <a:r>
              <a:rPr lang="de-DE" dirty="0">
                <a:latin typeface="Arial"/>
                <a:ea typeface="+mn-lt"/>
                <a:cs typeface="+mn-lt"/>
              </a:rPr>
              <a:t>Kaufverhalten, Mediennutzung, Gemeinschaften</a:t>
            </a:r>
            <a:endParaRPr lang="de-DE" dirty="0">
              <a:latin typeface="Arial"/>
              <a:cs typeface="Arial"/>
            </a:endParaRPr>
          </a:p>
        </p:txBody>
      </p:sp>
      <p:sp>
        <p:nvSpPr>
          <p:cNvPr id="8" name="Textfeld 7">
            <a:extLst>
              <a:ext uri="{FF2B5EF4-FFF2-40B4-BE49-F238E27FC236}">
                <a16:creationId xmlns:a16="http://schemas.microsoft.com/office/drawing/2014/main" id="{9F4BDCC8-F4FF-331B-873C-20F935FBF466}"/>
              </a:ext>
            </a:extLst>
          </p:cNvPr>
          <p:cNvSpPr txBox="1"/>
          <p:nvPr/>
        </p:nvSpPr>
        <p:spPr>
          <a:xfrm>
            <a:off x="6311898" y="3968748"/>
            <a:ext cx="5220758" cy="8871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ts val="1000"/>
              </a:spcBef>
            </a:pPr>
            <a:r>
              <a:rPr lang="de-DE" sz="2800" dirty="0">
                <a:latin typeface="Arial"/>
                <a:ea typeface="+mn-lt"/>
                <a:cs typeface="Arial"/>
              </a:rPr>
              <a:t>Geografische Merkmale </a:t>
            </a:r>
            <a:endParaRPr lang="de-DE" sz="2000" dirty="0">
              <a:latin typeface="Aptos"/>
              <a:ea typeface="+mn-lt"/>
              <a:cs typeface="Arial"/>
            </a:endParaRPr>
          </a:p>
          <a:p>
            <a:pPr algn="ctr">
              <a:lnSpc>
                <a:spcPct val="90000"/>
              </a:lnSpc>
              <a:spcBef>
                <a:spcPts val="1000"/>
              </a:spcBef>
            </a:pPr>
            <a:r>
              <a:rPr lang="de-DE" dirty="0">
                <a:latin typeface="Arial"/>
                <a:ea typeface="+mn-lt"/>
                <a:cs typeface="Arial"/>
              </a:rPr>
              <a:t>Wohnort, Region</a:t>
            </a:r>
            <a:endParaRPr lang="de-DE">
              <a:latin typeface="Arial"/>
              <a:cs typeface="Arial"/>
            </a:endParaRPr>
          </a:p>
        </p:txBody>
      </p:sp>
    </p:spTree>
    <p:extLst>
      <p:ext uri="{BB962C8B-B14F-4D97-AF65-F5344CB8AC3E}">
        <p14:creationId xmlns:p14="http://schemas.microsoft.com/office/powerpoint/2010/main" val="2027461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7" grpId="0"/>
      <p:bldP spid="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F072CC-D771-5DD2-53FA-03754FBD62E0}"/>
              </a:ext>
            </a:extLst>
          </p:cNvPr>
          <p:cNvSpPr>
            <a:spLocks noGrp="1"/>
          </p:cNvSpPr>
          <p:nvPr>
            <p:ph type="title"/>
          </p:nvPr>
        </p:nvSpPr>
        <p:spPr/>
        <p:txBody>
          <a:bodyPr/>
          <a:lstStyle/>
          <a:p>
            <a:r>
              <a:rPr lang="de-DE" dirty="0">
                <a:latin typeface="Arial"/>
                <a:cs typeface="Arial"/>
              </a:rPr>
              <a:t>Unterrichtsgestaltung</a:t>
            </a:r>
            <a:endParaRPr lang="de-DE" dirty="0"/>
          </a:p>
        </p:txBody>
      </p:sp>
      <p:sp>
        <p:nvSpPr>
          <p:cNvPr id="3" name="Inhaltsplatzhalter 2">
            <a:extLst>
              <a:ext uri="{FF2B5EF4-FFF2-40B4-BE49-F238E27FC236}">
                <a16:creationId xmlns:a16="http://schemas.microsoft.com/office/drawing/2014/main" id="{87841C3D-5E83-D05B-89EC-5922933EE826}"/>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Folgende Fragen sind zu beantworten</a:t>
            </a:r>
          </a:p>
          <a:p>
            <a:pPr>
              <a:buFont typeface="Arial"/>
              <a:buChar char="•"/>
            </a:pPr>
            <a:r>
              <a:rPr lang="de-DE" dirty="0">
                <a:latin typeface="Arial"/>
                <a:cs typeface="Arial"/>
              </a:rPr>
              <a:t>Warum kommen Ihre </a:t>
            </a:r>
            <a:r>
              <a:rPr lang="de-DE">
                <a:latin typeface="Arial"/>
                <a:cs typeface="Arial"/>
              </a:rPr>
              <a:t>Schüler und Schülerinnen</a:t>
            </a:r>
            <a:r>
              <a:rPr lang="de-DE" dirty="0">
                <a:latin typeface="Arial"/>
                <a:cs typeface="Arial"/>
              </a:rPr>
              <a:t> zu Ihrem Unterricht und was wollen sie lernen?</a:t>
            </a:r>
          </a:p>
          <a:p>
            <a:pPr>
              <a:buFont typeface="Arial"/>
              <a:buChar char="•"/>
            </a:pPr>
            <a:r>
              <a:rPr lang="de-DE" dirty="0">
                <a:latin typeface="Arial"/>
                <a:cs typeface="Arial"/>
              </a:rPr>
              <a:t>Mit welchen Inhalten werden Sie die Teilnehmenden dabei unterstützen, um deren Lernziel zu erreichen?</a:t>
            </a:r>
          </a:p>
          <a:p>
            <a:pPr>
              <a:buFont typeface="Arial"/>
              <a:buChar char="•"/>
            </a:pPr>
            <a:r>
              <a:rPr lang="de-DE" dirty="0">
                <a:latin typeface="Arial"/>
                <a:cs typeface="Arial"/>
              </a:rPr>
              <a:t>Wie, also mit welchen Methoden, werden Sie Ihr Wissen und Können an Ihre Schülerinnen und Schüler vermitteln?</a:t>
            </a:r>
          </a:p>
          <a:p>
            <a:pPr marL="0" indent="0">
              <a:buNone/>
            </a:pPr>
            <a:endParaRPr lang="de-DE" dirty="0"/>
          </a:p>
        </p:txBody>
      </p:sp>
      <p:sp>
        <p:nvSpPr>
          <p:cNvPr id="6" name="Fußzeilenplatzhalter 5">
            <a:extLst>
              <a:ext uri="{FF2B5EF4-FFF2-40B4-BE49-F238E27FC236}">
                <a16:creationId xmlns:a16="http://schemas.microsoft.com/office/drawing/2014/main" id="{2411A2E0-64F3-A7E5-2424-3DE3B8BB0368}"/>
              </a:ext>
            </a:extLst>
          </p:cNvPr>
          <p:cNvSpPr>
            <a:spLocks noGrp="1"/>
          </p:cNvSpPr>
          <p:nvPr>
            <p:ph type="ftr" sz="quarter" idx="11"/>
          </p:nvPr>
        </p:nvSpPr>
        <p:spPr/>
        <p:txBody>
          <a:bodyPr/>
          <a:lstStyle/>
          <a:p>
            <a:r>
              <a:rPr lang="de-DE"/>
              <a:t>22</a:t>
            </a:r>
          </a:p>
        </p:txBody>
      </p:sp>
    </p:spTree>
    <p:extLst>
      <p:ext uri="{BB962C8B-B14F-4D97-AF65-F5344CB8AC3E}">
        <p14:creationId xmlns:p14="http://schemas.microsoft.com/office/powerpoint/2010/main" val="3300798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5DF9FD-9C8C-7F9A-96CB-A319627D88C3}"/>
              </a:ext>
            </a:extLst>
          </p:cNvPr>
          <p:cNvSpPr>
            <a:spLocks noGrp="1"/>
          </p:cNvSpPr>
          <p:nvPr>
            <p:ph type="title"/>
          </p:nvPr>
        </p:nvSpPr>
        <p:spPr/>
        <p:txBody>
          <a:bodyPr/>
          <a:lstStyle/>
          <a:p>
            <a:r>
              <a:rPr lang="de-DE" dirty="0">
                <a:latin typeface="Arial"/>
                <a:cs typeface="Arial"/>
              </a:rPr>
              <a:t>Zielgruppen</a:t>
            </a:r>
            <a:endParaRPr lang="de-DE" dirty="0"/>
          </a:p>
        </p:txBody>
      </p:sp>
      <p:sp>
        <p:nvSpPr>
          <p:cNvPr id="3" name="Inhaltsplatzhalter 2">
            <a:extLst>
              <a:ext uri="{FF2B5EF4-FFF2-40B4-BE49-F238E27FC236}">
                <a16:creationId xmlns:a16="http://schemas.microsoft.com/office/drawing/2014/main" id="{878721A6-B337-2FB8-D3AA-CF53CAC62D78}"/>
              </a:ext>
            </a:extLst>
          </p:cNvPr>
          <p:cNvSpPr>
            <a:spLocks noGrp="1"/>
          </p:cNvSpPr>
          <p:nvPr>
            <p:ph idx="1"/>
          </p:nvPr>
        </p:nvSpPr>
        <p:spPr/>
        <p:txBody>
          <a:bodyPr vert="horz" lIns="91440" tIns="45720" rIns="91440" bIns="45720" rtlCol="0" anchor="t">
            <a:normAutofit/>
          </a:bodyPr>
          <a:lstStyle/>
          <a:p>
            <a:pPr marL="0" indent="0">
              <a:buNone/>
            </a:pPr>
            <a:endParaRPr lang="de-DE" dirty="0">
              <a:latin typeface="Arial"/>
              <a:cs typeface="Arial"/>
            </a:endParaRPr>
          </a:p>
          <a:p>
            <a:pPr marL="0" indent="0">
              <a:buNone/>
            </a:pPr>
            <a:endParaRPr lang="de-DE" dirty="0">
              <a:latin typeface="Arial"/>
              <a:cs typeface="Arial"/>
            </a:endParaRPr>
          </a:p>
        </p:txBody>
      </p:sp>
      <p:sp>
        <p:nvSpPr>
          <p:cNvPr id="4" name="Fußzeilenplatzhalter 3">
            <a:extLst>
              <a:ext uri="{FF2B5EF4-FFF2-40B4-BE49-F238E27FC236}">
                <a16:creationId xmlns:a16="http://schemas.microsoft.com/office/drawing/2014/main" id="{0E647451-F47A-E29F-967D-CDD142D58604}"/>
              </a:ext>
            </a:extLst>
          </p:cNvPr>
          <p:cNvSpPr>
            <a:spLocks noGrp="1"/>
          </p:cNvSpPr>
          <p:nvPr>
            <p:ph type="ftr" sz="quarter" idx="11"/>
          </p:nvPr>
        </p:nvSpPr>
        <p:spPr/>
        <p:txBody>
          <a:bodyPr/>
          <a:lstStyle/>
          <a:p>
            <a:r>
              <a:rPr lang="de-DE"/>
              <a:t>29</a:t>
            </a:r>
          </a:p>
        </p:txBody>
      </p:sp>
      <p:pic>
        <p:nvPicPr>
          <p:cNvPr id="5" name="Grafik 4" descr="Ein Bild, das Text, Screenshot, Diagramm, Schrift enthält.&#10;&#10;KI-generierte Inhalte können fehlerhaft sein.">
            <a:extLst>
              <a:ext uri="{FF2B5EF4-FFF2-40B4-BE49-F238E27FC236}">
                <a16:creationId xmlns:a16="http://schemas.microsoft.com/office/drawing/2014/main" id="{1E60CA51-C57A-B78F-DF5A-FC0F98D14CF7}"/>
              </a:ext>
            </a:extLst>
          </p:cNvPr>
          <p:cNvPicPr>
            <a:picLocks noChangeAspect="1"/>
          </p:cNvPicPr>
          <p:nvPr/>
        </p:nvPicPr>
        <p:blipFill>
          <a:blip r:embed="rId3"/>
          <a:stretch>
            <a:fillRect/>
          </a:stretch>
        </p:blipFill>
        <p:spPr>
          <a:xfrm>
            <a:off x="19050" y="1694274"/>
            <a:ext cx="12192000" cy="4079052"/>
          </a:xfrm>
          <a:prstGeom prst="rect">
            <a:avLst/>
          </a:prstGeom>
        </p:spPr>
      </p:pic>
    </p:spTree>
    <p:extLst>
      <p:ext uri="{BB962C8B-B14F-4D97-AF65-F5344CB8AC3E}">
        <p14:creationId xmlns:p14="http://schemas.microsoft.com/office/powerpoint/2010/main" val="15804736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le 4">
            <a:extLst>
              <a:ext uri="{FF2B5EF4-FFF2-40B4-BE49-F238E27FC236}">
                <a16:creationId xmlns:a16="http://schemas.microsoft.com/office/drawing/2014/main" id="{BF46EFF6-2720-40AE-05F0-BB3F166ECE15}"/>
              </a:ext>
            </a:extLst>
          </p:cNvPr>
          <p:cNvGraphicFramePr>
            <a:graphicFrameLocks noGrp="1"/>
          </p:cNvGraphicFramePr>
          <p:nvPr>
            <p:extLst>
              <p:ext uri="{D42A27DB-BD31-4B8C-83A1-F6EECF244321}">
                <p14:modId xmlns:p14="http://schemas.microsoft.com/office/powerpoint/2010/main" val="1392857594"/>
              </p:ext>
            </p:extLst>
          </p:nvPr>
        </p:nvGraphicFramePr>
        <p:xfrm>
          <a:off x="630296" y="726628"/>
          <a:ext cx="10931396" cy="3775982"/>
        </p:xfrm>
        <a:graphic>
          <a:graphicData uri="http://schemas.openxmlformats.org/drawingml/2006/table">
            <a:tbl>
              <a:tblPr bandRow="1">
                <a:tableStyleId>{5DA37D80-6434-44D0-A028-1B22A696006F}</a:tableStyleId>
              </a:tblPr>
              <a:tblGrid>
                <a:gridCol w="2728147">
                  <a:extLst>
                    <a:ext uri="{9D8B030D-6E8A-4147-A177-3AD203B41FA5}">
                      <a16:colId xmlns:a16="http://schemas.microsoft.com/office/drawing/2014/main" val="528886437"/>
                    </a:ext>
                  </a:extLst>
                </a:gridCol>
                <a:gridCol w="4064000">
                  <a:extLst>
                    <a:ext uri="{9D8B030D-6E8A-4147-A177-3AD203B41FA5}">
                      <a16:colId xmlns:a16="http://schemas.microsoft.com/office/drawing/2014/main" val="3825286651"/>
                    </a:ext>
                  </a:extLst>
                </a:gridCol>
                <a:gridCol w="4139249">
                  <a:extLst>
                    <a:ext uri="{9D8B030D-6E8A-4147-A177-3AD203B41FA5}">
                      <a16:colId xmlns:a16="http://schemas.microsoft.com/office/drawing/2014/main" val="2644497111"/>
                    </a:ext>
                  </a:extLst>
                </a:gridCol>
              </a:tblGrid>
              <a:tr h="296540">
                <a:tc>
                  <a:txBody>
                    <a:bodyPr/>
                    <a:lstStyle/>
                    <a:p>
                      <a:r>
                        <a:rPr lang="de-DE" dirty="0">
                          <a:effectLst/>
                        </a:rPr>
                        <a:t>Kompetenz</a:t>
                      </a:r>
                      <a:endParaRPr lang="de-DE" dirty="0"/>
                    </a:p>
                  </a:txBody>
                  <a:tcPr anchor="ctr"/>
                </a:tc>
                <a:tc>
                  <a:txBody>
                    <a:bodyPr/>
                    <a:lstStyle/>
                    <a:p>
                      <a:r>
                        <a:rPr lang="de-DE" dirty="0">
                          <a:effectLst/>
                        </a:rPr>
                        <a:t>Lernziel &amp; Lernergebnisse</a:t>
                      </a:r>
                      <a:endParaRPr lang="de-DE" dirty="0"/>
                    </a:p>
                  </a:txBody>
                  <a:tcPr anchor="ctr"/>
                </a:tc>
                <a:tc>
                  <a:txBody>
                    <a:bodyPr/>
                    <a:lstStyle/>
                    <a:p>
                      <a:r>
                        <a:rPr lang="de-DE" dirty="0">
                          <a:effectLst/>
                        </a:rPr>
                        <a:t>Lerninhalte</a:t>
                      </a:r>
                      <a:endParaRPr lang="de-DE" dirty="0"/>
                    </a:p>
                  </a:txBody>
                  <a:tcPr anchor="ctr"/>
                </a:tc>
                <a:extLst>
                  <a:ext uri="{0D108BD9-81ED-4DB2-BD59-A6C34878D82A}">
                    <a16:rowId xmlns:a16="http://schemas.microsoft.com/office/drawing/2014/main" val="406417891"/>
                  </a:ext>
                </a:extLst>
              </a:tr>
              <a:tr h="3410222">
                <a:tc>
                  <a:txBody>
                    <a:bodyPr/>
                    <a:lstStyle/>
                    <a:p>
                      <a:r>
                        <a:rPr lang="de-DE" dirty="0">
                          <a:effectLst/>
                        </a:rPr>
                        <a:t>Verbale Kommunikation</a:t>
                      </a:r>
                    </a:p>
                  </a:txBody>
                  <a:tcPr anchor="ctr"/>
                </a:tc>
                <a:tc>
                  <a:txBody>
                    <a:bodyPr/>
                    <a:lstStyle/>
                    <a:p>
                      <a:pPr>
                        <a:buNone/>
                      </a:pPr>
                      <a:r>
                        <a:rPr lang="de-DE" b="1">
                          <a:effectLst/>
                        </a:rPr>
                        <a:t>Sprechunterricht</a:t>
                      </a:r>
                      <a:endParaRPr lang="de-DE" b="1"/>
                    </a:p>
                    <a:p>
                      <a:pPr marL="285750" lvl="0" indent="-285750">
                        <a:buFont typeface="Arial"/>
                        <a:buChar char="•"/>
                      </a:pPr>
                      <a:r>
                        <a:rPr lang="de-DE" dirty="0">
                          <a:effectLst/>
                        </a:rPr>
                        <a:t>Die richtige Atmung beim </a:t>
                      </a:r>
                      <a:r>
                        <a:rPr lang="de-DE">
                          <a:effectLst/>
                        </a:rPr>
                        <a:t>Sprechen</a:t>
                      </a:r>
                      <a:endParaRPr lang="de-DE"/>
                    </a:p>
                    <a:p>
                      <a:pPr marL="285750" lvl="0" indent="-285750">
                        <a:buFont typeface="Arial"/>
                        <a:buChar char="•"/>
                      </a:pPr>
                      <a:r>
                        <a:rPr lang="de-DE" dirty="0">
                          <a:effectLst/>
                        </a:rPr>
                        <a:t>Der gezielte Einsatz der Stimme</a:t>
                      </a:r>
                      <a:endParaRPr lang="de-DE" dirty="0"/>
                    </a:p>
                    <a:p>
                      <a:pPr marL="285750" lvl="0" indent="-285750">
                        <a:buFont typeface="Arial"/>
                        <a:buChar char="•"/>
                      </a:pPr>
                      <a:r>
                        <a:rPr lang="de-DE" dirty="0">
                          <a:effectLst/>
                        </a:rPr>
                        <a:t>Der melodische Stimmklang</a:t>
                      </a:r>
                      <a:endParaRPr lang="de-DE" dirty="0"/>
                    </a:p>
                    <a:p>
                      <a:pPr indent="0">
                        <a:buNone/>
                      </a:pPr>
                      <a:endParaRPr lang="de-DE" dirty="0">
                        <a:effectLst/>
                      </a:endParaRPr>
                    </a:p>
                  </a:txBody>
                  <a:tcPr anchor="ctr"/>
                </a:tc>
                <a:tc>
                  <a:txBody>
                    <a:bodyPr/>
                    <a:lstStyle/>
                    <a:p>
                      <a:r>
                        <a:rPr lang="de-DE" dirty="0">
                          <a:effectLst/>
                        </a:rPr>
                        <a:t>Der Ist-Zustand Ihrer Atmung. Was ist Tiefenatmung? Welche Atemtechniken gibt es und wie wendet man sie an. Wie funktionieren Vokalmassagen und wie kann </a:t>
                      </a:r>
                      <a:r>
                        <a:rPr lang="de-DE" dirty="0" err="1">
                          <a:effectLst/>
                        </a:rPr>
                        <a:t>Toning</a:t>
                      </a:r>
                      <a:r>
                        <a:rPr lang="de-DE" dirty="0">
                          <a:effectLst/>
                        </a:rPr>
                        <a:t> – dem freien Ausdruck von Stimme und Bewegung helfen. Das bewusste Bilden von Konsonanten und Vokalen. Lockerungs-, Stimm- und Sprechübungen. Ausdrucksgestaltung durch Rhythmus, Melodie und Pausen.</a:t>
                      </a:r>
                    </a:p>
                  </a:txBody>
                  <a:tcPr anchor="ctr"/>
                </a:tc>
                <a:extLst>
                  <a:ext uri="{0D108BD9-81ED-4DB2-BD59-A6C34878D82A}">
                    <a16:rowId xmlns:a16="http://schemas.microsoft.com/office/drawing/2014/main" val="2992899309"/>
                  </a:ext>
                </a:extLst>
              </a:tr>
            </a:tbl>
          </a:graphicData>
        </a:graphic>
      </p:graphicFrame>
      <p:sp>
        <p:nvSpPr>
          <p:cNvPr id="4" name="Fußzeilenplatzhalter 3">
            <a:extLst>
              <a:ext uri="{FF2B5EF4-FFF2-40B4-BE49-F238E27FC236}">
                <a16:creationId xmlns:a16="http://schemas.microsoft.com/office/drawing/2014/main" id="{481C7BCE-19D1-F83F-A561-AF89975BC109}"/>
              </a:ext>
            </a:extLst>
          </p:cNvPr>
          <p:cNvSpPr>
            <a:spLocks noGrp="1"/>
          </p:cNvSpPr>
          <p:nvPr>
            <p:ph type="ftr" sz="quarter" idx="11"/>
          </p:nvPr>
        </p:nvSpPr>
        <p:spPr/>
        <p:txBody>
          <a:bodyPr/>
          <a:lstStyle/>
          <a:p>
            <a:r>
              <a:rPr lang="de-DE"/>
              <a:t>13</a:t>
            </a:r>
          </a:p>
        </p:txBody>
      </p:sp>
    </p:spTree>
    <p:extLst>
      <p:ext uri="{BB962C8B-B14F-4D97-AF65-F5344CB8AC3E}">
        <p14:creationId xmlns:p14="http://schemas.microsoft.com/office/powerpoint/2010/main" val="18054162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E4EA07-1D1A-4F7A-136E-995C1E368280}"/>
              </a:ext>
            </a:extLst>
          </p:cNvPr>
          <p:cNvSpPr>
            <a:spLocks noGrp="1"/>
          </p:cNvSpPr>
          <p:nvPr>
            <p:ph type="title"/>
          </p:nvPr>
        </p:nvSpPr>
        <p:spPr/>
        <p:txBody>
          <a:bodyPr/>
          <a:lstStyle/>
          <a:p>
            <a:r>
              <a:rPr lang="de-DE" dirty="0">
                <a:latin typeface="Arial"/>
                <a:cs typeface="Arial"/>
              </a:rPr>
              <a:t>Lernpfad</a:t>
            </a:r>
            <a:endParaRPr lang="de-DE" dirty="0"/>
          </a:p>
        </p:txBody>
      </p:sp>
      <p:sp>
        <p:nvSpPr>
          <p:cNvPr id="3" name="Inhaltsplatzhalter 2">
            <a:extLst>
              <a:ext uri="{FF2B5EF4-FFF2-40B4-BE49-F238E27FC236}">
                <a16:creationId xmlns:a16="http://schemas.microsoft.com/office/drawing/2014/main" id="{A81FDC6C-8288-8493-1D09-4BF7729E4414}"/>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Beispiel Lernpfad</a:t>
            </a:r>
            <a:endParaRPr lang="de-DE" b="1" dirty="0"/>
          </a:p>
          <a:p>
            <a:r>
              <a:rPr lang="de-DE" dirty="0">
                <a:latin typeface="Arial"/>
                <a:cs typeface="Arial"/>
              </a:rPr>
              <a:t>Thema: Kommunikation</a:t>
            </a:r>
            <a:endParaRPr lang="de-DE" dirty="0"/>
          </a:p>
          <a:p>
            <a:r>
              <a:rPr lang="de-DE" dirty="0">
                <a:latin typeface="Arial"/>
                <a:cs typeface="Arial"/>
              </a:rPr>
              <a:t>Unterkategorien:</a:t>
            </a:r>
            <a:endParaRPr lang="de-DE" dirty="0"/>
          </a:p>
          <a:p>
            <a:pPr lvl="1"/>
            <a:r>
              <a:rPr lang="de-DE" dirty="0">
                <a:latin typeface="Arial"/>
                <a:cs typeface="Arial"/>
              </a:rPr>
              <a:t>verbale Kommunikation</a:t>
            </a:r>
          </a:p>
          <a:p>
            <a:pPr lvl="1"/>
            <a:r>
              <a:rPr lang="de-DE" dirty="0">
                <a:latin typeface="Arial"/>
                <a:cs typeface="Arial"/>
              </a:rPr>
              <a:t>nonverbale Kommunikation</a:t>
            </a:r>
            <a:endParaRPr lang="de-DE" dirty="0"/>
          </a:p>
          <a:p>
            <a:pPr>
              <a:buFont typeface="Arial" panose="02070309020205020404" pitchFamily="49" charset="0"/>
              <a:buChar char="•"/>
            </a:pPr>
            <a:endParaRPr lang="de-DE" dirty="0"/>
          </a:p>
          <a:p>
            <a:pPr lvl="1"/>
            <a:endParaRPr lang="de-DE" dirty="0"/>
          </a:p>
          <a:p>
            <a:pPr marL="0" indent="0">
              <a:buNone/>
            </a:pPr>
            <a:endParaRPr lang="de-DE" dirty="0"/>
          </a:p>
          <a:p>
            <a:pPr marL="0" indent="0">
              <a:buNone/>
            </a:pPr>
            <a:endParaRPr lang="de-DE" dirty="0">
              <a:latin typeface="Arial"/>
              <a:cs typeface="Arial"/>
            </a:endParaRPr>
          </a:p>
          <a:p>
            <a:pPr marL="0" indent="0">
              <a:buNone/>
            </a:pPr>
            <a:endParaRPr lang="de-DE" dirty="0">
              <a:latin typeface="Arial"/>
              <a:cs typeface="Arial"/>
            </a:endParaRPr>
          </a:p>
        </p:txBody>
      </p:sp>
      <p:sp>
        <p:nvSpPr>
          <p:cNvPr id="6" name="Fußzeilenplatzhalter 5">
            <a:extLst>
              <a:ext uri="{FF2B5EF4-FFF2-40B4-BE49-F238E27FC236}">
                <a16:creationId xmlns:a16="http://schemas.microsoft.com/office/drawing/2014/main" id="{7A743C11-6E0C-750E-D2B6-628979EE4019}"/>
              </a:ext>
            </a:extLst>
          </p:cNvPr>
          <p:cNvSpPr>
            <a:spLocks noGrp="1"/>
          </p:cNvSpPr>
          <p:nvPr>
            <p:ph type="ftr" sz="quarter" idx="11"/>
          </p:nvPr>
        </p:nvSpPr>
        <p:spPr/>
        <p:txBody>
          <a:bodyPr/>
          <a:lstStyle/>
          <a:p>
            <a:r>
              <a:rPr lang="de-DE"/>
              <a:t>11</a:t>
            </a:r>
          </a:p>
        </p:txBody>
      </p:sp>
      <p:pic>
        <p:nvPicPr>
          <p:cNvPr id="4" name="Grafik 3" descr="Klassenzimmer mit einfarbiger Füllung">
            <a:extLst>
              <a:ext uri="{FF2B5EF4-FFF2-40B4-BE49-F238E27FC236}">
                <a16:creationId xmlns:a16="http://schemas.microsoft.com/office/drawing/2014/main" id="{0D4760D1-A172-EB2C-7820-C2E3F4F249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47989" y="1440256"/>
            <a:ext cx="3389013" cy="3396558"/>
          </a:xfrm>
          <a:prstGeom prst="rect">
            <a:avLst/>
          </a:prstGeom>
        </p:spPr>
      </p:pic>
    </p:spTree>
    <p:extLst>
      <p:ext uri="{BB962C8B-B14F-4D97-AF65-F5344CB8AC3E}">
        <p14:creationId xmlns:p14="http://schemas.microsoft.com/office/powerpoint/2010/main" val="121198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1DA4E3-EB4C-FC47-D2AE-B461FB8D4EA3}"/>
              </a:ext>
            </a:extLst>
          </p:cNvPr>
          <p:cNvSpPr>
            <a:spLocks noGrp="1"/>
          </p:cNvSpPr>
          <p:nvPr>
            <p:ph type="title"/>
          </p:nvPr>
        </p:nvSpPr>
        <p:spPr/>
        <p:txBody>
          <a:bodyPr/>
          <a:lstStyle/>
          <a:p>
            <a:r>
              <a:rPr lang="de-DE" dirty="0"/>
              <a:t>Programm</a:t>
            </a:r>
          </a:p>
        </p:txBody>
      </p:sp>
      <p:sp>
        <p:nvSpPr>
          <p:cNvPr id="3" name="Inhaltsplatzhalter 2">
            <a:extLst>
              <a:ext uri="{FF2B5EF4-FFF2-40B4-BE49-F238E27FC236}">
                <a16:creationId xmlns:a16="http://schemas.microsoft.com/office/drawing/2014/main" id="{F3586CC1-C103-1AD1-DEBC-64EE30040AB6}"/>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Heutiges Programm</a:t>
            </a:r>
          </a:p>
          <a:p>
            <a:pPr lvl="1">
              <a:buFont typeface="Courier New" panose="020B0604020202020204" pitchFamily="34" charset="0"/>
              <a:buChar char="o"/>
            </a:pPr>
            <a:r>
              <a:rPr lang="de-DE" dirty="0">
                <a:latin typeface="Arial"/>
                <a:cs typeface="Arial"/>
              </a:rPr>
              <a:t>Kompetenzen einer Lehrkraft</a:t>
            </a:r>
          </a:p>
          <a:p>
            <a:pPr lvl="1">
              <a:buFont typeface="Courier New" panose="020B0604020202020204" pitchFamily="34" charset="0"/>
              <a:buChar char="o"/>
            </a:pPr>
            <a:r>
              <a:rPr lang="de-DE" dirty="0">
                <a:latin typeface="Arial"/>
                <a:cs typeface="Arial"/>
              </a:rPr>
              <a:t>Lernpfad</a:t>
            </a:r>
          </a:p>
          <a:p>
            <a:pPr lvl="1">
              <a:buFont typeface="Courier New" panose="020B0604020202020204" pitchFamily="34" charset="0"/>
              <a:buChar char="o"/>
            </a:pPr>
            <a:r>
              <a:rPr lang="de-DE" dirty="0">
                <a:latin typeface="Arial"/>
                <a:cs typeface="Arial"/>
              </a:rPr>
              <a:t>Lernziele</a:t>
            </a:r>
          </a:p>
          <a:p>
            <a:pPr lvl="1">
              <a:buFont typeface="Courier New" panose="020B0604020202020204" pitchFamily="34" charset="0"/>
              <a:buChar char="o"/>
            </a:pPr>
            <a:r>
              <a:rPr lang="de-DE" dirty="0">
                <a:latin typeface="Arial"/>
                <a:cs typeface="Arial"/>
              </a:rPr>
              <a:t>Unterrichtsgestaltung</a:t>
            </a:r>
          </a:p>
          <a:p>
            <a:pPr marL="457200" lvl="1" indent="0">
              <a:buNone/>
            </a:pPr>
            <a:endParaRPr lang="de-DE" dirty="0">
              <a:latin typeface="Arial"/>
              <a:cs typeface="Arial"/>
            </a:endParaRPr>
          </a:p>
          <a:p>
            <a:pPr lvl="1">
              <a:buFont typeface="Courier New" panose="020B0604020202020204" pitchFamily="34" charset="0"/>
              <a:buChar char="o"/>
            </a:pPr>
            <a:endParaRPr lang="de-DE" dirty="0">
              <a:latin typeface="Arial"/>
              <a:cs typeface="Arial"/>
            </a:endParaRPr>
          </a:p>
        </p:txBody>
      </p:sp>
      <p:sp>
        <p:nvSpPr>
          <p:cNvPr id="6" name="Fußzeilenplatzhalter 5">
            <a:extLst>
              <a:ext uri="{FF2B5EF4-FFF2-40B4-BE49-F238E27FC236}">
                <a16:creationId xmlns:a16="http://schemas.microsoft.com/office/drawing/2014/main" id="{13C0BEA6-335E-13B5-0DBE-51A2F48A99E1}"/>
              </a:ext>
            </a:extLst>
          </p:cNvPr>
          <p:cNvSpPr>
            <a:spLocks noGrp="1"/>
          </p:cNvSpPr>
          <p:nvPr>
            <p:ph type="ftr" sz="quarter" idx="11"/>
          </p:nvPr>
        </p:nvSpPr>
        <p:spPr/>
        <p:txBody>
          <a:bodyPr/>
          <a:lstStyle/>
          <a:p>
            <a:r>
              <a:rPr lang="de-DE"/>
              <a:t>1</a:t>
            </a:r>
          </a:p>
        </p:txBody>
      </p:sp>
      <p:sp>
        <p:nvSpPr>
          <p:cNvPr id="4" name="Foliennummernplatzhalter 3">
            <a:extLst>
              <a:ext uri="{FF2B5EF4-FFF2-40B4-BE49-F238E27FC236}">
                <a16:creationId xmlns:a16="http://schemas.microsoft.com/office/drawing/2014/main" id="{13DDD860-4A39-5CDC-990B-9E7B5B712360}"/>
              </a:ext>
            </a:extLst>
          </p:cNvPr>
          <p:cNvSpPr>
            <a:spLocks noGrp="1"/>
          </p:cNvSpPr>
          <p:nvPr>
            <p:ph type="sldNum" sz="quarter" idx="12"/>
          </p:nvPr>
        </p:nvSpPr>
        <p:spPr/>
        <p:txBody>
          <a:bodyPr/>
          <a:lstStyle/>
          <a:p>
            <a:fld id="{6A8DB133-F576-4336-8186-DBA3FE41F074}" type="slidenum">
              <a:rPr lang="de-DE" smtClean="0"/>
              <a:t>2</a:t>
            </a:fld>
            <a:endParaRPr lang="de-DE"/>
          </a:p>
        </p:txBody>
      </p:sp>
      <p:pic>
        <p:nvPicPr>
          <p:cNvPr id="5" name="Grafik 4" descr="Prüfliste mit einfarbiger Füllung">
            <a:extLst>
              <a:ext uri="{FF2B5EF4-FFF2-40B4-BE49-F238E27FC236}">
                <a16:creationId xmlns:a16="http://schemas.microsoft.com/office/drawing/2014/main" id="{37440665-36D5-9E9F-F28D-88EB3390ABC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970760" y="1530791"/>
            <a:ext cx="2943884" cy="2928795"/>
          </a:xfrm>
          <a:prstGeom prst="rect">
            <a:avLst/>
          </a:prstGeom>
        </p:spPr>
      </p:pic>
    </p:spTree>
    <p:extLst>
      <p:ext uri="{BB962C8B-B14F-4D97-AF65-F5344CB8AC3E}">
        <p14:creationId xmlns:p14="http://schemas.microsoft.com/office/powerpoint/2010/main" val="24308986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1D5B40-EF0B-8C29-732A-BC958B5D0377}"/>
              </a:ext>
            </a:extLst>
          </p:cNvPr>
          <p:cNvSpPr>
            <a:spLocks noGrp="1"/>
          </p:cNvSpPr>
          <p:nvPr>
            <p:ph type="title"/>
          </p:nvPr>
        </p:nvSpPr>
        <p:spPr/>
        <p:txBody>
          <a:bodyPr/>
          <a:lstStyle/>
          <a:p>
            <a:r>
              <a:rPr lang="de-DE" dirty="0">
                <a:latin typeface="Arial"/>
                <a:cs typeface="Arial"/>
              </a:rPr>
              <a:t>Unterrichtsgestaltung</a:t>
            </a:r>
            <a:endParaRPr lang="de-DE" dirty="0"/>
          </a:p>
        </p:txBody>
      </p:sp>
      <p:sp>
        <p:nvSpPr>
          <p:cNvPr id="3" name="Inhaltsplatzhalter 2">
            <a:extLst>
              <a:ext uri="{FF2B5EF4-FFF2-40B4-BE49-F238E27FC236}">
                <a16:creationId xmlns:a16="http://schemas.microsoft.com/office/drawing/2014/main" id="{34C4247B-CC34-9B67-1890-20611C34DDB4}"/>
              </a:ext>
            </a:extLst>
          </p:cNvPr>
          <p:cNvSpPr>
            <a:spLocks noGrp="1"/>
          </p:cNvSpPr>
          <p:nvPr>
            <p:ph idx="1"/>
          </p:nvPr>
        </p:nvSpPr>
        <p:spPr>
          <a:xfrm>
            <a:off x="838200" y="1769181"/>
            <a:ext cx="10515600" cy="400227"/>
          </a:xfrm>
        </p:spPr>
        <p:txBody>
          <a:bodyPr vert="horz" lIns="91440" tIns="45720" rIns="91440" bIns="45720" rtlCol="0" anchor="t">
            <a:normAutofit fontScale="92500" lnSpcReduction="20000"/>
          </a:bodyPr>
          <a:lstStyle/>
          <a:p>
            <a:pPr marL="0" indent="0">
              <a:buNone/>
            </a:pPr>
            <a:r>
              <a:rPr lang="de-DE" dirty="0">
                <a:latin typeface="Arial"/>
                <a:cs typeface="Arial"/>
              </a:rPr>
              <a:t>Wie?</a:t>
            </a:r>
            <a:endParaRPr lang="de-DE" dirty="0"/>
          </a:p>
        </p:txBody>
      </p:sp>
      <p:pic>
        <p:nvPicPr>
          <p:cNvPr id="4" name="Grafik 3" descr="Ein Bild, das Text, Kreis, Screenshot, Schrift enthält.&#10;&#10;KI-generierte Inhalte können fehlerhaft sein.">
            <a:extLst>
              <a:ext uri="{FF2B5EF4-FFF2-40B4-BE49-F238E27FC236}">
                <a16:creationId xmlns:a16="http://schemas.microsoft.com/office/drawing/2014/main" id="{8A546E7A-744F-AF07-448F-61F254219428}"/>
              </a:ext>
            </a:extLst>
          </p:cNvPr>
          <p:cNvPicPr>
            <a:picLocks noChangeAspect="1"/>
          </p:cNvPicPr>
          <p:nvPr/>
        </p:nvPicPr>
        <p:blipFill>
          <a:blip r:embed="rId2"/>
          <a:stretch>
            <a:fillRect/>
          </a:stretch>
        </p:blipFill>
        <p:spPr>
          <a:xfrm>
            <a:off x="2326841" y="1524000"/>
            <a:ext cx="6964465" cy="4713112"/>
          </a:xfrm>
          <a:prstGeom prst="rect">
            <a:avLst/>
          </a:prstGeom>
        </p:spPr>
      </p:pic>
      <p:sp>
        <p:nvSpPr>
          <p:cNvPr id="7" name="Fußzeilenplatzhalter 6">
            <a:extLst>
              <a:ext uri="{FF2B5EF4-FFF2-40B4-BE49-F238E27FC236}">
                <a16:creationId xmlns:a16="http://schemas.microsoft.com/office/drawing/2014/main" id="{CF65CAAE-FDB2-F81A-24F5-560DCB372E4C}"/>
              </a:ext>
            </a:extLst>
          </p:cNvPr>
          <p:cNvSpPr>
            <a:spLocks noGrp="1"/>
          </p:cNvSpPr>
          <p:nvPr>
            <p:ph type="ftr" sz="quarter" idx="11"/>
          </p:nvPr>
        </p:nvSpPr>
        <p:spPr/>
        <p:txBody>
          <a:bodyPr/>
          <a:lstStyle/>
          <a:p>
            <a:r>
              <a:rPr lang="de-DE"/>
              <a:t>25</a:t>
            </a:r>
          </a:p>
        </p:txBody>
      </p:sp>
    </p:spTree>
    <p:extLst>
      <p:ext uri="{BB962C8B-B14F-4D97-AF65-F5344CB8AC3E}">
        <p14:creationId xmlns:p14="http://schemas.microsoft.com/office/powerpoint/2010/main" val="4010578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94842D-9D05-51A6-8E69-01BC0A470DF4}"/>
              </a:ext>
            </a:extLst>
          </p:cNvPr>
          <p:cNvSpPr>
            <a:spLocks noGrp="1"/>
          </p:cNvSpPr>
          <p:nvPr>
            <p:ph type="title"/>
          </p:nvPr>
        </p:nvSpPr>
        <p:spPr/>
        <p:txBody>
          <a:bodyPr/>
          <a:lstStyle/>
          <a:p>
            <a:r>
              <a:rPr lang="de-DE" dirty="0"/>
              <a:t>Lernziele</a:t>
            </a:r>
          </a:p>
        </p:txBody>
      </p:sp>
      <p:sp>
        <p:nvSpPr>
          <p:cNvPr id="3" name="Inhaltsplatzhalter 2">
            <a:extLst>
              <a:ext uri="{FF2B5EF4-FFF2-40B4-BE49-F238E27FC236}">
                <a16:creationId xmlns:a16="http://schemas.microsoft.com/office/drawing/2014/main" id="{34652DE6-ACA5-6E95-A83B-8EDCAFAFB22E}"/>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Was könnte das wichtigste Lernziel nach einem einwöchigen Workshop zum Thema Pilze sammeln sein?</a:t>
            </a:r>
          </a:p>
          <a:p>
            <a:pPr marL="0" indent="0">
              <a:buNone/>
            </a:pPr>
            <a:endParaRPr lang="de-DE" dirty="0"/>
          </a:p>
          <a:p>
            <a:pPr marL="0" indent="0">
              <a:buNone/>
            </a:pPr>
            <a:r>
              <a:rPr lang="de-DE" dirty="0">
                <a:latin typeface="Arial"/>
                <a:cs typeface="Arial"/>
              </a:rPr>
              <a:t>Nach dem einwöchigen Workshop sind die Lernenden in der Lage mindestens drei essbare Pilzarten zu identifizieren, die im September im heimischen Wald wachsen.</a:t>
            </a:r>
          </a:p>
        </p:txBody>
      </p:sp>
      <p:sp>
        <p:nvSpPr>
          <p:cNvPr id="4" name="Fußzeilenplatzhalter 3">
            <a:extLst>
              <a:ext uri="{FF2B5EF4-FFF2-40B4-BE49-F238E27FC236}">
                <a16:creationId xmlns:a16="http://schemas.microsoft.com/office/drawing/2014/main" id="{0B4F28FC-497A-AB7F-C678-5E61457EEC68}"/>
              </a:ext>
            </a:extLst>
          </p:cNvPr>
          <p:cNvSpPr>
            <a:spLocks noGrp="1"/>
          </p:cNvSpPr>
          <p:nvPr>
            <p:ph type="ftr" sz="quarter" idx="11"/>
          </p:nvPr>
        </p:nvSpPr>
        <p:spPr/>
        <p:txBody>
          <a:bodyPr/>
          <a:lstStyle/>
          <a:p>
            <a:r>
              <a:rPr lang="de-DE"/>
              <a:t>18</a:t>
            </a:r>
          </a:p>
        </p:txBody>
      </p:sp>
    </p:spTree>
    <p:extLst>
      <p:ext uri="{BB962C8B-B14F-4D97-AF65-F5344CB8AC3E}">
        <p14:creationId xmlns:p14="http://schemas.microsoft.com/office/powerpoint/2010/main" val="670653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2E0757-0FC1-CE42-B7BA-226F701D832A}"/>
              </a:ext>
            </a:extLst>
          </p:cNvPr>
          <p:cNvSpPr>
            <a:spLocks noGrp="1"/>
          </p:cNvSpPr>
          <p:nvPr>
            <p:ph type="title"/>
          </p:nvPr>
        </p:nvSpPr>
        <p:spPr/>
        <p:txBody>
          <a:bodyPr/>
          <a:lstStyle/>
          <a:p>
            <a:r>
              <a:rPr lang="de-DE" dirty="0">
                <a:latin typeface="Arial"/>
                <a:cs typeface="Arial"/>
              </a:rPr>
              <a:t>Lernpfad</a:t>
            </a:r>
            <a:endParaRPr lang="de-DE" dirty="0"/>
          </a:p>
        </p:txBody>
      </p:sp>
      <p:sp>
        <p:nvSpPr>
          <p:cNvPr id="3" name="Inhaltsplatzhalter 2">
            <a:extLst>
              <a:ext uri="{FF2B5EF4-FFF2-40B4-BE49-F238E27FC236}">
                <a16:creationId xmlns:a16="http://schemas.microsoft.com/office/drawing/2014/main" id="{F3C58FCF-CC52-9962-3B22-1E7ADD8679CE}"/>
              </a:ext>
            </a:extLst>
          </p:cNvPr>
          <p:cNvSpPr>
            <a:spLocks noGrp="1"/>
          </p:cNvSpPr>
          <p:nvPr>
            <p:ph idx="1"/>
          </p:nvPr>
        </p:nvSpPr>
        <p:spPr>
          <a:xfrm>
            <a:off x="838200" y="1769181"/>
            <a:ext cx="10515600" cy="419042"/>
          </a:xfrm>
        </p:spPr>
        <p:txBody>
          <a:bodyPr vert="horz" lIns="91440" tIns="45720" rIns="91440" bIns="45720" rtlCol="0" anchor="t">
            <a:normAutofit fontScale="92500" lnSpcReduction="10000"/>
          </a:bodyPr>
          <a:lstStyle/>
          <a:p>
            <a:pPr marL="0" indent="0">
              <a:buNone/>
            </a:pPr>
            <a:r>
              <a:rPr lang="de-DE" dirty="0">
                <a:latin typeface="Arial"/>
                <a:cs typeface="Arial"/>
              </a:rPr>
              <a:t>Eine Lehrkraft hat </a:t>
            </a:r>
            <a:r>
              <a:rPr lang="de-DE" dirty="0">
                <a:latin typeface="Arial"/>
                <a:ea typeface="Calibri"/>
                <a:cs typeface="Arial"/>
              </a:rPr>
              <a:t>vielfältige Aufgaben.</a:t>
            </a:r>
            <a:endParaRPr lang="en-US" sz="1200" dirty="0">
              <a:latin typeface="Arial"/>
              <a:ea typeface="Calibri"/>
              <a:cs typeface="Calibri"/>
            </a:endParaRPr>
          </a:p>
        </p:txBody>
      </p:sp>
      <p:sp>
        <p:nvSpPr>
          <p:cNvPr id="4" name="Fußzeilenplatzhalter 3">
            <a:extLst>
              <a:ext uri="{FF2B5EF4-FFF2-40B4-BE49-F238E27FC236}">
                <a16:creationId xmlns:a16="http://schemas.microsoft.com/office/drawing/2014/main" id="{681F6648-E41C-C5BA-F227-BF3DFAAF3A79}"/>
              </a:ext>
            </a:extLst>
          </p:cNvPr>
          <p:cNvSpPr>
            <a:spLocks noGrp="1"/>
          </p:cNvSpPr>
          <p:nvPr>
            <p:ph type="ftr" sz="quarter" idx="11"/>
          </p:nvPr>
        </p:nvSpPr>
        <p:spPr/>
        <p:txBody>
          <a:bodyPr/>
          <a:lstStyle/>
          <a:p>
            <a:r>
              <a:rPr lang="de-DE"/>
              <a:t>15</a:t>
            </a:r>
          </a:p>
        </p:txBody>
      </p:sp>
      <p:pic>
        <p:nvPicPr>
          <p:cNvPr id="5" name="Grafik 4" descr="Ein Bild, das Person, Kleidung, Im Haus, Menschliches Gesicht enthält.&#10;&#10;KI-generierte Inhalte können fehlerhaft sein.">
            <a:extLst>
              <a:ext uri="{FF2B5EF4-FFF2-40B4-BE49-F238E27FC236}">
                <a16:creationId xmlns:a16="http://schemas.microsoft.com/office/drawing/2014/main" id="{DADD6733-F0AD-7C8D-6E79-172F5364D951}"/>
              </a:ext>
            </a:extLst>
          </p:cNvPr>
          <p:cNvPicPr>
            <a:picLocks noChangeAspect="1"/>
          </p:cNvPicPr>
          <p:nvPr/>
        </p:nvPicPr>
        <p:blipFill>
          <a:blip r:embed="rId3"/>
          <a:stretch>
            <a:fillRect/>
          </a:stretch>
        </p:blipFill>
        <p:spPr>
          <a:xfrm>
            <a:off x="972153" y="2408295"/>
            <a:ext cx="4612655" cy="3508964"/>
          </a:xfrm>
          <a:prstGeom prst="rect">
            <a:avLst/>
          </a:prstGeom>
        </p:spPr>
      </p:pic>
    </p:spTree>
    <p:extLst>
      <p:ext uri="{BB962C8B-B14F-4D97-AF65-F5344CB8AC3E}">
        <p14:creationId xmlns:p14="http://schemas.microsoft.com/office/powerpoint/2010/main" val="42058850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73A79B-9711-A20F-F694-937C7B04D938}"/>
              </a:ext>
            </a:extLst>
          </p:cNvPr>
          <p:cNvSpPr>
            <a:spLocks noGrp="1"/>
          </p:cNvSpPr>
          <p:nvPr>
            <p:ph type="title"/>
          </p:nvPr>
        </p:nvSpPr>
        <p:spPr/>
        <p:txBody>
          <a:bodyPr/>
          <a:lstStyle/>
          <a:p>
            <a:r>
              <a:rPr lang="de-DE" dirty="0">
                <a:latin typeface="Arial"/>
                <a:cs typeface="Arial"/>
              </a:rPr>
              <a:t>Unterrichtsgestaltung</a:t>
            </a:r>
            <a:endParaRPr lang="de-DE" dirty="0"/>
          </a:p>
        </p:txBody>
      </p:sp>
      <p:sp>
        <p:nvSpPr>
          <p:cNvPr id="3" name="Inhaltsplatzhalter 2">
            <a:extLst>
              <a:ext uri="{FF2B5EF4-FFF2-40B4-BE49-F238E27FC236}">
                <a16:creationId xmlns:a16="http://schemas.microsoft.com/office/drawing/2014/main" id="{40EC7CFD-7007-4B7A-CDC3-C23A178A06B1}"/>
              </a:ext>
            </a:extLst>
          </p:cNvPr>
          <p:cNvSpPr>
            <a:spLocks noGrp="1"/>
          </p:cNvSpPr>
          <p:nvPr>
            <p:ph idx="1"/>
          </p:nvPr>
        </p:nvSpPr>
        <p:spPr/>
        <p:txBody>
          <a:bodyPr vert="horz" lIns="91440" tIns="45720" rIns="91440" bIns="45720" rtlCol="0" anchor="t">
            <a:normAutofit/>
          </a:bodyPr>
          <a:lstStyle/>
          <a:p>
            <a:pPr marL="0" indent="0">
              <a:buNone/>
            </a:pPr>
            <a:endParaRPr lang="de-DE" dirty="0">
              <a:latin typeface="Arial"/>
              <a:cs typeface="Arial"/>
            </a:endParaRPr>
          </a:p>
          <a:p>
            <a:pPr marL="0" indent="0">
              <a:buNone/>
            </a:pPr>
            <a:endParaRPr lang="de-DE" dirty="0">
              <a:latin typeface="Arial"/>
              <a:cs typeface="Arial"/>
            </a:endParaRPr>
          </a:p>
          <a:p>
            <a:pPr marL="0" indent="0">
              <a:buNone/>
            </a:pPr>
            <a:endParaRPr lang="de-DE" dirty="0">
              <a:latin typeface="Arial"/>
              <a:cs typeface="Arial"/>
            </a:endParaRPr>
          </a:p>
          <a:p>
            <a:pPr marL="0" indent="0">
              <a:buNone/>
            </a:pPr>
            <a:r>
              <a:rPr lang="de-DE" dirty="0">
                <a:latin typeface="Arial"/>
                <a:cs typeface="Arial"/>
              </a:rPr>
              <a:t>Für wen?</a:t>
            </a:r>
            <a:endParaRPr lang="de-DE" dirty="0"/>
          </a:p>
        </p:txBody>
      </p:sp>
      <p:sp>
        <p:nvSpPr>
          <p:cNvPr id="4" name="Fußzeilenplatzhalter 3">
            <a:extLst>
              <a:ext uri="{FF2B5EF4-FFF2-40B4-BE49-F238E27FC236}">
                <a16:creationId xmlns:a16="http://schemas.microsoft.com/office/drawing/2014/main" id="{C312C91B-655C-5455-D1DA-4840E9107447}"/>
              </a:ext>
            </a:extLst>
          </p:cNvPr>
          <p:cNvSpPr>
            <a:spLocks noGrp="1"/>
          </p:cNvSpPr>
          <p:nvPr>
            <p:ph type="ftr" sz="quarter" idx="11"/>
          </p:nvPr>
        </p:nvSpPr>
        <p:spPr/>
        <p:txBody>
          <a:bodyPr/>
          <a:lstStyle/>
          <a:p>
            <a:r>
              <a:rPr lang="de-DE"/>
              <a:t>26</a:t>
            </a:r>
          </a:p>
        </p:txBody>
      </p:sp>
      <p:pic>
        <p:nvPicPr>
          <p:cNvPr id="5" name="Grafik 4" descr="Ein Bild, das Kleidung, draußen, Schuhwerk, Himmel enthält.&#10;&#10;KI-generierte Inhalte können fehlerhaft sein.">
            <a:extLst>
              <a:ext uri="{FF2B5EF4-FFF2-40B4-BE49-F238E27FC236}">
                <a16:creationId xmlns:a16="http://schemas.microsoft.com/office/drawing/2014/main" id="{BDEC592E-2D5C-A07A-DC69-0EA76BDAB3CB}"/>
              </a:ext>
            </a:extLst>
          </p:cNvPr>
          <p:cNvPicPr>
            <a:picLocks noChangeAspect="1"/>
          </p:cNvPicPr>
          <p:nvPr/>
        </p:nvPicPr>
        <p:blipFill>
          <a:blip r:embed="rId2"/>
          <a:stretch>
            <a:fillRect/>
          </a:stretch>
        </p:blipFill>
        <p:spPr>
          <a:xfrm>
            <a:off x="3051191" y="1495778"/>
            <a:ext cx="6146061" cy="4684890"/>
          </a:xfrm>
          <a:prstGeom prst="rect">
            <a:avLst/>
          </a:prstGeom>
        </p:spPr>
      </p:pic>
    </p:spTree>
    <p:extLst>
      <p:ext uri="{BB962C8B-B14F-4D97-AF65-F5344CB8AC3E}">
        <p14:creationId xmlns:p14="http://schemas.microsoft.com/office/powerpoint/2010/main" val="3424652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294EB1-D0A5-A174-CCCA-2241E21C5E5E}"/>
              </a:ext>
            </a:extLst>
          </p:cNvPr>
          <p:cNvSpPr>
            <a:spLocks noGrp="1"/>
          </p:cNvSpPr>
          <p:nvPr>
            <p:ph type="title"/>
          </p:nvPr>
        </p:nvSpPr>
        <p:spPr/>
        <p:txBody>
          <a:bodyPr/>
          <a:lstStyle/>
          <a:p>
            <a:r>
              <a:rPr lang="de-DE" dirty="0">
                <a:latin typeface="Arial"/>
                <a:cs typeface="Arial"/>
              </a:rPr>
              <a:t>Lernpfad</a:t>
            </a:r>
            <a:endParaRPr lang="de-DE" dirty="0"/>
          </a:p>
        </p:txBody>
      </p:sp>
      <p:sp>
        <p:nvSpPr>
          <p:cNvPr id="3" name="Inhaltsplatzhalter 2">
            <a:extLst>
              <a:ext uri="{FF2B5EF4-FFF2-40B4-BE49-F238E27FC236}">
                <a16:creationId xmlns:a16="http://schemas.microsoft.com/office/drawing/2014/main" id="{5FD51174-1ABA-77D3-FE3F-546B5CD047BD}"/>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Ablauf</a:t>
            </a:r>
          </a:p>
          <a:p>
            <a:pPr marL="457200" indent="-457200"/>
            <a:r>
              <a:rPr lang="de-DE" dirty="0">
                <a:latin typeface="Arial"/>
                <a:cs typeface="Arial"/>
              </a:rPr>
              <a:t>Festlegung der persönlichen Lernziele &amp; Lernergebnisse.</a:t>
            </a:r>
          </a:p>
          <a:p>
            <a:pPr marL="457200" indent="-457200"/>
            <a:r>
              <a:rPr lang="de-DE" dirty="0">
                <a:latin typeface="Arial"/>
                <a:cs typeface="Arial"/>
              </a:rPr>
              <a:t>Auswahl zuverlässiger Lernressourcen.</a:t>
            </a:r>
          </a:p>
          <a:p>
            <a:pPr marL="457200" indent="-457200"/>
            <a:r>
              <a:rPr lang="de-DE" dirty="0">
                <a:latin typeface="Arial"/>
                <a:cs typeface="Arial"/>
              </a:rPr>
              <a:t>Erstellung eines Zeitplans.</a:t>
            </a:r>
          </a:p>
        </p:txBody>
      </p:sp>
      <p:sp>
        <p:nvSpPr>
          <p:cNvPr id="6" name="Fußzeilenplatzhalter 5">
            <a:extLst>
              <a:ext uri="{FF2B5EF4-FFF2-40B4-BE49-F238E27FC236}">
                <a16:creationId xmlns:a16="http://schemas.microsoft.com/office/drawing/2014/main" id="{B9984DBA-5C4B-D74A-ABD6-CEECA14BEADE}"/>
              </a:ext>
            </a:extLst>
          </p:cNvPr>
          <p:cNvSpPr>
            <a:spLocks noGrp="1"/>
          </p:cNvSpPr>
          <p:nvPr>
            <p:ph type="ftr" sz="quarter" idx="11"/>
          </p:nvPr>
        </p:nvSpPr>
        <p:spPr/>
        <p:txBody>
          <a:bodyPr/>
          <a:lstStyle/>
          <a:p>
            <a:r>
              <a:rPr lang="de-DE"/>
              <a:t>10</a:t>
            </a:r>
          </a:p>
        </p:txBody>
      </p:sp>
    </p:spTree>
    <p:extLst>
      <p:ext uri="{BB962C8B-B14F-4D97-AF65-F5344CB8AC3E}">
        <p14:creationId xmlns:p14="http://schemas.microsoft.com/office/powerpoint/2010/main" val="4220132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Kleidung, Person, Im Haus, Frau enthält.&#10;&#10;KI-generierte Inhalte können fehlerhaft sein.">
            <a:extLst>
              <a:ext uri="{FF2B5EF4-FFF2-40B4-BE49-F238E27FC236}">
                <a16:creationId xmlns:a16="http://schemas.microsoft.com/office/drawing/2014/main" id="{74AAB905-F8D7-25AF-8160-EB7AD645AE71}"/>
              </a:ext>
            </a:extLst>
          </p:cNvPr>
          <p:cNvPicPr>
            <a:picLocks noChangeAspect="1"/>
          </p:cNvPicPr>
          <p:nvPr/>
        </p:nvPicPr>
        <p:blipFill>
          <a:blip r:embed="rId3"/>
          <a:stretch>
            <a:fillRect/>
          </a:stretch>
        </p:blipFill>
        <p:spPr>
          <a:xfrm>
            <a:off x="2422071" y="495300"/>
            <a:ext cx="7347857" cy="5562600"/>
          </a:xfrm>
          <a:prstGeom prst="rect">
            <a:avLst/>
          </a:prstGeom>
        </p:spPr>
      </p:pic>
      <p:sp>
        <p:nvSpPr>
          <p:cNvPr id="5" name="Fußzeilenplatzhalter 4">
            <a:extLst>
              <a:ext uri="{FF2B5EF4-FFF2-40B4-BE49-F238E27FC236}">
                <a16:creationId xmlns:a16="http://schemas.microsoft.com/office/drawing/2014/main" id="{96C714E1-A0E1-0F10-1987-2291DB312FD1}"/>
              </a:ext>
            </a:extLst>
          </p:cNvPr>
          <p:cNvSpPr>
            <a:spLocks noGrp="1"/>
          </p:cNvSpPr>
          <p:nvPr>
            <p:ph type="ftr" sz="quarter" idx="11"/>
          </p:nvPr>
        </p:nvSpPr>
        <p:spPr/>
        <p:txBody>
          <a:bodyPr/>
          <a:lstStyle/>
          <a:p>
            <a:r>
              <a:rPr lang="de-DE"/>
              <a:t>24</a:t>
            </a:r>
          </a:p>
        </p:txBody>
      </p:sp>
    </p:spTree>
    <p:extLst>
      <p:ext uri="{BB962C8B-B14F-4D97-AF65-F5344CB8AC3E}">
        <p14:creationId xmlns:p14="http://schemas.microsoft.com/office/powerpoint/2010/main" val="18176746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D68274-E470-047C-3962-B9969DD534FF}"/>
              </a:ext>
            </a:extLst>
          </p:cNvPr>
          <p:cNvSpPr>
            <a:spLocks noGrp="1"/>
          </p:cNvSpPr>
          <p:nvPr>
            <p:ph type="title"/>
          </p:nvPr>
        </p:nvSpPr>
        <p:spPr/>
        <p:txBody>
          <a:bodyPr/>
          <a:lstStyle/>
          <a:p>
            <a:r>
              <a:rPr lang="de-DE" dirty="0">
                <a:latin typeface="Arial"/>
                <a:cs typeface="Arial"/>
              </a:rPr>
              <a:t>Zielgruppen</a:t>
            </a:r>
            <a:endParaRPr lang="de-DE" dirty="0"/>
          </a:p>
        </p:txBody>
      </p:sp>
      <p:sp>
        <p:nvSpPr>
          <p:cNvPr id="3" name="Inhaltsplatzhalter 2">
            <a:extLst>
              <a:ext uri="{FF2B5EF4-FFF2-40B4-BE49-F238E27FC236}">
                <a16:creationId xmlns:a16="http://schemas.microsoft.com/office/drawing/2014/main" id="{3592E522-1440-4A0D-3FC8-357F3FB81C3E}"/>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Eine Zielgruppe ist..</a:t>
            </a:r>
            <a:endParaRPr lang="de-DE" b="1" dirty="0"/>
          </a:p>
          <a:p>
            <a:pPr marL="0" indent="0">
              <a:buNone/>
            </a:pPr>
            <a:endParaRPr lang="de-DE" dirty="0">
              <a:latin typeface="Arial"/>
              <a:cs typeface="Arial"/>
            </a:endParaRPr>
          </a:p>
          <a:p>
            <a:pPr marL="0" indent="0" algn="ctr">
              <a:buNone/>
            </a:pPr>
            <a:r>
              <a:rPr lang="de-DE" dirty="0">
                <a:latin typeface="Arial"/>
                <a:cs typeface="Arial"/>
              </a:rPr>
              <a:t>eine klar definierte Gruppe von Menschen, die ähnliche Merkmale, Bedürfnisse oder Interessen haben und für eine bestimmte Botschaft, ein Produkt oder eine Dienstleistung relevant sind.</a:t>
            </a:r>
            <a:endParaRPr lang="de-DE"/>
          </a:p>
        </p:txBody>
      </p:sp>
      <p:sp>
        <p:nvSpPr>
          <p:cNvPr id="4" name="Fußzeilenplatzhalter 3">
            <a:extLst>
              <a:ext uri="{FF2B5EF4-FFF2-40B4-BE49-F238E27FC236}">
                <a16:creationId xmlns:a16="http://schemas.microsoft.com/office/drawing/2014/main" id="{AC1CA547-B8D2-CBDE-B90F-382F72408A93}"/>
              </a:ext>
            </a:extLst>
          </p:cNvPr>
          <p:cNvSpPr>
            <a:spLocks noGrp="1"/>
          </p:cNvSpPr>
          <p:nvPr>
            <p:ph type="ftr" sz="quarter" idx="11"/>
          </p:nvPr>
        </p:nvSpPr>
        <p:spPr/>
        <p:txBody>
          <a:bodyPr/>
          <a:lstStyle/>
          <a:p>
            <a:r>
              <a:rPr lang="de-DE"/>
              <a:t>27</a:t>
            </a:r>
          </a:p>
        </p:txBody>
      </p:sp>
    </p:spTree>
    <p:extLst>
      <p:ext uri="{BB962C8B-B14F-4D97-AF65-F5344CB8AC3E}">
        <p14:creationId xmlns:p14="http://schemas.microsoft.com/office/powerpoint/2010/main" val="35891156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F7177CBE-3F92-128A-36F6-96D7C80724D7}"/>
              </a:ext>
            </a:extLst>
          </p:cNvPr>
          <p:cNvSpPr>
            <a:spLocks noGrp="1"/>
          </p:cNvSpPr>
          <p:nvPr>
            <p:ph type="body" idx="1"/>
          </p:nvPr>
        </p:nvSpPr>
        <p:spPr>
          <a:xfrm>
            <a:off x="8276" y="386918"/>
            <a:ext cx="12162749" cy="915218"/>
          </a:xfrm>
        </p:spPr>
        <p:txBody>
          <a:bodyPr vert="horz" lIns="91440" tIns="45720" rIns="91440" bIns="45720" rtlCol="0" anchor="t">
            <a:normAutofit/>
          </a:bodyPr>
          <a:lstStyle/>
          <a:p>
            <a:pPr algn="ctr"/>
            <a:r>
              <a:rPr lang="de-DE" sz="6000" dirty="0">
                <a:solidFill>
                  <a:srgbClr val="000000"/>
                </a:solidFill>
                <a:latin typeface="Arial"/>
                <a:cs typeface="Arial"/>
              </a:rPr>
              <a:t>Der Weg ist das Ziel</a:t>
            </a:r>
            <a:endParaRPr lang="de-DE" dirty="0">
              <a:latin typeface="Arial"/>
              <a:cs typeface="Arial"/>
            </a:endParaRPr>
          </a:p>
        </p:txBody>
      </p:sp>
      <p:pic>
        <p:nvPicPr>
          <p:cNvPr id="4" name="Grafik 3" descr="Ein Bild, das draußen, Wolke, Himmel, Pflanze enthält.&#10;&#10;KI-generierte Inhalte können fehlerhaft sein.">
            <a:extLst>
              <a:ext uri="{FF2B5EF4-FFF2-40B4-BE49-F238E27FC236}">
                <a16:creationId xmlns:a16="http://schemas.microsoft.com/office/drawing/2014/main" id="{451DEC8B-ED52-7748-707E-5FF300E5C1A0}"/>
              </a:ext>
            </a:extLst>
          </p:cNvPr>
          <p:cNvPicPr>
            <a:picLocks noChangeAspect="1"/>
          </p:cNvPicPr>
          <p:nvPr/>
        </p:nvPicPr>
        <p:blipFill>
          <a:blip r:embed="rId3"/>
          <a:stretch>
            <a:fillRect/>
          </a:stretch>
        </p:blipFill>
        <p:spPr>
          <a:xfrm>
            <a:off x="3135003" y="1593273"/>
            <a:ext cx="5914298" cy="4471940"/>
          </a:xfrm>
          <a:prstGeom prst="rect">
            <a:avLst/>
          </a:prstGeom>
        </p:spPr>
      </p:pic>
      <p:sp>
        <p:nvSpPr>
          <p:cNvPr id="6" name="Fußzeilenplatzhalter 5">
            <a:extLst>
              <a:ext uri="{FF2B5EF4-FFF2-40B4-BE49-F238E27FC236}">
                <a16:creationId xmlns:a16="http://schemas.microsoft.com/office/drawing/2014/main" id="{731FA3C0-2433-4B0E-FF9F-49EE2429830D}"/>
              </a:ext>
            </a:extLst>
          </p:cNvPr>
          <p:cNvSpPr>
            <a:spLocks noGrp="1"/>
          </p:cNvSpPr>
          <p:nvPr>
            <p:ph type="ftr" sz="quarter" idx="11"/>
          </p:nvPr>
        </p:nvSpPr>
        <p:spPr/>
        <p:txBody>
          <a:bodyPr/>
          <a:lstStyle/>
          <a:p>
            <a:r>
              <a:rPr lang="de-DE"/>
              <a:t>9</a:t>
            </a:r>
          </a:p>
        </p:txBody>
      </p:sp>
    </p:spTree>
    <p:extLst>
      <p:ext uri="{BB962C8B-B14F-4D97-AF65-F5344CB8AC3E}">
        <p14:creationId xmlns:p14="http://schemas.microsoft.com/office/powerpoint/2010/main" val="5280606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Text, Screenshot, Kreis, Schrift enthält.&#10;&#10;KI-generierte Inhalte können fehlerhaft sein.">
            <a:extLst>
              <a:ext uri="{FF2B5EF4-FFF2-40B4-BE49-F238E27FC236}">
                <a16:creationId xmlns:a16="http://schemas.microsoft.com/office/drawing/2014/main" id="{B52BE394-0CC5-910B-984E-36FE09C50EB4}"/>
              </a:ext>
            </a:extLst>
          </p:cNvPr>
          <p:cNvPicPr>
            <a:picLocks noChangeAspect="1"/>
          </p:cNvPicPr>
          <p:nvPr/>
        </p:nvPicPr>
        <p:blipFill>
          <a:blip r:embed="rId3"/>
          <a:stretch>
            <a:fillRect/>
          </a:stretch>
        </p:blipFill>
        <p:spPr>
          <a:xfrm>
            <a:off x="2406143" y="980872"/>
            <a:ext cx="7379715" cy="4888150"/>
          </a:xfrm>
          <a:prstGeom prst="rect">
            <a:avLst/>
          </a:prstGeom>
        </p:spPr>
      </p:pic>
      <p:sp>
        <p:nvSpPr>
          <p:cNvPr id="5" name="Fußzeilenplatzhalter 4">
            <a:extLst>
              <a:ext uri="{FF2B5EF4-FFF2-40B4-BE49-F238E27FC236}">
                <a16:creationId xmlns:a16="http://schemas.microsoft.com/office/drawing/2014/main" id="{358A0AF6-BEA3-FCCB-6C80-71C85EE154F9}"/>
              </a:ext>
            </a:extLst>
          </p:cNvPr>
          <p:cNvSpPr>
            <a:spLocks noGrp="1"/>
          </p:cNvSpPr>
          <p:nvPr>
            <p:ph type="ftr" sz="quarter" idx="11"/>
          </p:nvPr>
        </p:nvSpPr>
        <p:spPr/>
        <p:txBody>
          <a:bodyPr/>
          <a:lstStyle/>
          <a:p>
            <a:r>
              <a:rPr lang="de-DE"/>
              <a:t>23</a:t>
            </a:r>
          </a:p>
        </p:txBody>
      </p:sp>
    </p:spTree>
    <p:extLst>
      <p:ext uri="{BB962C8B-B14F-4D97-AF65-F5344CB8AC3E}">
        <p14:creationId xmlns:p14="http://schemas.microsoft.com/office/powerpoint/2010/main" val="22705818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6F9931-E427-AFBF-CA83-7203365B4C94}"/>
              </a:ext>
            </a:extLst>
          </p:cNvPr>
          <p:cNvSpPr>
            <a:spLocks noGrp="1"/>
          </p:cNvSpPr>
          <p:nvPr>
            <p:ph type="title"/>
          </p:nvPr>
        </p:nvSpPr>
        <p:spPr/>
        <p:txBody>
          <a:bodyPr/>
          <a:lstStyle/>
          <a:p>
            <a:r>
              <a:rPr lang="de-DE" dirty="0">
                <a:latin typeface="Arial"/>
                <a:cs typeface="Arial"/>
              </a:rPr>
              <a:t>Kompetenzen einer Lehrkraft</a:t>
            </a:r>
            <a:endParaRPr lang="de-DE" dirty="0"/>
          </a:p>
        </p:txBody>
      </p:sp>
      <p:sp>
        <p:nvSpPr>
          <p:cNvPr id="3" name="Inhaltsplatzhalter 2">
            <a:extLst>
              <a:ext uri="{FF2B5EF4-FFF2-40B4-BE49-F238E27FC236}">
                <a16:creationId xmlns:a16="http://schemas.microsoft.com/office/drawing/2014/main" id="{C4BD55A7-3CFC-15F9-0773-B782C1E0DBD4}"/>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Welche Aufgaben hat eine Lehrkraft?</a:t>
            </a:r>
          </a:p>
          <a:p>
            <a:r>
              <a:rPr lang="de-DE" dirty="0">
                <a:latin typeface="Arial"/>
                <a:cs typeface="Arial"/>
              </a:rPr>
              <a:t>Wissensvermittlung</a:t>
            </a:r>
          </a:p>
          <a:p>
            <a:r>
              <a:rPr lang="de-DE" dirty="0">
                <a:latin typeface="Arial"/>
                <a:cs typeface="Arial"/>
              </a:rPr>
              <a:t>Rolle des Trainers bzw. der Trainerin</a:t>
            </a:r>
            <a:endParaRPr lang="de-DE" dirty="0"/>
          </a:p>
          <a:p>
            <a:r>
              <a:rPr lang="de-DE" dirty="0">
                <a:latin typeface="Arial"/>
                <a:cs typeface="Arial"/>
              </a:rPr>
              <a:t>Motivation für das Thema</a:t>
            </a:r>
          </a:p>
        </p:txBody>
      </p:sp>
      <p:sp>
        <p:nvSpPr>
          <p:cNvPr id="6" name="Fußzeilenplatzhalter 5">
            <a:extLst>
              <a:ext uri="{FF2B5EF4-FFF2-40B4-BE49-F238E27FC236}">
                <a16:creationId xmlns:a16="http://schemas.microsoft.com/office/drawing/2014/main" id="{E62CB470-DFCB-D7BB-8E3C-A77196747C74}"/>
              </a:ext>
            </a:extLst>
          </p:cNvPr>
          <p:cNvSpPr>
            <a:spLocks noGrp="1"/>
          </p:cNvSpPr>
          <p:nvPr>
            <p:ph type="ftr" sz="quarter" idx="11"/>
          </p:nvPr>
        </p:nvSpPr>
        <p:spPr/>
        <p:txBody>
          <a:bodyPr/>
          <a:lstStyle/>
          <a:p>
            <a:r>
              <a:rPr lang="de-DE"/>
              <a:t>4</a:t>
            </a:r>
          </a:p>
        </p:txBody>
      </p:sp>
      <p:pic>
        <p:nvPicPr>
          <p:cNvPr id="4" name="Grafik 3" descr="Ein Bild, das Kleidung, Text, Person, Klassenzimmer enthält.&#10;&#10;KI-generierte Inhalte können fehlerhaft sein.">
            <a:extLst>
              <a:ext uri="{FF2B5EF4-FFF2-40B4-BE49-F238E27FC236}">
                <a16:creationId xmlns:a16="http://schemas.microsoft.com/office/drawing/2014/main" id="{F61F4E36-F2F2-B2C6-A3EA-E0352F597449}"/>
              </a:ext>
            </a:extLst>
          </p:cNvPr>
          <p:cNvPicPr>
            <a:picLocks noChangeAspect="1"/>
          </p:cNvPicPr>
          <p:nvPr/>
        </p:nvPicPr>
        <p:blipFill>
          <a:blip r:embed="rId3"/>
          <a:srcRect l="25271" t="11443" r="14299" b="13513"/>
          <a:stretch/>
        </p:blipFill>
        <p:spPr>
          <a:xfrm>
            <a:off x="7736266" y="1652080"/>
            <a:ext cx="3789564" cy="3561229"/>
          </a:xfrm>
          <a:prstGeom prst="rect">
            <a:avLst/>
          </a:prstGeom>
        </p:spPr>
      </p:pic>
    </p:spTree>
    <p:extLst>
      <p:ext uri="{BB962C8B-B14F-4D97-AF65-F5344CB8AC3E}">
        <p14:creationId xmlns:p14="http://schemas.microsoft.com/office/powerpoint/2010/main" val="684325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3452BA-A930-207F-ECB9-7933FE19BDB1}"/>
              </a:ext>
            </a:extLst>
          </p:cNvPr>
          <p:cNvSpPr>
            <a:spLocks noGrp="1"/>
          </p:cNvSpPr>
          <p:nvPr>
            <p:ph type="title"/>
          </p:nvPr>
        </p:nvSpPr>
        <p:spPr/>
        <p:txBody>
          <a:bodyPr/>
          <a:lstStyle/>
          <a:p>
            <a:r>
              <a:rPr lang="de-DE" dirty="0">
                <a:latin typeface="Arial"/>
                <a:cs typeface="Arial"/>
              </a:rPr>
              <a:t>Kompetenzen einer Lehrkraft</a:t>
            </a:r>
            <a:endParaRPr lang="de-DE" dirty="0"/>
          </a:p>
        </p:txBody>
      </p:sp>
      <p:sp>
        <p:nvSpPr>
          <p:cNvPr id="3" name="Inhaltsplatzhalter 2">
            <a:extLst>
              <a:ext uri="{FF2B5EF4-FFF2-40B4-BE49-F238E27FC236}">
                <a16:creationId xmlns:a16="http://schemas.microsoft.com/office/drawing/2014/main" id="{0EF5EAD1-5558-92FE-ED02-7EDE5BF9125B}"/>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Die Rolle des Trainers bzw. der Trainerin</a:t>
            </a:r>
          </a:p>
          <a:p>
            <a:pPr marL="457200" indent="-457200"/>
            <a:r>
              <a:rPr lang="de-DE" dirty="0">
                <a:latin typeface="Arial"/>
                <a:cs typeface="Arial"/>
              </a:rPr>
              <a:t>Freude an der Arbeit – schafft Begeisterungsfähigkeit</a:t>
            </a:r>
          </a:p>
          <a:p>
            <a:pPr marL="457200" indent="-457200"/>
            <a:r>
              <a:rPr lang="de-DE" dirty="0">
                <a:latin typeface="Arial"/>
                <a:cs typeface="Arial"/>
              </a:rPr>
              <a:t>Durchsetzungsvermögen - um den roten Faden nicht zu verlieren</a:t>
            </a:r>
            <a:endParaRPr lang="de-DE" dirty="0"/>
          </a:p>
          <a:p>
            <a:pPr marL="457200" indent="-457200"/>
            <a:r>
              <a:rPr lang="de-DE" dirty="0">
                <a:latin typeface="Arial"/>
                <a:cs typeface="Arial"/>
              </a:rPr>
              <a:t>Vertrauen – damit eine gute Basis entsteht</a:t>
            </a:r>
            <a:endParaRPr lang="de-DE" dirty="0"/>
          </a:p>
          <a:p>
            <a:pPr marL="457200" indent="-457200"/>
            <a:r>
              <a:rPr lang="de-DE" dirty="0">
                <a:latin typeface="Arial"/>
                <a:cs typeface="Arial"/>
              </a:rPr>
              <a:t>Geduld – um einfühlsam auf die Teilnehmenden einzugehen</a:t>
            </a:r>
            <a:endParaRPr lang="de-DE" dirty="0"/>
          </a:p>
          <a:p>
            <a:pPr marL="457200" indent="-457200"/>
            <a:r>
              <a:rPr lang="de-DE" dirty="0">
                <a:latin typeface="Arial"/>
                <a:cs typeface="Arial"/>
              </a:rPr>
              <a:t>Lösungsorientiertheit - damit Probleme rasch behoben</a:t>
            </a:r>
            <a:endParaRPr lang="de-DE" dirty="0"/>
          </a:p>
          <a:p>
            <a:pPr marL="0" indent="0">
              <a:buNone/>
            </a:pPr>
            <a:r>
              <a:rPr lang="de-DE" dirty="0">
                <a:latin typeface="Arial"/>
                <a:cs typeface="Arial"/>
              </a:rPr>
              <a:t>     werden</a:t>
            </a:r>
            <a:endParaRPr lang="de-DE" dirty="0"/>
          </a:p>
          <a:p>
            <a:pPr marL="457200" indent="-457200"/>
            <a:endParaRPr lang="de-DE" dirty="0"/>
          </a:p>
          <a:p>
            <a:pPr marL="457200" indent="-457200"/>
            <a:endParaRPr lang="de-DE" dirty="0"/>
          </a:p>
          <a:p>
            <a:pPr marL="457200" indent="-457200"/>
            <a:endParaRPr lang="de-DE" dirty="0"/>
          </a:p>
        </p:txBody>
      </p:sp>
      <p:sp>
        <p:nvSpPr>
          <p:cNvPr id="6" name="Fußzeilenplatzhalter 5">
            <a:extLst>
              <a:ext uri="{FF2B5EF4-FFF2-40B4-BE49-F238E27FC236}">
                <a16:creationId xmlns:a16="http://schemas.microsoft.com/office/drawing/2014/main" id="{EBA467F7-DAF1-50EB-94A1-CF3792405ED1}"/>
              </a:ext>
            </a:extLst>
          </p:cNvPr>
          <p:cNvSpPr>
            <a:spLocks noGrp="1"/>
          </p:cNvSpPr>
          <p:nvPr>
            <p:ph type="ftr" sz="quarter" idx="11"/>
          </p:nvPr>
        </p:nvSpPr>
        <p:spPr/>
        <p:txBody>
          <a:bodyPr/>
          <a:lstStyle/>
          <a:p>
            <a:r>
              <a:rPr lang="de-DE"/>
              <a:t>5</a:t>
            </a:r>
          </a:p>
        </p:txBody>
      </p:sp>
    </p:spTree>
    <p:extLst>
      <p:ext uri="{BB962C8B-B14F-4D97-AF65-F5344CB8AC3E}">
        <p14:creationId xmlns:p14="http://schemas.microsoft.com/office/powerpoint/2010/main" val="2803118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F065C1-5E2C-7B93-9FE5-8A792D6CBDCB}"/>
              </a:ext>
            </a:extLst>
          </p:cNvPr>
          <p:cNvSpPr>
            <a:spLocks noGrp="1"/>
          </p:cNvSpPr>
          <p:nvPr>
            <p:ph type="ctrTitle"/>
          </p:nvPr>
        </p:nvSpPr>
        <p:spPr>
          <a:xfrm>
            <a:off x="1521125" y="1500000"/>
            <a:ext cx="9144000" cy="650000"/>
          </a:xfrm>
        </p:spPr>
        <p:txBody>
          <a:bodyPr anchor="b">
            <a:normAutofit/>
          </a:bodyPr>
          <a:lstStyle/>
          <a:p>
            <a:r>
              <a:rPr lang="de-DE" sz="2400" b="1" dirty="0">
                <a:solidFill>
                  <a:srgbClr val="7030A0"/>
                </a:solidFill>
                <a:latin typeface="Arial"/>
                <a:cs typeface="Arial"/>
              </a:rPr>
              <a:t>Tag 2</a:t>
            </a:r>
            <a:endParaRPr lang="de-DE" sz="2400" b="1" dirty="0">
              <a:solidFill>
                <a:srgbClr val="7030A0"/>
              </a:solidFill>
            </a:endParaRPr>
          </a:p>
        </p:txBody>
      </p:sp>
      <p:sp>
        <p:nvSpPr>
          <p:cNvPr id="3" name="Untertitel 2">
            <a:extLst>
              <a:ext uri="{FF2B5EF4-FFF2-40B4-BE49-F238E27FC236}">
                <a16:creationId xmlns:a16="http://schemas.microsoft.com/office/drawing/2014/main" id="{39E74F91-76B1-BE37-0F34-C6D9CBC1AA04}"/>
              </a:ext>
            </a:extLst>
          </p:cNvPr>
          <p:cNvSpPr>
            <a:spLocks noGrp="1"/>
          </p:cNvSpPr>
          <p:nvPr>
            <p:ph type="subTitle" idx="1"/>
          </p:nvPr>
        </p:nvSpPr>
        <p:spPr>
          <a:xfrm>
            <a:off x="1518788" y="2994805"/>
            <a:ext cx="9144000" cy="1655762"/>
          </a:xfrm>
        </p:spPr>
        <p:txBody>
          <a:bodyPr vert="horz" lIns="91440" tIns="45720" rIns="91440" bIns="45720" rtlCol="0" anchor="t">
            <a:normAutofit/>
          </a:bodyPr>
          <a:lstStyle/>
          <a:p>
            <a:r>
              <a:rPr lang="de-DE" sz="5400" b="1" dirty="0">
                <a:solidFill>
                  <a:srgbClr val="7030A0"/>
                </a:solidFill>
                <a:latin typeface="Arial"/>
                <a:cs typeface="Arial"/>
              </a:rPr>
              <a:t>Ziele &amp; Unterrichtsgestaltung</a:t>
            </a:r>
            <a:endParaRPr lang="de-DE" sz="5400" b="1" dirty="0">
              <a:solidFill>
                <a:srgbClr val="7030A0"/>
              </a:solidFill>
            </a:endParaRPr>
          </a:p>
        </p:txBody>
      </p:sp>
    </p:spTree>
    <p:extLst>
      <p:ext uri="{BB962C8B-B14F-4D97-AF65-F5344CB8AC3E}">
        <p14:creationId xmlns:p14="http://schemas.microsoft.com/office/powerpoint/2010/main" val="12713902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97F79D-4245-E2CA-E163-D073A4C83B4B}"/>
              </a:ext>
            </a:extLst>
          </p:cNvPr>
          <p:cNvSpPr>
            <a:spLocks noGrp="1"/>
          </p:cNvSpPr>
          <p:nvPr>
            <p:ph type="title"/>
          </p:nvPr>
        </p:nvSpPr>
        <p:spPr/>
        <p:txBody>
          <a:bodyPr/>
          <a:lstStyle/>
          <a:p>
            <a:r>
              <a:rPr lang="de-DE" dirty="0">
                <a:latin typeface="Arial"/>
                <a:cs typeface="Arial"/>
              </a:rPr>
              <a:t>Gruppendynamik</a:t>
            </a:r>
            <a:endParaRPr lang="de-DE" dirty="0"/>
          </a:p>
        </p:txBody>
      </p:sp>
      <p:sp>
        <p:nvSpPr>
          <p:cNvPr id="6" name="Textplatzhalter 5">
            <a:extLst>
              <a:ext uri="{FF2B5EF4-FFF2-40B4-BE49-F238E27FC236}">
                <a16:creationId xmlns:a16="http://schemas.microsoft.com/office/drawing/2014/main" id="{CF588CC9-4AAF-36E6-C011-43F1E7C6489A}"/>
              </a:ext>
            </a:extLst>
          </p:cNvPr>
          <p:cNvSpPr>
            <a:spLocks noGrp="1"/>
          </p:cNvSpPr>
          <p:nvPr>
            <p:ph type="body" idx="1"/>
          </p:nvPr>
        </p:nvSpPr>
        <p:spPr>
          <a:xfrm>
            <a:off x="839788" y="1558866"/>
            <a:ext cx="9917935" cy="814505"/>
          </a:xfrm>
        </p:spPr>
        <p:txBody>
          <a:bodyPr>
            <a:normAutofit/>
          </a:bodyPr>
          <a:lstStyle/>
          <a:p>
            <a:r>
              <a:rPr lang="de-DE" sz="2800" dirty="0">
                <a:latin typeface="Arial"/>
                <a:cs typeface="Arial"/>
              </a:rPr>
              <a:t>Phase 1 - </a:t>
            </a:r>
            <a:r>
              <a:rPr lang="de-DE" sz="2800" dirty="0" err="1">
                <a:latin typeface="Arial"/>
                <a:cs typeface="Arial"/>
              </a:rPr>
              <a:t>Forming</a:t>
            </a:r>
            <a:endParaRPr lang="de-DE" sz="1200" b="0" dirty="0" err="1">
              <a:latin typeface="Arial"/>
              <a:cs typeface="Arial"/>
            </a:endParaRPr>
          </a:p>
        </p:txBody>
      </p:sp>
      <p:sp>
        <p:nvSpPr>
          <p:cNvPr id="3" name="Inhaltsplatzhalter 2">
            <a:extLst>
              <a:ext uri="{FF2B5EF4-FFF2-40B4-BE49-F238E27FC236}">
                <a16:creationId xmlns:a16="http://schemas.microsoft.com/office/drawing/2014/main" id="{EF3C9C99-515B-D737-4E5B-ED59201C7FEC}"/>
              </a:ext>
            </a:extLst>
          </p:cNvPr>
          <p:cNvSpPr>
            <a:spLocks noGrp="1"/>
          </p:cNvSpPr>
          <p:nvPr>
            <p:ph sz="half" idx="2"/>
          </p:nvPr>
        </p:nvSpPr>
        <p:spPr/>
        <p:txBody>
          <a:bodyPr vert="horz" lIns="91440" tIns="45720" rIns="91440" bIns="45720" rtlCol="0" anchor="t">
            <a:normAutofit/>
          </a:bodyPr>
          <a:lstStyle/>
          <a:p>
            <a:r>
              <a:rPr lang="de-DE" dirty="0">
                <a:latin typeface="Arial"/>
                <a:cs typeface="Arial"/>
              </a:rPr>
              <a:t>Die Gruppe bildet sich.</a:t>
            </a:r>
            <a:endParaRPr lang="de-DE" b="1" dirty="0">
              <a:latin typeface="Arial"/>
              <a:cs typeface="Arial"/>
            </a:endParaRPr>
          </a:p>
          <a:p>
            <a:pPr>
              <a:buFont typeface="Arial"/>
              <a:buChar char="•"/>
            </a:pPr>
            <a:r>
              <a:rPr lang="de-DE" dirty="0">
                <a:latin typeface="Arial"/>
                <a:cs typeface="Arial"/>
              </a:rPr>
              <a:t>Die Mitglieder lernen sich kennen.</a:t>
            </a:r>
            <a:endParaRPr lang="de-DE" dirty="0"/>
          </a:p>
          <a:p>
            <a:pPr marL="0" indent="0">
              <a:buNone/>
            </a:pPr>
            <a:endParaRPr lang="de-DE" dirty="0"/>
          </a:p>
          <a:p>
            <a:pPr marL="0" indent="0">
              <a:buNone/>
            </a:pPr>
            <a:endParaRPr lang="de-DE" dirty="0"/>
          </a:p>
        </p:txBody>
      </p:sp>
      <p:sp>
        <p:nvSpPr>
          <p:cNvPr id="5" name="Inhaltsplatzhalter 4">
            <a:extLst>
              <a:ext uri="{FF2B5EF4-FFF2-40B4-BE49-F238E27FC236}">
                <a16:creationId xmlns:a16="http://schemas.microsoft.com/office/drawing/2014/main" id="{4AA3A64B-6C77-C5E9-9C1A-1AF95449E362}"/>
              </a:ext>
            </a:extLst>
          </p:cNvPr>
          <p:cNvSpPr>
            <a:spLocks noGrp="1"/>
          </p:cNvSpPr>
          <p:nvPr>
            <p:ph sz="quarter" idx="4"/>
          </p:nvPr>
        </p:nvSpPr>
        <p:spPr/>
        <p:txBody>
          <a:bodyPr vert="horz" lIns="91440" tIns="45720" rIns="91440" bIns="45720" rtlCol="0" anchor="t">
            <a:normAutofit/>
          </a:bodyPr>
          <a:lstStyle/>
          <a:p>
            <a:r>
              <a:rPr lang="de-DE" dirty="0">
                <a:latin typeface="Arial"/>
                <a:cs typeface="Arial"/>
              </a:rPr>
              <a:t>Gutes Klima schaffen</a:t>
            </a:r>
          </a:p>
          <a:p>
            <a:r>
              <a:rPr lang="de-DE">
                <a:latin typeface="Arial"/>
                <a:cs typeface="Arial"/>
              </a:rPr>
              <a:t>Klärung von Rollen</a:t>
            </a:r>
          </a:p>
          <a:p>
            <a:r>
              <a:rPr lang="de-DE" dirty="0">
                <a:latin typeface="Arial"/>
                <a:cs typeface="Arial"/>
              </a:rPr>
              <a:t>Erwartungen besprechen</a:t>
            </a:r>
            <a:endParaRPr lang="de-DE" dirty="0"/>
          </a:p>
          <a:p>
            <a:r>
              <a:rPr lang="de-DE">
                <a:latin typeface="Arial"/>
                <a:cs typeface="Arial"/>
              </a:rPr>
              <a:t>Festlegung von Zielen</a:t>
            </a:r>
          </a:p>
          <a:p>
            <a:r>
              <a:rPr lang="de-DE" dirty="0">
                <a:latin typeface="Arial"/>
                <a:cs typeface="Arial"/>
              </a:rPr>
              <a:t>Strukturierung der Gruppenbildung</a:t>
            </a:r>
            <a:endParaRPr lang="de-DE"/>
          </a:p>
          <a:p>
            <a:endParaRPr lang="de-DE" dirty="0"/>
          </a:p>
        </p:txBody>
      </p:sp>
      <p:sp>
        <p:nvSpPr>
          <p:cNvPr id="4" name="Fußzeilenplatzhalter 3">
            <a:extLst>
              <a:ext uri="{FF2B5EF4-FFF2-40B4-BE49-F238E27FC236}">
                <a16:creationId xmlns:a16="http://schemas.microsoft.com/office/drawing/2014/main" id="{75A8F930-66F7-CF83-50E9-2410CACA8CE2}"/>
              </a:ext>
            </a:extLst>
          </p:cNvPr>
          <p:cNvSpPr>
            <a:spLocks noGrp="1"/>
          </p:cNvSpPr>
          <p:nvPr>
            <p:ph type="ftr" sz="quarter" idx="11"/>
          </p:nvPr>
        </p:nvSpPr>
        <p:spPr/>
        <p:txBody>
          <a:bodyPr/>
          <a:lstStyle/>
          <a:p>
            <a:r>
              <a:rPr lang="de-DE"/>
              <a:t>6</a:t>
            </a:r>
          </a:p>
        </p:txBody>
      </p:sp>
    </p:spTree>
    <p:extLst>
      <p:ext uri="{BB962C8B-B14F-4D97-AF65-F5344CB8AC3E}">
        <p14:creationId xmlns:p14="http://schemas.microsoft.com/office/powerpoint/2010/main" val="1277010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C6F418-FFBC-1D94-75AA-35DFE8BC5785}"/>
              </a:ext>
            </a:extLst>
          </p:cNvPr>
          <p:cNvSpPr>
            <a:spLocks noGrp="1"/>
          </p:cNvSpPr>
          <p:nvPr>
            <p:ph type="title"/>
          </p:nvPr>
        </p:nvSpPr>
        <p:spPr/>
        <p:txBody>
          <a:bodyPr/>
          <a:lstStyle/>
          <a:p>
            <a:r>
              <a:rPr lang="de-DE" dirty="0">
                <a:latin typeface="Arial"/>
                <a:cs typeface="Arial"/>
              </a:rPr>
              <a:t>Gruppendynamik</a:t>
            </a:r>
            <a:endParaRPr lang="de-DE" dirty="0"/>
          </a:p>
        </p:txBody>
      </p:sp>
      <p:sp>
        <p:nvSpPr>
          <p:cNvPr id="5" name="Textplatzhalter 4">
            <a:extLst>
              <a:ext uri="{FF2B5EF4-FFF2-40B4-BE49-F238E27FC236}">
                <a16:creationId xmlns:a16="http://schemas.microsoft.com/office/drawing/2014/main" id="{2555F4FF-0A5A-4653-7070-FF2E4E998A15}"/>
              </a:ext>
            </a:extLst>
          </p:cNvPr>
          <p:cNvSpPr>
            <a:spLocks noGrp="1"/>
          </p:cNvSpPr>
          <p:nvPr>
            <p:ph type="body" idx="1"/>
          </p:nvPr>
        </p:nvSpPr>
        <p:spPr>
          <a:xfrm>
            <a:off x="839788" y="1540051"/>
            <a:ext cx="9823861" cy="814505"/>
          </a:xfrm>
        </p:spPr>
        <p:txBody>
          <a:bodyPr>
            <a:normAutofit/>
          </a:bodyPr>
          <a:lstStyle/>
          <a:p>
            <a:r>
              <a:rPr lang="de-DE" sz="2800" dirty="0">
                <a:latin typeface="Arial"/>
                <a:cs typeface="Arial"/>
              </a:rPr>
              <a:t>Phase 3 - </a:t>
            </a:r>
            <a:r>
              <a:rPr lang="de-DE" sz="2800" dirty="0" err="1">
                <a:latin typeface="Arial"/>
                <a:cs typeface="Arial"/>
              </a:rPr>
              <a:t>Norming</a:t>
            </a:r>
            <a:r>
              <a:rPr lang="de-DE" sz="2800" dirty="0">
                <a:latin typeface="Arial"/>
                <a:cs typeface="Arial"/>
              </a:rPr>
              <a:t> &amp; Performing</a:t>
            </a:r>
            <a:endParaRPr lang="de-DE" sz="2800" dirty="0"/>
          </a:p>
        </p:txBody>
      </p:sp>
      <p:sp>
        <p:nvSpPr>
          <p:cNvPr id="3" name="Inhaltsplatzhalter 2">
            <a:extLst>
              <a:ext uri="{FF2B5EF4-FFF2-40B4-BE49-F238E27FC236}">
                <a16:creationId xmlns:a16="http://schemas.microsoft.com/office/drawing/2014/main" id="{F4988740-2AC8-6B25-14EB-C0EB9948660C}"/>
              </a:ext>
            </a:extLst>
          </p:cNvPr>
          <p:cNvSpPr>
            <a:spLocks noGrp="1"/>
          </p:cNvSpPr>
          <p:nvPr>
            <p:ph sz="half" idx="2"/>
          </p:nvPr>
        </p:nvSpPr>
        <p:spPr/>
        <p:txBody>
          <a:bodyPr vert="horz" lIns="91440" tIns="45720" rIns="91440" bIns="45720" rtlCol="0" anchor="t">
            <a:normAutofit/>
          </a:bodyPr>
          <a:lstStyle/>
          <a:p>
            <a:r>
              <a:rPr lang="de-DE" dirty="0">
                <a:latin typeface="Arial"/>
                <a:cs typeface="Arial"/>
              </a:rPr>
              <a:t>Regeln und Normen werden etabliert</a:t>
            </a:r>
            <a:endParaRPr lang="de-DE" b="1" dirty="0">
              <a:latin typeface="Arial"/>
              <a:cs typeface="Arial"/>
            </a:endParaRPr>
          </a:p>
          <a:p>
            <a:r>
              <a:rPr lang="de-DE" dirty="0">
                <a:latin typeface="Arial"/>
                <a:cs typeface="Arial"/>
              </a:rPr>
              <a:t>Teamgefühl entsteht</a:t>
            </a:r>
            <a:endParaRPr lang="de-DE" b="1" dirty="0">
              <a:latin typeface="Arial"/>
              <a:cs typeface="Arial"/>
            </a:endParaRPr>
          </a:p>
          <a:p>
            <a:pPr>
              <a:buFont typeface="Arial"/>
              <a:buChar char="•"/>
            </a:pPr>
            <a:r>
              <a:rPr lang="de-DE" dirty="0">
                <a:latin typeface="Arial"/>
                <a:cs typeface="Arial"/>
              </a:rPr>
              <a:t>Rollen sind klarer verteilt</a:t>
            </a:r>
          </a:p>
          <a:p>
            <a:pPr>
              <a:buFont typeface="Arial"/>
              <a:buChar char="•"/>
            </a:pPr>
            <a:r>
              <a:rPr lang="de-DE" dirty="0">
                <a:latin typeface="Arial"/>
                <a:cs typeface="Arial"/>
              </a:rPr>
              <a:t>Kommunikation verbessert sich</a:t>
            </a:r>
            <a:endParaRPr lang="de-DE" dirty="0"/>
          </a:p>
          <a:p>
            <a:pPr marL="0" indent="0">
              <a:buNone/>
            </a:pPr>
            <a:endParaRPr lang="de-DE" dirty="0"/>
          </a:p>
        </p:txBody>
      </p:sp>
      <p:sp>
        <p:nvSpPr>
          <p:cNvPr id="7" name="Inhaltsplatzhalter 6">
            <a:extLst>
              <a:ext uri="{FF2B5EF4-FFF2-40B4-BE49-F238E27FC236}">
                <a16:creationId xmlns:a16="http://schemas.microsoft.com/office/drawing/2014/main" id="{9F071090-EEC4-1165-0715-2C0986DB8E7B}"/>
              </a:ext>
            </a:extLst>
          </p:cNvPr>
          <p:cNvSpPr>
            <a:spLocks noGrp="1"/>
          </p:cNvSpPr>
          <p:nvPr>
            <p:ph sz="quarter" idx="4"/>
          </p:nvPr>
        </p:nvSpPr>
        <p:spPr/>
        <p:txBody>
          <a:bodyPr vert="horz" lIns="91440" tIns="45720" rIns="91440" bIns="45720" rtlCol="0" anchor="t">
            <a:normAutofit/>
          </a:bodyPr>
          <a:lstStyle/>
          <a:p>
            <a:r>
              <a:rPr lang="de-DE" dirty="0">
                <a:latin typeface="Arial"/>
                <a:cs typeface="Arial"/>
              </a:rPr>
              <a:t>Eigene Ressourcen zur Verfügung stellen</a:t>
            </a:r>
          </a:p>
          <a:p>
            <a:r>
              <a:rPr lang="de-DE" dirty="0">
                <a:latin typeface="Arial"/>
                <a:cs typeface="Arial"/>
              </a:rPr>
              <a:t>Macht teilen</a:t>
            </a:r>
          </a:p>
          <a:p>
            <a:r>
              <a:rPr lang="de-DE" dirty="0">
                <a:latin typeface="Arial"/>
                <a:cs typeface="Arial"/>
              </a:rPr>
              <a:t>Zugänglich für Fragen sein</a:t>
            </a:r>
          </a:p>
          <a:p>
            <a:r>
              <a:rPr lang="de-DE" dirty="0">
                <a:latin typeface="Arial"/>
                <a:cs typeface="Arial"/>
              </a:rPr>
              <a:t>Abgrenzung einer Gruppe  minimieren</a:t>
            </a:r>
          </a:p>
          <a:p>
            <a:endParaRPr lang="de-DE" dirty="0"/>
          </a:p>
        </p:txBody>
      </p:sp>
      <p:sp>
        <p:nvSpPr>
          <p:cNvPr id="4" name="Fußzeilenplatzhalter 3">
            <a:extLst>
              <a:ext uri="{FF2B5EF4-FFF2-40B4-BE49-F238E27FC236}">
                <a16:creationId xmlns:a16="http://schemas.microsoft.com/office/drawing/2014/main" id="{A4B3224A-66CD-7E5A-284C-A1A24EB8D18F}"/>
              </a:ext>
            </a:extLst>
          </p:cNvPr>
          <p:cNvSpPr>
            <a:spLocks noGrp="1"/>
          </p:cNvSpPr>
          <p:nvPr>
            <p:ph type="ftr" sz="quarter" idx="11"/>
          </p:nvPr>
        </p:nvSpPr>
        <p:spPr/>
        <p:txBody>
          <a:bodyPr/>
          <a:lstStyle/>
          <a:p>
            <a:r>
              <a:rPr lang="de-DE"/>
              <a:t>8</a:t>
            </a:r>
          </a:p>
        </p:txBody>
      </p:sp>
    </p:spTree>
    <p:extLst>
      <p:ext uri="{BB962C8B-B14F-4D97-AF65-F5344CB8AC3E}">
        <p14:creationId xmlns:p14="http://schemas.microsoft.com/office/powerpoint/2010/main" val="1142842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B5442A-B151-0118-7E8C-A59CB6EC0B9E}"/>
              </a:ext>
            </a:extLst>
          </p:cNvPr>
          <p:cNvSpPr>
            <a:spLocks noGrp="1"/>
          </p:cNvSpPr>
          <p:nvPr>
            <p:ph type="title"/>
          </p:nvPr>
        </p:nvSpPr>
        <p:spPr/>
        <p:txBody>
          <a:bodyPr/>
          <a:lstStyle/>
          <a:p>
            <a:r>
              <a:rPr lang="de-DE" dirty="0">
                <a:latin typeface="Arial"/>
                <a:cs typeface="Arial"/>
              </a:rPr>
              <a:t>Lernstile</a:t>
            </a:r>
            <a:endParaRPr lang="de-DE" dirty="0"/>
          </a:p>
        </p:txBody>
      </p:sp>
      <p:sp>
        <p:nvSpPr>
          <p:cNvPr id="3" name="Inhaltsplatzhalter 2">
            <a:extLst>
              <a:ext uri="{FF2B5EF4-FFF2-40B4-BE49-F238E27FC236}">
                <a16:creationId xmlns:a16="http://schemas.microsoft.com/office/drawing/2014/main" id="{2213B836-2703-1C6B-5ABB-11939D26DD7B}"/>
              </a:ext>
            </a:extLst>
          </p:cNvPr>
          <p:cNvSpPr>
            <a:spLocks noGrp="1"/>
          </p:cNvSpPr>
          <p:nvPr>
            <p:ph idx="1"/>
          </p:nvPr>
        </p:nvSpPr>
        <p:spPr/>
        <p:txBody>
          <a:bodyPr vert="horz" lIns="91440" tIns="45720" rIns="91440" bIns="45720" rtlCol="0" anchor="t">
            <a:normAutofit fontScale="85000" lnSpcReduction="20000"/>
          </a:bodyPr>
          <a:lstStyle/>
          <a:p>
            <a:pPr marL="0" indent="0">
              <a:buNone/>
            </a:pPr>
            <a:r>
              <a:rPr lang="de-DE" b="1" dirty="0">
                <a:latin typeface="Arial"/>
                <a:cs typeface="Arial"/>
              </a:rPr>
              <a:t>Der </a:t>
            </a:r>
            <a:r>
              <a:rPr lang="de-DE" b="1" dirty="0" err="1">
                <a:latin typeface="Arial"/>
                <a:cs typeface="Arial"/>
              </a:rPr>
              <a:t>kolbsche</a:t>
            </a:r>
            <a:r>
              <a:rPr lang="de-DE" b="1" dirty="0">
                <a:latin typeface="Arial"/>
                <a:cs typeface="Arial"/>
              </a:rPr>
              <a:t> Lernzyklus besteht aus..</a:t>
            </a:r>
          </a:p>
          <a:p>
            <a:r>
              <a:rPr lang="de-DE" dirty="0">
                <a:latin typeface="Arial"/>
                <a:cs typeface="Arial"/>
              </a:rPr>
              <a:t>Vorhandenen Erfahrungen</a:t>
            </a:r>
          </a:p>
          <a:p>
            <a:pPr lvl="1"/>
            <a:r>
              <a:rPr lang="de-DE" dirty="0">
                <a:latin typeface="Arial"/>
                <a:cs typeface="Arial"/>
              </a:rPr>
              <a:t>Lernen durch direkte Erlebnisse.</a:t>
            </a:r>
            <a:endParaRPr lang="de-DE"/>
          </a:p>
          <a:p>
            <a:pPr marL="0" indent="0">
              <a:buNone/>
            </a:pPr>
            <a:endParaRPr lang="de-DE" dirty="0">
              <a:latin typeface="Arial"/>
              <a:cs typeface="Arial"/>
            </a:endParaRPr>
          </a:p>
          <a:p>
            <a:pPr marL="457200" indent="-457200"/>
            <a:r>
              <a:rPr lang="de-DE" dirty="0">
                <a:latin typeface="Arial"/>
                <a:cs typeface="Arial"/>
              </a:rPr>
              <a:t>Reflexion</a:t>
            </a:r>
          </a:p>
          <a:p>
            <a:pPr lvl="1"/>
            <a:r>
              <a:rPr lang="de-DE" dirty="0">
                <a:latin typeface="Arial"/>
                <a:cs typeface="Arial"/>
              </a:rPr>
              <a:t>Nachdenken über Erlebtes</a:t>
            </a:r>
          </a:p>
          <a:p>
            <a:pPr marL="0" indent="0">
              <a:buNone/>
            </a:pPr>
            <a:endParaRPr lang="de-DE" dirty="0">
              <a:latin typeface="Arial"/>
              <a:cs typeface="Arial"/>
            </a:endParaRPr>
          </a:p>
          <a:p>
            <a:pPr marL="457200" indent="-457200"/>
            <a:r>
              <a:rPr lang="de-DE" dirty="0">
                <a:latin typeface="Arial"/>
                <a:cs typeface="Arial"/>
              </a:rPr>
              <a:t>Theoriebildung</a:t>
            </a:r>
          </a:p>
          <a:p>
            <a:pPr lvl="1"/>
            <a:r>
              <a:rPr lang="de-DE" dirty="0">
                <a:latin typeface="Arial"/>
                <a:cs typeface="Arial"/>
              </a:rPr>
              <a:t>Ableitung allgemeiner Prinzipien</a:t>
            </a:r>
          </a:p>
          <a:p>
            <a:pPr marL="0" indent="0">
              <a:buNone/>
            </a:pPr>
            <a:endParaRPr lang="de-DE" dirty="0">
              <a:latin typeface="Arial"/>
              <a:cs typeface="Arial"/>
            </a:endParaRPr>
          </a:p>
          <a:p>
            <a:pPr marL="457200" indent="-457200"/>
            <a:r>
              <a:rPr lang="de-DE" dirty="0">
                <a:latin typeface="Arial"/>
                <a:cs typeface="Arial"/>
              </a:rPr>
              <a:t>Ausprobieren</a:t>
            </a:r>
          </a:p>
          <a:p>
            <a:pPr lvl="1">
              <a:spcBef>
                <a:spcPts val="1000"/>
              </a:spcBef>
              <a:buFont typeface="Arial" panose="020B0604020202020204" pitchFamily="34" charset="0"/>
              <a:buChar char="o"/>
            </a:pPr>
            <a:r>
              <a:rPr lang="de-DE" dirty="0">
                <a:latin typeface="Arial"/>
                <a:cs typeface="Arial"/>
              </a:rPr>
              <a:t>Anwendung des Gelernten in neuen Situationen</a:t>
            </a:r>
          </a:p>
        </p:txBody>
      </p:sp>
      <p:sp>
        <p:nvSpPr>
          <p:cNvPr id="4" name="Fußzeilenplatzhalter 3">
            <a:extLst>
              <a:ext uri="{FF2B5EF4-FFF2-40B4-BE49-F238E27FC236}">
                <a16:creationId xmlns:a16="http://schemas.microsoft.com/office/drawing/2014/main" id="{EFD626E5-870E-0044-DDE1-BBEB201F1974}"/>
              </a:ext>
            </a:extLst>
          </p:cNvPr>
          <p:cNvSpPr>
            <a:spLocks noGrp="1"/>
          </p:cNvSpPr>
          <p:nvPr>
            <p:ph type="ftr" sz="quarter" idx="11"/>
          </p:nvPr>
        </p:nvSpPr>
        <p:spPr/>
        <p:txBody>
          <a:bodyPr/>
          <a:lstStyle/>
          <a:p>
            <a:r>
              <a:rPr lang="de-DE"/>
              <a:t>12</a:t>
            </a:r>
          </a:p>
        </p:txBody>
      </p:sp>
    </p:spTree>
    <p:extLst>
      <p:ext uri="{BB962C8B-B14F-4D97-AF65-F5344CB8AC3E}">
        <p14:creationId xmlns:p14="http://schemas.microsoft.com/office/powerpoint/2010/main" val="1462504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8D3B03-E378-380E-9EDB-73ABFD921302}"/>
              </a:ext>
            </a:extLst>
          </p:cNvPr>
          <p:cNvSpPr>
            <a:spLocks noGrp="1"/>
          </p:cNvSpPr>
          <p:nvPr>
            <p:ph type="title"/>
          </p:nvPr>
        </p:nvSpPr>
        <p:spPr/>
        <p:txBody>
          <a:bodyPr/>
          <a:lstStyle/>
          <a:p>
            <a:r>
              <a:rPr lang="de-DE" dirty="0">
                <a:latin typeface="Arial"/>
                <a:cs typeface="Arial"/>
              </a:rPr>
              <a:t>Lernstile</a:t>
            </a:r>
            <a:endParaRPr lang="de-DE" dirty="0"/>
          </a:p>
        </p:txBody>
      </p:sp>
      <p:sp>
        <p:nvSpPr>
          <p:cNvPr id="3" name="Inhaltsplatzhalter 2">
            <a:extLst>
              <a:ext uri="{FF2B5EF4-FFF2-40B4-BE49-F238E27FC236}">
                <a16:creationId xmlns:a16="http://schemas.microsoft.com/office/drawing/2014/main" id="{C05E5E52-980F-084C-D1FC-5AF9A0BE00BE}"/>
              </a:ext>
            </a:extLst>
          </p:cNvPr>
          <p:cNvSpPr>
            <a:spLocks noGrp="1"/>
          </p:cNvSpPr>
          <p:nvPr>
            <p:ph idx="1"/>
          </p:nvPr>
        </p:nvSpPr>
        <p:spPr/>
        <p:txBody>
          <a:bodyPr vert="horz" lIns="91440" tIns="45720" rIns="91440" bIns="45720" rtlCol="0" anchor="t">
            <a:normAutofit fontScale="85000" lnSpcReduction="20000"/>
          </a:bodyPr>
          <a:lstStyle/>
          <a:p>
            <a:pPr marL="0" indent="0">
              <a:buNone/>
            </a:pPr>
            <a:r>
              <a:rPr lang="de-DE" b="1" dirty="0">
                <a:latin typeface="Arial"/>
                <a:ea typeface="Calibri"/>
                <a:cs typeface="Arial"/>
              </a:rPr>
              <a:t>Der Denker-Typ</a:t>
            </a:r>
          </a:p>
          <a:p>
            <a:pPr marL="0" indent="0">
              <a:buNone/>
            </a:pPr>
            <a:r>
              <a:rPr lang="de-DE" dirty="0">
                <a:ea typeface="Calibri"/>
              </a:rPr>
              <a:t>vernünftig, emotionslos, logisch, strukturiert, unabhängig </a:t>
            </a:r>
          </a:p>
          <a:p>
            <a:pPr marL="0" indent="0">
              <a:buNone/>
            </a:pPr>
            <a:endParaRPr lang="de-DE" dirty="0">
              <a:ea typeface="Calibri"/>
            </a:endParaRPr>
          </a:p>
          <a:p>
            <a:pPr marL="0" indent="0">
              <a:buNone/>
            </a:pPr>
            <a:r>
              <a:rPr lang="de-DE" b="1" dirty="0">
                <a:latin typeface="Arial"/>
                <a:ea typeface="Calibri"/>
                <a:cs typeface="Arial"/>
              </a:rPr>
              <a:t>Der Entscheider-Typ</a:t>
            </a:r>
            <a:endParaRPr lang="de-DE">
              <a:latin typeface="Arial"/>
              <a:ea typeface="Calibri"/>
              <a:cs typeface="Arial"/>
            </a:endParaRPr>
          </a:p>
          <a:p>
            <a:pPr marL="0" indent="0">
              <a:buNone/>
            </a:pPr>
            <a:r>
              <a:rPr lang="de-DE" dirty="0">
                <a:latin typeface="Arial"/>
                <a:ea typeface="Calibri"/>
                <a:cs typeface="Arial"/>
              </a:rPr>
              <a:t>sachlich, ergebnisbezogen, konkurrenzierend, spontan, effizient</a:t>
            </a:r>
          </a:p>
          <a:p>
            <a:pPr marL="0" indent="0">
              <a:buNone/>
            </a:pPr>
            <a:endParaRPr lang="de-DE" dirty="0">
              <a:ea typeface="Calibri"/>
            </a:endParaRPr>
          </a:p>
          <a:p>
            <a:pPr marL="0" indent="0">
              <a:buNone/>
            </a:pPr>
            <a:r>
              <a:rPr lang="de-DE" b="1" dirty="0">
                <a:latin typeface="Arial"/>
                <a:ea typeface="Calibri"/>
                <a:cs typeface="Arial"/>
              </a:rPr>
              <a:t>Der Entdecker-Typ</a:t>
            </a:r>
          </a:p>
          <a:p>
            <a:pPr marL="0" indent="0">
              <a:buNone/>
            </a:pPr>
            <a:r>
              <a:rPr lang="de-DE" dirty="0">
                <a:latin typeface="Arial"/>
                <a:ea typeface="Calibri"/>
                <a:cs typeface="Arial"/>
              </a:rPr>
              <a:t>fantasievoll, hinterfragend, abwägend, diskussionsfreudig</a:t>
            </a:r>
            <a:endParaRPr lang="de-DE" dirty="0"/>
          </a:p>
          <a:p>
            <a:pPr marL="0" indent="0">
              <a:buNone/>
            </a:pPr>
            <a:endParaRPr lang="de-DE" dirty="0">
              <a:latin typeface="Arial"/>
              <a:ea typeface="Calibri"/>
              <a:cs typeface="Arial"/>
            </a:endParaRPr>
          </a:p>
          <a:p>
            <a:pPr marL="0" indent="0">
              <a:buNone/>
            </a:pPr>
            <a:r>
              <a:rPr lang="de-DE" b="1" dirty="0">
                <a:latin typeface="Arial"/>
                <a:ea typeface="Calibri"/>
                <a:cs typeface="Arial"/>
              </a:rPr>
              <a:t>Der Macher-Typ </a:t>
            </a:r>
            <a:endParaRPr lang="de-DE"/>
          </a:p>
          <a:p>
            <a:pPr marL="0" indent="0">
              <a:buNone/>
            </a:pPr>
            <a:r>
              <a:rPr lang="de-DE" dirty="0">
                <a:latin typeface="Arial"/>
                <a:ea typeface="Calibri"/>
                <a:cs typeface="Arial"/>
              </a:rPr>
              <a:t>praktisch, echt, risikofreudig, aktiv, humorvoll</a:t>
            </a:r>
            <a:endParaRPr lang="de-DE" dirty="0">
              <a:latin typeface="Arial"/>
              <a:cs typeface="Arial"/>
            </a:endParaRPr>
          </a:p>
          <a:p>
            <a:pPr>
              <a:buFont typeface="Arial"/>
              <a:buChar char="•"/>
            </a:pPr>
            <a:endParaRPr lang="de-DE">
              <a:ea typeface="Calibri"/>
            </a:endParaRPr>
          </a:p>
          <a:p>
            <a:pPr marL="0" indent="0">
              <a:buNone/>
            </a:pPr>
            <a:endParaRPr lang="de-DE" b="1" dirty="0">
              <a:latin typeface="Arial"/>
              <a:ea typeface="Calibri"/>
              <a:cs typeface="Arial"/>
            </a:endParaRPr>
          </a:p>
        </p:txBody>
      </p:sp>
      <p:sp>
        <p:nvSpPr>
          <p:cNvPr id="4" name="Fußzeilenplatzhalter 3">
            <a:extLst>
              <a:ext uri="{FF2B5EF4-FFF2-40B4-BE49-F238E27FC236}">
                <a16:creationId xmlns:a16="http://schemas.microsoft.com/office/drawing/2014/main" id="{836FAED8-A065-4A65-CEF8-75D57D79CD87}"/>
              </a:ext>
            </a:extLst>
          </p:cNvPr>
          <p:cNvSpPr>
            <a:spLocks noGrp="1"/>
          </p:cNvSpPr>
          <p:nvPr>
            <p:ph type="ftr" sz="quarter" idx="11"/>
          </p:nvPr>
        </p:nvSpPr>
        <p:spPr/>
        <p:txBody>
          <a:bodyPr/>
          <a:lstStyle/>
          <a:p>
            <a:r>
              <a:rPr lang="de-DE"/>
              <a:t>14</a:t>
            </a:r>
          </a:p>
        </p:txBody>
      </p:sp>
    </p:spTree>
    <p:extLst>
      <p:ext uri="{BB962C8B-B14F-4D97-AF65-F5344CB8AC3E}">
        <p14:creationId xmlns:p14="http://schemas.microsoft.com/office/powerpoint/2010/main" val="2274168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36F0F4-C928-0517-D21C-E48AD54FBDA6}"/>
              </a:ext>
            </a:extLst>
          </p:cNvPr>
          <p:cNvSpPr>
            <a:spLocks noGrp="1"/>
          </p:cNvSpPr>
          <p:nvPr>
            <p:ph type="title"/>
          </p:nvPr>
        </p:nvSpPr>
        <p:spPr>
          <a:xfrm>
            <a:off x="831850" y="1709738"/>
            <a:ext cx="10515600" cy="2881312"/>
          </a:xfrm>
        </p:spPr>
        <p:txBody>
          <a:bodyPr vert="horz" lIns="91440" tIns="45720" rIns="91440" bIns="45720" rtlCol="0" anchor="b">
            <a:noAutofit/>
          </a:bodyPr>
          <a:lstStyle/>
          <a:p>
            <a:r>
              <a:rPr lang="de-DE" sz="4400" dirty="0">
                <a:solidFill>
                  <a:srgbClr val="000000"/>
                </a:solidFill>
                <a:latin typeface="Arial"/>
                <a:ea typeface="Roboto"/>
                <a:cs typeface="Arial"/>
              </a:rPr>
              <a:t>“Zusammenkommen ist ein Beginn, Zusammenbleiben ein Fortschritt, Zusammenarbeiten ein Erfolg.”</a:t>
            </a:r>
            <a:endParaRPr lang="de-DE" sz="4400" dirty="0"/>
          </a:p>
          <a:p>
            <a:endParaRPr lang="de-DE" sz="2800" dirty="0">
              <a:ea typeface="Roboto"/>
            </a:endParaRPr>
          </a:p>
        </p:txBody>
      </p:sp>
      <p:sp>
        <p:nvSpPr>
          <p:cNvPr id="3" name="Textplatzhalter 2">
            <a:extLst>
              <a:ext uri="{FF2B5EF4-FFF2-40B4-BE49-F238E27FC236}">
                <a16:creationId xmlns:a16="http://schemas.microsoft.com/office/drawing/2014/main" id="{9FE47DB1-AA27-5ABD-6720-08CFF35814F3}"/>
              </a:ext>
            </a:extLst>
          </p:cNvPr>
          <p:cNvSpPr>
            <a:spLocks noGrp="1"/>
          </p:cNvSpPr>
          <p:nvPr>
            <p:ph type="body" idx="1"/>
          </p:nvPr>
        </p:nvSpPr>
        <p:spPr>
          <a:xfrm>
            <a:off x="831850" y="4589463"/>
            <a:ext cx="8410575" cy="1500187"/>
          </a:xfrm>
        </p:spPr>
        <p:txBody>
          <a:bodyPr vert="horz" lIns="91440" tIns="45720" rIns="91440" bIns="45720" rtlCol="0" anchor="t">
            <a:normAutofit/>
          </a:bodyPr>
          <a:lstStyle/>
          <a:p>
            <a:pPr algn="ctr"/>
            <a:r>
              <a:rPr lang="de-DE" sz="2800">
                <a:solidFill>
                  <a:srgbClr val="000000"/>
                </a:solidFill>
              </a:rPr>
              <a:t>Henry Ford</a:t>
            </a:r>
            <a:endParaRPr lang="de-DE"/>
          </a:p>
        </p:txBody>
      </p:sp>
      <p:sp>
        <p:nvSpPr>
          <p:cNvPr id="4" name="Fußzeilenplatzhalter 3">
            <a:extLst>
              <a:ext uri="{FF2B5EF4-FFF2-40B4-BE49-F238E27FC236}">
                <a16:creationId xmlns:a16="http://schemas.microsoft.com/office/drawing/2014/main" id="{0701BFBA-4916-2542-DDEB-91FF0A8A2F16}"/>
              </a:ext>
            </a:extLst>
          </p:cNvPr>
          <p:cNvSpPr>
            <a:spLocks noGrp="1"/>
          </p:cNvSpPr>
          <p:nvPr>
            <p:ph type="ftr" sz="quarter" idx="11"/>
          </p:nvPr>
        </p:nvSpPr>
        <p:spPr/>
        <p:txBody>
          <a:bodyPr/>
          <a:lstStyle/>
          <a:p>
            <a:r>
              <a:rPr lang="de-DE"/>
              <a:t>2</a:t>
            </a:r>
          </a:p>
        </p:txBody>
      </p:sp>
    </p:spTree>
    <p:extLst>
      <p:ext uri="{BB962C8B-B14F-4D97-AF65-F5344CB8AC3E}">
        <p14:creationId xmlns:p14="http://schemas.microsoft.com/office/powerpoint/2010/main" val="17692728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9D7D72-D9F2-0B6E-AA23-BE6276539EFE}"/>
              </a:ext>
            </a:extLst>
          </p:cNvPr>
          <p:cNvSpPr>
            <a:spLocks noGrp="1"/>
          </p:cNvSpPr>
          <p:nvPr>
            <p:ph type="title"/>
          </p:nvPr>
        </p:nvSpPr>
        <p:spPr/>
        <p:txBody>
          <a:bodyPr/>
          <a:lstStyle/>
          <a:p>
            <a:r>
              <a:rPr lang="de-DE" dirty="0">
                <a:latin typeface="Arial"/>
                <a:cs typeface="Arial"/>
              </a:rPr>
              <a:t>Gruppendynamik </a:t>
            </a:r>
            <a:endParaRPr lang="de-DE" dirty="0"/>
          </a:p>
        </p:txBody>
      </p:sp>
      <p:sp>
        <p:nvSpPr>
          <p:cNvPr id="3" name="Inhaltsplatzhalter 2">
            <a:extLst>
              <a:ext uri="{FF2B5EF4-FFF2-40B4-BE49-F238E27FC236}">
                <a16:creationId xmlns:a16="http://schemas.microsoft.com/office/drawing/2014/main" id="{7335EE49-F1F0-97A8-0B42-E478751D9484}"/>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Gruppen sind..</a:t>
            </a:r>
            <a:endParaRPr lang="de-DE" b="1" dirty="0"/>
          </a:p>
          <a:p>
            <a:pPr marL="0" indent="0">
              <a:buNone/>
            </a:pPr>
            <a:r>
              <a:rPr lang="de-DE" dirty="0">
                <a:latin typeface="Arial"/>
                <a:cs typeface="Arial"/>
              </a:rPr>
              <a:t>dynamische Systeme, die sich im Laufe der Zeit entwickeln.</a:t>
            </a:r>
            <a:endParaRPr lang="de-DE"/>
          </a:p>
          <a:p>
            <a:pPr marL="0" indent="0">
              <a:buNone/>
            </a:pPr>
            <a:endParaRPr lang="de-DE" dirty="0">
              <a:latin typeface="Arial"/>
              <a:cs typeface="Arial"/>
            </a:endParaRPr>
          </a:p>
          <a:p>
            <a:pPr marL="0" indent="0">
              <a:buNone/>
            </a:pPr>
            <a:r>
              <a:rPr lang="de-DE" b="1" dirty="0">
                <a:latin typeface="Arial"/>
                <a:cs typeface="Arial"/>
              </a:rPr>
              <a:t>Die Gruppendynamik beschreibt..</a:t>
            </a:r>
            <a:endParaRPr lang="en-US" b="1" dirty="0"/>
          </a:p>
          <a:p>
            <a:pPr marL="0" indent="0">
              <a:buNone/>
            </a:pPr>
            <a:r>
              <a:rPr lang="de-DE" dirty="0">
                <a:latin typeface="Arial"/>
                <a:cs typeface="Arial"/>
              </a:rPr>
              <a:t>wie Gruppen interagieren, arbeiten und sich verändern.</a:t>
            </a:r>
            <a:endParaRPr lang="en-US" dirty="0">
              <a:latin typeface="Arial"/>
              <a:cs typeface="Arial"/>
            </a:endParaRPr>
          </a:p>
          <a:p>
            <a:pPr marL="0" indent="0">
              <a:buNone/>
            </a:pPr>
            <a:endParaRPr lang="de-DE" dirty="0">
              <a:latin typeface="Arial"/>
              <a:cs typeface="Arial"/>
            </a:endParaRPr>
          </a:p>
          <a:p>
            <a:endParaRPr lang="de-DE" dirty="0"/>
          </a:p>
          <a:p>
            <a:endParaRPr lang="de-DE" dirty="0"/>
          </a:p>
        </p:txBody>
      </p:sp>
      <p:sp>
        <p:nvSpPr>
          <p:cNvPr id="4" name="Fußzeilenplatzhalter 3">
            <a:extLst>
              <a:ext uri="{FF2B5EF4-FFF2-40B4-BE49-F238E27FC236}">
                <a16:creationId xmlns:a16="http://schemas.microsoft.com/office/drawing/2014/main" id="{397DA28B-0D25-E987-BBAE-8CF48A7077D1}"/>
              </a:ext>
            </a:extLst>
          </p:cNvPr>
          <p:cNvSpPr>
            <a:spLocks noGrp="1"/>
          </p:cNvSpPr>
          <p:nvPr>
            <p:ph type="ftr" sz="quarter" idx="11"/>
          </p:nvPr>
        </p:nvSpPr>
        <p:spPr/>
        <p:txBody>
          <a:bodyPr/>
          <a:lstStyle/>
          <a:p>
            <a:r>
              <a:rPr lang="de-DE"/>
              <a:t>3</a:t>
            </a:r>
          </a:p>
        </p:txBody>
      </p:sp>
    </p:spTree>
    <p:extLst>
      <p:ext uri="{BB962C8B-B14F-4D97-AF65-F5344CB8AC3E}">
        <p14:creationId xmlns:p14="http://schemas.microsoft.com/office/powerpoint/2010/main" val="1629772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52B15C-BF8C-1115-4E54-69C12AD6E2F5}"/>
              </a:ext>
            </a:extLst>
          </p:cNvPr>
          <p:cNvSpPr>
            <a:spLocks noGrp="1"/>
          </p:cNvSpPr>
          <p:nvPr>
            <p:ph type="title"/>
          </p:nvPr>
        </p:nvSpPr>
        <p:spPr/>
        <p:txBody>
          <a:bodyPr/>
          <a:lstStyle/>
          <a:p>
            <a:r>
              <a:rPr lang="de-DE" dirty="0">
                <a:latin typeface="Arial"/>
                <a:cs typeface="Arial"/>
              </a:rPr>
              <a:t>Gruppendynamik</a:t>
            </a:r>
            <a:endParaRPr lang="de-DE" dirty="0"/>
          </a:p>
        </p:txBody>
      </p:sp>
      <p:sp>
        <p:nvSpPr>
          <p:cNvPr id="5" name="Textplatzhalter 4">
            <a:extLst>
              <a:ext uri="{FF2B5EF4-FFF2-40B4-BE49-F238E27FC236}">
                <a16:creationId xmlns:a16="http://schemas.microsoft.com/office/drawing/2014/main" id="{A91431FA-E10A-6D89-A95D-D78C471C9EBF}"/>
              </a:ext>
            </a:extLst>
          </p:cNvPr>
          <p:cNvSpPr>
            <a:spLocks noGrp="1"/>
          </p:cNvSpPr>
          <p:nvPr>
            <p:ph type="body" idx="1"/>
          </p:nvPr>
        </p:nvSpPr>
        <p:spPr>
          <a:xfrm>
            <a:off x="839788" y="1558866"/>
            <a:ext cx="9692157" cy="814505"/>
          </a:xfrm>
        </p:spPr>
        <p:txBody>
          <a:bodyPr>
            <a:normAutofit/>
          </a:bodyPr>
          <a:lstStyle/>
          <a:p>
            <a:r>
              <a:rPr lang="de-DE" sz="2800" dirty="0">
                <a:latin typeface="Arial"/>
                <a:cs typeface="Arial"/>
              </a:rPr>
              <a:t>Phase 2 - </a:t>
            </a:r>
            <a:r>
              <a:rPr lang="de-DE" sz="2800" dirty="0" err="1">
                <a:latin typeface="Arial"/>
                <a:cs typeface="Arial"/>
              </a:rPr>
              <a:t>Storming</a:t>
            </a:r>
            <a:r>
              <a:rPr lang="de-DE" sz="2800" dirty="0">
                <a:latin typeface="Arial"/>
                <a:cs typeface="Arial"/>
              </a:rPr>
              <a:t> &amp; </a:t>
            </a:r>
            <a:r>
              <a:rPr lang="de-DE" sz="2800" dirty="0" err="1">
                <a:latin typeface="Arial"/>
                <a:cs typeface="Arial"/>
              </a:rPr>
              <a:t>Norming</a:t>
            </a:r>
            <a:endParaRPr lang="de-DE" dirty="0" err="1">
              <a:latin typeface="Arial"/>
              <a:cs typeface="Arial"/>
            </a:endParaRPr>
          </a:p>
        </p:txBody>
      </p:sp>
      <p:sp>
        <p:nvSpPr>
          <p:cNvPr id="3" name="Inhaltsplatzhalter 2">
            <a:extLst>
              <a:ext uri="{FF2B5EF4-FFF2-40B4-BE49-F238E27FC236}">
                <a16:creationId xmlns:a16="http://schemas.microsoft.com/office/drawing/2014/main" id="{91624A26-7898-13CD-EFBD-723E4CB63BF0}"/>
              </a:ext>
            </a:extLst>
          </p:cNvPr>
          <p:cNvSpPr>
            <a:spLocks noGrp="1"/>
          </p:cNvSpPr>
          <p:nvPr>
            <p:ph sz="half" idx="2"/>
          </p:nvPr>
        </p:nvSpPr>
        <p:spPr/>
        <p:txBody>
          <a:bodyPr vert="horz" lIns="91440" tIns="45720" rIns="91440" bIns="45720" rtlCol="0" anchor="t">
            <a:normAutofit/>
          </a:bodyPr>
          <a:lstStyle/>
          <a:p>
            <a:r>
              <a:rPr lang="de-DE" dirty="0">
                <a:latin typeface="Arial"/>
                <a:cs typeface="Arial"/>
              </a:rPr>
              <a:t>Meinungsverschiedenheiten</a:t>
            </a:r>
            <a:endParaRPr lang="de-DE" b="1" dirty="0">
              <a:latin typeface="Arial"/>
              <a:cs typeface="Arial"/>
            </a:endParaRPr>
          </a:p>
          <a:p>
            <a:r>
              <a:rPr lang="de-DE" dirty="0">
                <a:latin typeface="Arial"/>
                <a:cs typeface="Arial"/>
              </a:rPr>
              <a:t>Rollenverhandlungen</a:t>
            </a:r>
            <a:endParaRPr lang="de-DE" b="1" dirty="0">
              <a:latin typeface="Arial"/>
              <a:cs typeface="Arial"/>
            </a:endParaRPr>
          </a:p>
          <a:p>
            <a:r>
              <a:rPr lang="de-DE" dirty="0">
                <a:latin typeface="Arial"/>
                <a:cs typeface="Arial"/>
              </a:rPr>
              <a:t>Herausfordernde Dynamiken</a:t>
            </a:r>
          </a:p>
          <a:p>
            <a:r>
              <a:rPr lang="de-DE" dirty="0">
                <a:latin typeface="Arial"/>
                <a:cs typeface="Arial"/>
              </a:rPr>
              <a:t>Konflikte können entstehen</a:t>
            </a:r>
            <a:endParaRPr lang="de-DE" dirty="0"/>
          </a:p>
          <a:p>
            <a:endParaRPr lang="de-DE" dirty="0"/>
          </a:p>
        </p:txBody>
      </p:sp>
      <p:sp>
        <p:nvSpPr>
          <p:cNvPr id="7" name="Inhaltsplatzhalter 6">
            <a:extLst>
              <a:ext uri="{FF2B5EF4-FFF2-40B4-BE49-F238E27FC236}">
                <a16:creationId xmlns:a16="http://schemas.microsoft.com/office/drawing/2014/main" id="{556BA427-49DE-38A3-D947-7137C6345688}"/>
              </a:ext>
            </a:extLst>
          </p:cNvPr>
          <p:cNvSpPr>
            <a:spLocks noGrp="1"/>
          </p:cNvSpPr>
          <p:nvPr>
            <p:ph sz="quarter" idx="4"/>
          </p:nvPr>
        </p:nvSpPr>
        <p:spPr/>
        <p:txBody>
          <a:bodyPr vert="horz" lIns="91440" tIns="45720" rIns="91440" bIns="45720" rtlCol="0" anchor="t">
            <a:normAutofit/>
          </a:bodyPr>
          <a:lstStyle/>
          <a:p>
            <a:r>
              <a:rPr lang="de-DE" dirty="0">
                <a:latin typeface="Arial"/>
                <a:cs typeface="Arial"/>
              </a:rPr>
              <a:t>Kommunikation fördern</a:t>
            </a:r>
          </a:p>
          <a:p>
            <a:r>
              <a:rPr lang="de-DE" dirty="0">
                <a:latin typeface="Arial"/>
                <a:cs typeface="Arial"/>
              </a:rPr>
              <a:t>Konfliktmanagement</a:t>
            </a:r>
          </a:p>
          <a:p>
            <a:r>
              <a:rPr lang="de-DE" dirty="0">
                <a:latin typeface="Arial"/>
                <a:cs typeface="Arial"/>
              </a:rPr>
              <a:t>Kommentare und Vorschläge willkommen heißen</a:t>
            </a:r>
          </a:p>
          <a:p>
            <a:r>
              <a:rPr lang="de-DE" dirty="0">
                <a:latin typeface="Arial"/>
                <a:cs typeface="Arial"/>
              </a:rPr>
              <a:t>Spannungen erkennen</a:t>
            </a:r>
          </a:p>
          <a:p>
            <a:endParaRPr lang="de-DE" dirty="0"/>
          </a:p>
        </p:txBody>
      </p:sp>
      <p:sp>
        <p:nvSpPr>
          <p:cNvPr id="4" name="Fußzeilenplatzhalter 3">
            <a:extLst>
              <a:ext uri="{FF2B5EF4-FFF2-40B4-BE49-F238E27FC236}">
                <a16:creationId xmlns:a16="http://schemas.microsoft.com/office/drawing/2014/main" id="{A64C6DBF-E4BB-DE6D-4BD2-BA84F1DDBB01}"/>
              </a:ext>
            </a:extLst>
          </p:cNvPr>
          <p:cNvSpPr>
            <a:spLocks noGrp="1"/>
          </p:cNvSpPr>
          <p:nvPr>
            <p:ph type="ftr" sz="quarter" idx="11"/>
          </p:nvPr>
        </p:nvSpPr>
        <p:spPr/>
        <p:txBody>
          <a:bodyPr/>
          <a:lstStyle/>
          <a:p>
            <a:r>
              <a:rPr lang="de-DE"/>
              <a:t>7</a:t>
            </a:r>
          </a:p>
        </p:txBody>
      </p:sp>
    </p:spTree>
    <p:extLst>
      <p:ext uri="{BB962C8B-B14F-4D97-AF65-F5344CB8AC3E}">
        <p14:creationId xmlns:p14="http://schemas.microsoft.com/office/powerpoint/2010/main" val="1955851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F508BB-B903-C28D-88A6-63BEF56C48EF}"/>
              </a:ext>
            </a:extLst>
          </p:cNvPr>
          <p:cNvSpPr>
            <a:spLocks noGrp="1"/>
          </p:cNvSpPr>
          <p:nvPr>
            <p:ph type="title"/>
          </p:nvPr>
        </p:nvSpPr>
        <p:spPr/>
        <p:txBody>
          <a:bodyPr/>
          <a:lstStyle/>
          <a:p>
            <a:r>
              <a:rPr lang="de-DE" dirty="0">
                <a:latin typeface="Arial"/>
                <a:cs typeface="Arial"/>
              </a:rPr>
              <a:t>Lernstile</a:t>
            </a:r>
            <a:endParaRPr lang="de-DE" dirty="0"/>
          </a:p>
        </p:txBody>
      </p:sp>
      <p:sp>
        <p:nvSpPr>
          <p:cNvPr id="4" name="Fußzeilenplatzhalter 3">
            <a:extLst>
              <a:ext uri="{FF2B5EF4-FFF2-40B4-BE49-F238E27FC236}">
                <a16:creationId xmlns:a16="http://schemas.microsoft.com/office/drawing/2014/main" id="{9B707679-8E38-D84A-991C-172E893986B5}"/>
              </a:ext>
            </a:extLst>
          </p:cNvPr>
          <p:cNvSpPr>
            <a:spLocks noGrp="1"/>
          </p:cNvSpPr>
          <p:nvPr>
            <p:ph type="ftr" sz="quarter" idx="11"/>
          </p:nvPr>
        </p:nvSpPr>
        <p:spPr/>
        <p:txBody>
          <a:bodyPr/>
          <a:lstStyle/>
          <a:p>
            <a:r>
              <a:rPr lang="de-DE"/>
              <a:t>13</a:t>
            </a:r>
          </a:p>
        </p:txBody>
      </p:sp>
      <p:pic>
        <p:nvPicPr>
          <p:cNvPr id="5" name="Grafik 4" descr="Ein Bild, das Text, Screenshot, Schrift, Diagramm enthält.&#10;&#10;KI-generierte Inhalte können fehlerhaft sein.">
            <a:extLst>
              <a:ext uri="{FF2B5EF4-FFF2-40B4-BE49-F238E27FC236}">
                <a16:creationId xmlns:a16="http://schemas.microsoft.com/office/drawing/2014/main" id="{B63BB3AE-9EFD-7ADF-5AE6-8F14ECEA5270}"/>
              </a:ext>
            </a:extLst>
          </p:cNvPr>
          <p:cNvPicPr>
            <a:picLocks noChangeAspect="1"/>
          </p:cNvPicPr>
          <p:nvPr/>
        </p:nvPicPr>
        <p:blipFill>
          <a:blip r:embed="rId3"/>
          <a:srcRect r="-217" b="1158"/>
          <a:stretch/>
        </p:blipFill>
        <p:spPr>
          <a:xfrm>
            <a:off x="2343721" y="1279406"/>
            <a:ext cx="7508640" cy="4562595"/>
          </a:xfrm>
          <a:prstGeom prst="rect">
            <a:avLst/>
          </a:prstGeom>
        </p:spPr>
      </p:pic>
    </p:spTree>
    <p:extLst>
      <p:ext uri="{BB962C8B-B14F-4D97-AF65-F5344CB8AC3E}">
        <p14:creationId xmlns:p14="http://schemas.microsoft.com/office/powerpoint/2010/main" val="12718658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504256-5DDD-1E1C-2979-17E521E8D639}"/>
              </a:ext>
            </a:extLst>
          </p:cNvPr>
          <p:cNvSpPr>
            <a:spLocks noGrp="1"/>
          </p:cNvSpPr>
          <p:nvPr>
            <p:ph type="title"/>
          </p:nvPr>
        </p:nvSpPr>
        <p:spPr/>
        <p:txBody>
          <a:bodyPr/>
          <a:lstStyle/>
          <a:p>
            <a:r>
              <a:rPr lang="de-DE" dirty="0">
                <a:latin typeface="Arial"/>
                <a:cs typeface="Arial"/>
              </a:rPr>
              <a:t>Gruppendynamik</a:t>
            </a:r>
            <a:endParaRPr lang="de-DE" dirty="0"/>
          </a:p>
        </p:txBody>
      </p:sp>
      <p:sp>
        <p:nvSpPr>
          <p:cNvPr id="3" name="Inhaltsplatzhalter 2">
            <a:extLst>
              <a:ext uri="{FF2B5EF4-FFF2-40B4-BE49-F238E27FC236}">
                <a16:creationId xmlns:a16="http://schemas.microsoft.com/office/drawing/2014/main" id="{EEBD6DE8-8898-293C-DC20-AF2C6AA92B09}"/>
              </a:ext>
            </a:extLst>
          </p:cNvPr>
          <p:cNvSpPr>
            <a:spLocks noGrp="1"/>
          </p:cNvSpPr>
          <p:nvPr>
            <p:ph idx="1"/>
          </p:nvPr>
        </p:nvSpPr>
        <p:spPr/>
        <p:txBody>
          <a:bodyPr vert="horz" lIns="91440" tIns="45720" rIns="91440" bIns="45720" rtlCol="0" anchor="t">
            <a:normAutofit/>
          </a:bodyPr>
          <a:lstStyle/>
          <a:p>
            <a:pPr>
              <a:buNone/>
            </a:pPr>
            <a:r>
              <a:rPr lang="de-DE" b="1" dirty="0">
                <a:latin typeface="Arial"/>
                <a:cs typeface="Arial"/>
              </a:rPr>
              <a:t>Das Modell der Gruppendynamik..</a:t>
            </a:r>
          </a:p>
          <a:p>
            <a:pPr>
              <a:buFont typeface="Arial"/>
            </a:pPr>
            <a:r>
              <a:rPr lang="de-DE" dirty="0">
                <a:latin typeface="Arial"/>
                <a:cs typeface="Arial"/>
              </a:rPr>
              <a:t>hilft ein Verständnis für die Teilnehmenden zu entwickeln.</a:t>
            </a:r>
          </a:p>
          <a:p>
            <a:pPr>
              <a:buFont typeface="Arial"/>
              <a:buChar char="•"/>
            </a:pPr>
            <a:r>
              <a:rPr lang="de-DE" dirty="0">
                <a:latin typeface="Arial"/>
                <a:cs typeface="Arial"/>
              </a:rPr>
              <a:t>eignet sich um gezielt zu unterstützen.</a:t>
            </a:r>
            <a:endParaRPr lang="de-DE" dirty="0"/>
          </a:p>
          <a:p>
            <a:pPr>
              <a:buFont typeface="Arial"/>
            </a:pPr>
            <a:r>
              <a:rPr lang="de-DE" dirty="0">
                <a:latin typeface="Arial"/>
                <a:cs typeface="Arial"/>
              </a:rPr>
              <a:t>kann je nach Gruppenphase durch Interventionen angepasst werden. </a:t>
            </a:r>
          </a:p>
          <a:p>
            <a:pPr>
              <a:buFont typeface="Arial"/>
            </a:pPr>
            <a:r>
              <a:rPr lang="de-DE" dirty="0">
                <a:latin typeface="Arial"/>
                <a:cs typeface="Arial"/>
              </a:rPr>
              <a:t>fördert eine positive Lernatmosphäre durch gezielte Moderation und Konfliktlösung.</a:t>
            </a:r>
            <a:endParaRPr lang="de-DE"/>
          </a:p>
          <a:p>
            <a:pPr marL="0" indent="0">
              <a:buNone/>
            </a:pPr>
            <a:endParaRPr lang="de-DE" dirty="0"/>
          </a:p>
        </p:txBody>
      </p:sp>
      <p:sp>
        <p:nvSpPr>
          <p:cNvPr id="4" name="Fußzeilenplatzhalter 3">
            <a:extLst>
              <a:ext uri="{FF2B5EF4-FFF2-40B4-BE49-F238E27FC236}">
                <a16:creationId xmlns:a16="http://schemas.microsoft.com/office/drawing/2014/main" id="{46F6A2FA-55A1-1844-5584-A26BC295D4C5}"/>
              </a:ext>
            </a:extLst>
          </p:cNvPr>
          <p:cNvSpPr>
            <a:spLocks noGrp="1"/>
          </p:cNvSpPr>
          <p:nvPr>
            <p:ph type="ftr" sz="quarter" idx="11"/>
          </p:nvPr>
        </p:nvSpPr>
        <p:spPr/>
        <p:txBody>
          <a:bodyPr/>
          <a:lstStyle/>
          <a:p>
            <a:r>
              <a:rPr lang="de-DE"/>
              <a:t>11</a:t>
            </a:r>
          </a:p>
        </p:txBody>
      </p:sp>
    </p:spTree>
    <p:extLst>
      <p:ext uri="{BB962C8B-B14F-4D97-AF65-F5344CB8AC3E}">
        <p14:creationId xmlns:p14="http://schemas.microsoft.com/office/powerpoint/2010/main" val="4211981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1DA4E3-EB4C-FC47-D2AE-B461FB8D4EA3}"/>
              </a:ext>
            </a:extLst>
          </p:cNvPr>
          <p:cNvSpPr>
            <a:spLocks noGrp="1"/>
          </p:cNvSpPr>
          <p:nvPr>
            <p:ph type="title"/>
          </p:nvPr>
        </p:nvSpPr>
        <p:spPr/>
        <p:txBody>
          <a:bodyPr/>
          <a:lstStyle/>
          <a:p>
            <a:r>
              <a:rPr lang="de-DE" dirty="0"/>
              <a:t>Programm</a:t>
            </a:r>
          </a:p>
        </p:txBody>
      </p:sp>
      <p:sp>
        <p:nvSpPr>
          <p:cNvPr id="3" name="Inhaltsplatzhalter 2">
            <a:extLst>
              <a:ext uri="{FF2B5EF4-FFF2-40B4-BE49-F238E27FC236}">
                <a16:creationId xmlns:a16="http://schemas.microsoft.com/office/drawing/2014/main" id="{F3586CC1-C103-1AD1-DEBC-64EE30040AB6}"/>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Heutiges Programm</a:t>
            </a:r>
          </a:p>
          <a:p>
            <a:pPr lvl="1">
              <a:buFont typeface="Courier New" panose="020B0604020202020204" pitchFamily="34" charset="0"/>
              <a:buChar char="o"/>
            </a:pPr>
            <a:r>
              <a:rPr lang="de-DE" dirty="0">
                <a:latin typeface="Arial"/>
                <a:cs typeface="Arial"/>
              </a:rPr>
              <a:t>Gruppendynamik</a:t>
            </a:r>
          </a:p>
          <a:p>
            <a:pPr lvl="1">
              <a:buFont typeface="Courier New" panose="020B0604020202020204" pitchFamily="34" charset="0"/>
              <a:buChar char="o"/>
            </a:pPr>
            <a:r>
              <a:rPr lang="de-DE" dirty="0">
                <a:latin typeface="Arial"/>
                <a:cs typeface="Arial"/>
              </a:rPr>
              <a:t>Lernstile</a:t>
            </a:r>
          </a:p>
          <a:p>
            <a:pPr lvl="1">
              <a:buFont typeface="Courier New" panose="020B0604020202020204" pitchFamily="34" charset="0"/>
              <a:buChar char="o"/>
            </a:pPr>
            <a:r>
              <a:rPr lang="de-DE" dirty="0" err="1">
                <a:latin typeface="Arial"/>
                <a:cs typeface="Arial"/>
              </a:rPr>
              <a:t>E-learning</a:t>
            </a:r>
            <a:endParaRPr lang="de-DE" dirty="0">
              <a:latin typeface="Arial"/>
              <a:cs typeface="Arial"/>
            </a:endParaRPr>
          </a:p>
          <a:p>
            <a:pPr lvl="1">
              <a:buFont typeface="Courier New" panose="020B0604020202020204" pitchFamily="34" charset="0"/>
              <a:buChar char="o"/>
            </a:pPr>
            <a:r>
              <a:rPr lang="de-DE" dirty="0">
                <a:latin typeface="Arial"/>
                <a:cs typeface="Arial"/>
              </a:rPr>
              <a:t>Interaktive Methoden</a:t>
            </a:r>
          </a:p>
          <a:p>
            <a:pPr lvl="1">
              <a:buFont typeface="Courier New" panose="020B0604020202020204" pitchFamily="34" charset="0"/>
              <a:buChar char="o"/>
            </a:pPr>
            <a:endParaRPr lang="de-DE" dirty="0">
              <a:latin typeface="Arial"/>
              <a:cs typeface="Arial"/>
            </a:endParaRPr>
          </a:p>
          <a:p>
            <a:pPr lvl="1">
              <a:buFont typeface="Courier New" panose="020B0604020202020204" pitchFamily="34" charset="0"/>
              <a:buChar char="o"/>
            </a:pPr>
            <a:endParaRPr lang="de-DE" dirty="0">
              <a:latin typeface="Arial"/>
              <a:cs typeface="Arial"/>
            </a:endParaRPr>
          </a:p>
        </p:txBody>
      </p:sp>
      <p:sp>
        <p:nvSpPr>
          <p:cNvPr id="6" name="Fußzeilenplatzhalter 5">
            <a:extLst>
              <a:ext uri="{FF2B5EF4-FFF2-40B4-BE49-F238E27FC236}">
                <a16:creationId xmlns:a16="http://schemas.microsoft.com/office/drawing/2014/main" id="{13C0BEA6-335E-13B5-0DBE-51A2F48A99E1}"/>
              </a:ext>
            </a:extLst>
          </p:cNvPr>
          <p:cNvSpPr>
            <a:spLocks noGrp="1"/>
          </p:cNvSpPr>
          <p:nvPr>
            <p:ph type="ftr" sz="quarter" idx="11"/>
          </p:nvPr>
        </p:nvSpPr>
        <p:spPr/>
        <p:txBody>
          <a:bodyPr/>
          <a:lstStyle/>
          <a:p>
            <a:r>
              <a:rPr lang="de-DE"/>
              <a:t>1</a:t>
            </a:r>
          </a:p>
        </p:txBody>
      </p:sp>
      <p:pic>
        <p:nvPicPr>
          <p:cNvPr id="4" name="Grafik 3" descr="Prüfliste mit einfarbiger Füllung">
            <a:extLst>
              <a:ext uri="{FF2B5EF4-FFF2-40B4-BE49-F238E27FC236}">
                <a16:creationId xmlns:a16="http://schemas.microsoft.com/office/drawing/2014/main" id="{AA94E5CA-723D-EDE3-344F-9460B4C4C9D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155949" y="1394990"/>
            <a:ext cx="3117409" cy="3094775"/>
          </a:xfrm>
          <a:prstGeom prst="rect">
            <a:avLst/>
          </a:prstGeom>
        </p:spPr>
      </p:pic>
    </p:spTree>
    <p:extLst>
      <p:ext uri="{BB962C8B-B14F-4D97-AF65-F5344CB8AC3E}">
        <p14:creationId xmlns:p14="http://schemas.microsoft.com/office/powerpoint/2010/main" val="243089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A9A140-959A-CCD0-6C1A-0C7DA0522D7C}"/>
              </a:ext>
            </a:extLst>
          </p:cNvPr>
          <p:cNvSpPr>
            <a:spLocks noGrp="1"/>
          </p:cNvSpPr>
          <p:nvPr>
            <p:ph type="title"/>
          </p:nvPr>
        </p:nvSpPr>
        <p:spPr/>
        <p:txBody>
          <a:bodyPr/>
          <a:lstStyle/>
          <a:p>
            <a:r>
              <a:rPr lang="de-DE" dirty="0">
                <a:latin typeface="Arial"/>
                <a:cs typeface="Arial"/>
              </a:rPr>
              <a:t>Lernstile</a:t>
            </a:r>
            <a:endParaRPr lang="de-DE" dirty="0"/>
          </a:p>
        </p:txBody>
      </p:sp>
      <p:sp>
        <p:nvSpPr>
          <p:cNvPr id="3" name="Inhaltsplatzhalter 2">
            <a:extLst>
              <a:ext uri="{FF2B5EF4-FFF2-40B4-BE49-F238E27FC236}">
                <a16:creationId xmlns:a16="http://schemas.microsoft.com/office/drawing/2014/main" id="{7A797227-33D5-4F92-06D8-4FADA127B680}"/>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ÜBUNG</a:t>
            </a:r>
          </a:p>
          <a:p>
            <a:pPr marL="0" indent="0">
              <a:buNone/>
            </a:pPr>
            <a:endParaRPr lang="de-DE" dirty="0"/>
          </a:p>
          <a:p>
            <a:pPr marL="0" indent="0">
              <a:buNone/>
            </a:pPr>
            <a:r>
              <a:rPr lang="de-DE">
                <a:latin typeface="Arial"/>
                <a:cs typeface="Arial"/>
              </a:rPr>
              <a:t>Beantworten Sie folgende Fragen:</a:t>
            </a:r>
            <a:endParaRPr lang="de-DE" dirty="0">
              <a:latin typeface="Arial"/>
              <a:cs typeface="Arial"/>
            </a:endParaRPr>
          </a:p>
          <a:p>
            <a:pPr marL="457200" indent="-457200"/>
            <a:r>
              <a:rPr lang="de-DE">
                <a:latin typeface="Arial"/>
                <a:cs typeface="Arial"/>
              </a:rPr>
              <a:t>Zu welchen Lerntypen gehören Sie?</a:t>
            </a:r>
          </a:p>
          <a:p>
            <a:pPr marL="457200" indent="-457200"/>
            <a:r>
              <a:rPr lang="de-DE">
                <a:latin typeface="Arial"/>
                <a:cs typeface="Arial"/>
              </a:rPr>
              <a:t>Was hätten Sie sich damals von Ihrer Lehrkraft gewünscht?</a:t>
            </a:r>
            <a:endParaRPr lang="de-DE" dirty="0">
              <a:latin typeface="Arial"/>
              <a:cs typeface="Arial"/>
            </a:endParaRPr>
          </a:p>
        </p:txBody>
      </p:sp>
      <p:sp>
        <p:nvSpPr>
          <p:cNvPr id="4" name="Fußzeilenplatzhalter 3">
            <a:extLst>
              <a:ext uri="{FF2B5EF4-FFF2-40B4-BE49-F238E27FC236}">
                <a16:creationId xmlns:a16="http://schemas.microsoft.com/office/drawing/2014/main" id="{7057E136-B8A9-43BA-8BB4-2F27657B3FC7}"/>
              </a:ext>
            </a:extLst>
          </p:cNvPr>
          <p:cNvSpPr>
            <a:spLocks noGrp="1"/>
          </p:cNvSpPr>
          <p:nvPr>
            <p:ph type="ftr" sz="quarter" idx="11"/>
          </p:nvPr>
        </p:nvSpPr>
        <p:spPr/>
        <p:txBody>
          <a:bodyPr/>
          <a:lstStyle/>
          <a:p>
            <a:r>
              <a:rPr lang="de-DE"/>
              <a:t>15</a:t>
            </a:r>
          </a:p>
        </p:txBody>
      </p:sp>
    </p:spTree>
    <p:extLst>
      <p:ext uri="{BB962C8B-B14F-4D97-AF65-F5344CB8AC3E}">
        <p14:creationId xmlns:p14="http://schemas.microsoft.com/office/powerpoint/2010/main" val="12645358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6D6B78-753D-1C43-BD64-D2DF6E6A195A}"/>
              </a:ext>
            </a:extLst>
          </p:cNvPr>
          <p:cNvSpPr>
            <a:spLocks noGrp="1"/>
          </p:cNvSpPr>
          <p:nvPr>
            <p:ph type="title"/>
          </p:nvPr>
        </p:nvSpPr>
        <p:spPr/>
        <p:txBody>
          <a:bodyPr/>
          <a:lstStyle/>
          <a:p>
            <a:r>
              <a:rPr lang="de-DE" dirty="0">
                <a:latin typeface="Arial"/>
                <a:cs typeface="Arial"/>
              </a:rPr>
              <a:t>Gruppendynamik</a:t>
            </a:r>
            <a:endParaRPr lang="de-DE" dirty="0"/>
          </a:p>
        </p:txBody>
      </p:sp>
      <p:sp>
        <p:nvSpPr>
          <p:cNvPr id="5" name="Textplatzhalter 4">
            <a:extLst>
              <a:ext uri="{FF2B5EF4-FFF2-40B4-BE49-F238E27FC236}">
                <a16:creationId xmlns:a16="http://schemas.microsoft.com/office/drawing/2014/main" id="{412F6E79-73C4-0187-9483-5E19EFA109A8}"/>
              </a:ext>
            </a:extLst>
          </p:cNvPr>
          <p:cNvSpPr>
            <a:spLocks noGrp="1"/>
          </p:cNvSpPr>
          <p:nvPr>
            <p:ph type="body" idx="1"/>
          </p:nvPr>
        </p:nvSpPr>
        <p:spPr>
          <a:xfrm>
            <a:off x="839788" y="1530644"/>
            <a:ext cx="9748601" cy="814505"/>
          </a:xfrm>
        </p:spPr>
        <p:txBody>
          <a:bodyPr/>
          <a:lstStyle/>
          <a:p>
            <a:r>
              <a:rPr lang="de-DE" sz="2800" dirty="0">
                <a:latin typeface="Arial"/>
                <a:cs typeface="Arial"/>
              </a:rPr>
              <a:t>Phase 5 - </a:t>
            </a:r>
            <a:r>
              <a:rPr lang="de-DE" sz="2800" err="1">
                <a:latin typeface="Arial"/>
                <a:cs typeface="Arial"/>
              </a:rPr>
              <a:t>Adjourning</a:t>
            </a:r>
            <a:endParaRPr lang="de-DE" sz="2800" err="1"/>
          </a:p>
        </p:txBody>
      </p:sp>
      <p:sp>
        <p:nvSpPr>
          <p:cNvPr id="3" name="Inhaltsplatzhalter 2">
            <a:extLst>
              <a:ext uri="{FF2B5EF4-FFF2-40B4-BE49-F238E27FC236}">
                <a16:creationId xmlns:a16="http://schemas.microsoft.com/office/drawing/2014/main" id="{60F21E4E-FBE4-58D4-9A07-33D980A94063}"/>
              </a:ext>
            </a:extLst>
          </p:cNvPr>
          <p:cNvSpPr>
            <a:spLocks noGrp="1"/>
          </p:cNvSpPr>
          <p:nvPr>
            <p:ph sz="half" idx="2"/>
          </p:nvPr>
        </p:nvSpPr>
        <p:spPr/>
        <p:txBody>
          <a:bodyPr vert="horz" lIns="91440" tIns="45720" rIns="91440" bIns="45720" rtlCol="0" anchor="t">
            <a:normAutofit/>
          </a:bodyPr>
          <a:lstStyle/>
          <a:p>
            <a:r>
              <a:rPr lang="de-DE" dirty="0">
                <a:latin typeface="Arial"/>
                <a:cs typeface="Arial"/>
              </a:rPr>
              <a:t>Die Gruppe löst sich auf</a:t>
            </a:r>
          </a:p>
          <a:p>
            <a:pPr>
              <a:buFont typeface="Arial"/>
              <a:buChar char="•"/>
            </a:pPr>
            <a:r>
              <a:rPr lang="de-DE" dirty="0">
                <a:latin typeface="Arial"/>
                <a:cs typeface="Arial"/>
              </a:rPr>
              <a:t>Emotionale Reaktionen</a:t>
            </a:r>
          </a:p>
          <a:p>
            <a:pPr>
              <a:buFont typeface="Arial"/>
              <a:buChar char="•"/>
            </a:pPr>
            <a:r>
              <a:rPr lang="de-DE" dirty="0">
                <a:latin typeface="Arial"/>
                <a:cs typeface="Arial"/>
              </a:rPr>
              <a:t>Unterschiedlicher Umgang mit Gefühlen</a:t>
            </a:r>
            <a:endParaRPr lang="de-DE" dirty="0"/>
          </a:p>
          <a:p>
            <a:pPr marL="0" indent="0">
              <a:buNone/>
            </a:pPr>
            <a:endParaRPr lang="de-DE" dirty="0"/>
          </a:p>
        </p:txBody>
      </p:sp>
      <p:sp>
        <p:nvSpPr>
          <p:cNvPr id="7" name="Inhaltsplatzhalter 6">
            <a:extLst>
              <a:ext uri="{FF2B5EF4-FFF2-40B4-BE49-F238E27FC236}">
                <a16:creationId xmlns:a16="http://schemas.microsoft.com/office/drawing/2014/main" id="{39AEC6E1-3C2C-6533-EDA3-6A1B2E2FFD62}"/>
              </a:ext>
            </a:extLst>
          </p:cNvPr>
          <p:cNvSpPr>
            <a:spLocks noGrp="1"/>
          </p:cNvSpPr>
          <p:nvPr>
            <p:ph sz="quarter" idx="4"/>
          </p:nvPr>
        </p:nvSpPr>
        <p:spPr/>
        <p:txBody>
          <a:bodyPr vert="horz" lIns="91440" tIns="45720" rIns="91440" bIns="45720" rtlCol="0" anchor="t">
            <a:normAutofit/>
          </a:bodyPr>
          <a:lstStyle/>
          <a:p>
            <a:r>
              <a:rPr lang="de-DE">
                <a:latin typeface="Arial"/>
                <a:cs typeface="Arial"/>
              </a:rPr>
              <a:t>Gefühle zu lassen</a:t>
            </a:r>
          </a:p>
          <a:p>
            <a:r>
              <a:rPr lang="de-DE" dirty="0">
                <a:latin typeface="Arial"/>
                <a:cs typeface="Arial"/>
              </a:rPr>
              <a:t>Raum für Spontanität schaffen</a:t>
            </a:r>
            <a:endParaRPr lang="de-DE" dirty="0"/>
          </a:p>
        </p:txBody>
      </p:sp>
      <p:sp>
        <p:nvSpPr>
          <p:cNvPr id="4" name="Fußzeilenplatzhalter 3">
            <a:extLst>
              <a:ext uri="{FF2B5EF4-FFF2-40B4-BE49-F238E27FC236}">
                <a16:creationId xmlns:a16="http://schemas.microsoft.com/office/drawing/2014/main" id="{6EC2B13A-61A9-3CEA-2B53-FFB1658559EC}"/>
              </a:ext>
            </a:extLst>
          </p:cNvPr>
          <p:cNvSpPr>
            <a:spLocks noGrp="1"/>
          </p:cNvSpPr>
          <p:nvPr>
            <p:ph type="ftr" sz="quarter" idx="11"/>
          </p:nvPr>
        </p:nvSpPr>
        <p:spPr/>
        <p:txBody>
          <a:bodyPr/>
          <a:lstStyle/>
          <a:p>
            <a:r>
              <a:rPr lang="de-DE"/>
              <a:t>10</a:t>
            </a:r>
          </a:p>
        </p:txBody>
      </p:sp>
    </p:spTree>
    <p:extLst>
      <p:ext uri="{BB962C8B-B14F-4D97-AF65-F5344CB8AC3E}">
        <p14:creationId xmlns:p14="http://schemas.microsoft.com/office/powerpoint/2010/main" val="1778449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4B9893-47FB-0404-6E16-EFCDD20CC157}"/>
              </a:ext>
            </a:extLst>
          </p:cNvPr>
          <p:cNvSpPr>
            <a:spLocks noGrp="1"/>
          </p:cNvSpPr>
          <p:nvPr>
            <p:ph type="title"/>
          </p:nvPr>
        </p:nvSpPr>
        <p:spPr/>
        <p:txBody>
          <a:bodyPr/>
          <a:lstStyle/>
          <a:p>
            <a:r>
              <a:rPr lang="de-DE" dirty="0">
                <a:latin typeface="Arial"/>
                <a:cs typeface="Arial"/>
              </a:rPr>
              <a:t>Gruppendynamik</a:t>
            </a:r>
            <a:endParaRPr lang="de-DE" dirty="0"/>
          </a:p>
        </p:txBody>
      </p:sp>
      <p:sp>
        <p:nvSpPr>
          <p:cNvPr id="5" name="Textplatzhalter 4">
            <a:extLst>
              <a:ext uri="{FF2B5EF4-FFF2-40B4-BE49-F238E27FC236}">
                <a16:creationId xmlns:a16="http://schemas.microsoft.com/office/drawing/2014/main" id="{713FEEDF-B070-A193-3CF3-C6968E43ADB2}"/>
              </a:ext>
            </a:extLst>
          </p:cNvPr>
          <p:cNvSpPr>
            <a:spLocks noGrp="1"/>
          </p:cNvSpPr>
          <p:nvPr>
            <p:ph type="body" idx="1"/>
          </p:nvPr>
        </p:nvSpPr>
        <p:spPr>
          <a:xfrm>
            <a:off x="839788" y="1558866"/>
            <a:ext cx="10012009" cy="814505"/>
          </a:xfrm>
        </p:spPr>
        <p:txBody>
          <a:bodyPr/>
          <a:lstStyle/>
          <a:p>
            <a:r>
              <a:rPr lang="de-DE" sz="2800" dirty="0">
                <a:latin typeface="Arial"/>
                <a:cs typeface="Arial"/>
              </a:rPr>
              <a:t>Phase 4 - „</a:t>
            </a:r>
            <a:r>
              <a:rPr lang="de-DE" sz="2800" dirty="0" err="1">
                <a:latin typeface="Arial"/>
                <a:cs typeface="Arial"/>
              </a:rPr>
              <a:t>Mourning</a:t>
            </a:r>
            <a:r>
              <a:rPr lang="de-DE" sz="2800" dirty="0">
                <a:latin typeface="Arial"/>
                <a:cs typeface="Arial"/>
              </a:rPr>
              <a:t>“</a:t>
            </a:r>
          </a:p>
        </p:txBody>
      </p:sp>
      <p:sp>
        <p:nvSpPr>
          <p:cNvPr id="3" name="Inhaltsplatzhalter 2">
            <a:extLst>
              <a:ext uri="{FF2B5EF4-FFF2-40B4-BE49-F238E27FC236}">
                <a16:creationId xmlns:a16="http://schemas.microsoft.com/office/drawing/2014/main" id="{F1062002-AED2-EFDD-6C64-1C10F57CE303}"/>
              </a:ext>
            </a:extLst>
          </p:cNvPr>
          <p:cNvSpPr>
            <a:spLocks noGrp="1"/>
          </p:cNvSpPr>
          <p:nvPr>
            <p:ph sz="half" idx="2"/>
          </p:nvPr>
        </p:nvSpPr>
        <p:spPr>
          <a:xfrm>
            <a:off x="839788" y="2505075"/>
            <a:ext cx="5496453" cy="3684588"/>
          </a:xfrm>
        </p:spPr>
        <p:txBody>
          <a:bodyPr vert="horz" lIns="91440" tIns="45720" rIns="91440" bIns="45720" rtlCol="0" anchor="t">
            <a:normAutofit/>
          </a:bodyPr>
          <a:lstStyle/>
          <a:p>
            <a:r>
              <a:rPr lang="de-DE" sz="2700" dirty="0">
                <a:latin typeface="Arial"/>
                <a:cs typeface="Arial"/>
              </a:rPr>
              <a:t>Effizienz und Produktivität steigen</a:t>
            </a:r>
            <a:endParaRPr lang="de-DE" sz="2700"/>
          </a:p>
          <a:p>
            <a:pPr>
              <a:buFont typeface="Arial"/>
              <a:buChar char="•"/>
            </a:pPr>
            <a:r>
              <a:rPr lang="de-DE" sz="2700" dirty="0">
                <a:latin typeface="Arial"/>
                <a:cs typeface="Arial"/>
              </a:rPr>
              <a:t>Hohes Maß an Selbstorganisation</a:t>
            </a:r>
          </a:p>
          <a:p>
            <a:pPr>
              <a:buFont typeface="Arial"/>
              <a:buChar char="•"/>
            </a:pPr>
            <a:r>
              <a:rPr lang="de-DE" sz="2700" dirty="0">
                <a:latin typeface="Arial"/>
                <a:cs typeface="Arial"/>
              </a:rPr>
              <a:t>Fokus auf Aufgabenbewältigung</a:t>
            </a:r>
            <a:endParaRPr lang="de-DE" sz="2700" dirty="0"/>
          </a:p>
          <a:p>
            <a:pPr marL="0" indent="0">
              <a:buNone/>
            </a:pPr>
            <a:endParaRPr lang="de-DE" dirty="0"/>
          </a:p>
        </p:txBody>
      </p:sp>
      <p:sp>
        <p:nvSpPr>
          <p:cNvPr id="7" name="Inhaltsplatzhalter 6">
            <a:extLst>
              <a:ext uri="{FF2B5EF4-FFF2-40B4-BE49-F238E27FC236}">
                <a16:creationId xmlns:a16="http://schemas.microsoft.com/office/drawing/2014/main" id="{6DF6AEBA-D45A-F605-476C-FFC2A19F1F36}"/>
              </a:ext>
            </a:extLst>
          </p:cNvPr>
          <p:cNvSpPr>
            <a:spLocks noGrp="1"/>
          </p:cNvSpPr>
          <p:nvPr>
            <p:ph sz="quarter" idx="4"/>
          </p:nvPr>
        </p:nvSpPr>
        <p:spPr/>
        <p:txBody>
          <a:bodyPr vert="horz" lIns="91440" tIns="45720" rIns="91440" bIns="45720" rtlCol="0" anchor="t">
            <a:normAutofit/>
          </a:bodyPr>
          <a:lstStyle/>
          <a:p>
            <a:r>
              <a:rPr lang="de-DE" sz="2700" dirty="0">
                <a:latin typeface="Arial"/>
                <a:cs typeface="Arial"/>
              </a:rPr>
              <a:t>Unterstützen und Abgeben </a:t>
            </a:r>
          </a:p>
          <a:p>
            <a:r>
              <a:rPr lang="de-DE" sz="2700" dirty="0">
                <a:latin typeface="Arial"/>
                <a:cs typeface="Arial"/>
              </a:rPr>
              <a:t>Dem Team am Ende der Aktivität beistehen</a:t>
            </a:r>
          </a:p>
          <a:p>
            <a:endParaRPr lang="de-DE" dirty="0"/>
          </a:p>
        </p:txBody>
      </p:sp>
      <p:sp>
        <p:nvSpPr>
          <p:cNvPr id="4" name="Fußzeilenplatzhalter 3">
            <a:extLst>
              <a:ext uri="{FF2B5EF4-FFF2-40B4-BE49-F238E27FC236}">
                <a16:creationId xmlns:a16="http://schemas.microsoft.com/office/drawing/2014/main" id="{6C40E31B-C32E-42D2-0C29-E007AA98AC5D}"/>
              </a:ext>
            </a:extLst>
          </p:cNvPr>
          <p:cNvSpPr>
            <a:spLocks noGrp="1"/>
          </p:cNvSpPr>
          <p:nvPr>
            <p:ph type="ftr" sz="quarter" idx="11"/>
          </p:nvPr>
        </p:nvSpPr>
        <p:spPr/>
        <p:txBody>
          <a:bodyPr/>
          <a:lstStyle/>
          <a:p>
            <a:r>
              <a:rPr lang="de-DE"/>
              <a:t>9</a:t>
            </a:r>
          </a:p>
        </p:txBody>
      </p:sp>
    </p:spTree>
    <p:extLst>
      <p:ext uri="{BB962C8B-B14F-4D97-AF65-F5344CB8AC3E}">
        <p14:creationId xmlns:p14="http://schemas.microsoft.com/office/powerpoint/2010/main" val="807241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D0F26E-4F3A-6809-8159-6E8130247AF1}"/>
              </a:ext>
            </a:extLst>
          </p:cNvPr>
          <p:cNvSpPr>
            <a:spLocks noGrp="1"/>
          </p:cNvSpPr>
          <p:nvPr>
            <p:ph type="title"/>
          </p:nvPr>
        </p:nvSpPr>
        <p:spPr/>
        <p:txBody>
          <a:bodyPr/>
          <a:lstStyle/>
          <a:p>
            <a:r>
              <a:rPr lang="de-DE" dirty="0">
                <a:latin typeface="Arial"/>
                <a:cs typeface="Arial"/>
              </a:rPr>
              <a:t>Gruppendynamik</a:t>
            </a:r>
            <a:endParaRPr lang="de-DE" dirty="0"/>
          </a:p>
        </p:txBody>
      </p:sp>
      <p:sp>
        <p:nvSpPr>
          <p:cNvPr id="3" name="Inhaltsplatzhalter 2">
            <a:extLst>
              <a:ext uri="{FF2B5EF4-FFF2-40B4-BE49-F238E27FC236}">
                <a16:creationId xmlns:a16="http://schemas.microsoft.com/office/drawing/2014/main" id="{94C2B457-3581-FAA4-A6A9-E27E4BA736FA}"/>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Gruppendynamik nach..</a:t>
            </a:r>
          </a:p>
          <a:p>
            <a:pPr>
              <a:buNone/>
            </a:pPr>
            <a:r>
              <a:rPr lang="de-DE" err="1">
                <a:latin typeface="Arial"/>
                <a:cs typeface="Arial"/>
              </a:rPr>
              <a:t>Tuckman</a:t>
            </a:r>
            <a:r>
              <a:rPr lang="de-DE" dirty="0">
                <a:latin typeface="Arial"/>
                <a:cs typeface="Arial"/>
              </a:rPr>
              <a:t> &amp; Jensen</a:t>
            </a:r>
          </a:p>
          <a:p>
            <a:pPr>
              <a:buNone/>
            </a:pPr>
            <a:endParaRPr lang="de-DE" dirty="0"/>
          </a:p>
          <a:p>
            <a:pPr>
              <a:buNone/>
            </a:pPr>
            <a:r>
              <a:rPr lang="de-DE" b="1" dirty="0">
                <a:latin typeface="Arial"/>
                <a:cs typeface="Arial"/>
              </a:rPr>
              <a:t>Dieses Modell ist für..</a:t>
            </a:r>
            <a:endParaRPr lang="de-DE" b="1" dirty="0"/>
          </a:p>
          <a:p>
            <a:pPr>
              <a:buNone/>
            </a:pPr>
            <a:r>
              <a:rPr lang="de-DE" dirty="0">
                <a:latin typeface="Arial"/>
                <a:cs typeface="Arial"/>
              </a:rPr>
              <a:t>seine praxisnahe und universelle</a:t>
            </a:r>
            <a:endParaRPr lang="de-DE" dirty="0"/>
          </a:p>
          <a:p>
            <a:pPr>
              <a:buNone/>
            </a:pPr>
            <a:r>
              <a:rPr lang="de-DE" dirty="0">
                <a:latin typeface="Arial"/>
                <a:cs typeface="Arial"/>
              </a:rPr>
              <a:t>Anwendbarkeit bekannt.</a:t>
            </a:r>
            <a:endParaRPr lang="de-DE" dirty="0"/>
          </a:p>
        </p:txBody>
      </p:sp>
      <p:sp>
        <p:nvSpPr>
          <p:cNvPr id="4" name="Fußzeilenplatzhalter 3">
            <a:extLst>
              <a:ext uri="{FF2B5EF4-FFF2-40B4-BE49-F238E27FC236}">
                <a16:creationId xmlns:a16="http://schemas.microsoft.com/office/drawing/2014/main" id="{AE581738-ABF7-11C5-11F0-2DEAAF3A94C3}"/>
              </a:ext>
            </a:extLst>
          </p:cNvPr>
          <p:cNvSpPr>
            <a:spLocks noGrp="1"/>
          </p:cNvSpPr>
          <p:nvPr>
            <p:ph type="ftr" sz="quarter" idx="11"/>
          </p:nvPr>
        </p:nvSpPr>
        <p:spPr/>
        <p:txBody>
          <a:bodyPr/>
          <a:lstStyle/>
          <a:p>
            <a:r>
              <a:rPr lang="de-DE"/>
              <a:t>4</a:t>
            </a:r>
          </a:p>
        </p:txBody>
      </p:sp>
      <p:pic>
        <p:nvPicPr>
          <p:cNvPr id="5" name="Grafik 4" descr="Atom mit einfarbiger Füllung">
            <a:extLst>
              <a:ext uri="{FF2B5EF4-FFF2-40B4-BE49-F238E27FC236}">
                <a16:creationId xmlns:a16="http://schemas.microsoft.com/office/drawing/2014/main" id="{B82ED323-7F4B-A3DF-4B36-5FA6278A742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21513" y="1930651"/>
            <a:ext cx="2604379" cy="2634558"/>
          </a:xfrm>
          <a:prstGeom prst="rect">
            <a:avLst/>
          </a:prstGeom>
        </p:spPr>
      </p:pic>
    </p:spTree>
    <p:extLst>
      <p:ext uri="{BB962C8B-B14F-4D97-AF65-F5344CB8AC3E}">
        <p14:creationId xmlns:p14="http://schemas.microsoft.com/office/powerpoint/2010/main" val="2562799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4B1E7C-C648-24CF-F333-292EBBA460E9}"/>
              </a:ext>
            </a:extLst>
          </p:cNvPr>
          <p:cNvSpPr>
            <a:spLocks noGrp="1"/>
          </p:cNvSpPr>
          <p:nvPr>
            <p:ph type="title"/>
          </p:nvPr>
        </p:nvSpPr>
        <p:spPr/>
        <p:txBody>
          <a:bodyPr/>
          <a:lstStyle/>
          <a:p>
            <a:r>
              <a:rPr lang="de-DE" dirty="0">
                <a:latin typeface="Arial"/>
                <a:cs typeface="Arial"/>
              </a:rPr>
              <a:t>Gruppendynamik</a:t>
            </a:r>
            <a:endParaRPr lang="de-DE" dirty="0"/>
          </a:p>
        </p:txBody>
      </p:sp>
      <p:sp>
        <p:nvSpPr>
          <p:cNvPr id="4" name="Fußzeilenplatzhalter 3">
            <a:extLst>
              <a:ext uri="{FF2B5EF4-FFF2-40B4-BE49-F238E27FC236}">
                <a16:creationId xmlns:a16="http://schemas.microsoft.com/office/drawing/2014/main" id="{5D37615A-22F6-99A4-4009-E25CFC36F5FF}"/>
              </a:ext>
            </a:extLst>
          </p:cNvPr>
          <p:cNvSpPr>
            <a:spLocks noGrp="1"/>
          </p:cNvSpPr>
          <p:nvPr>
            <p:ph type="ftr" sz="quarter" idx="11"/>
          </p:nvPr>
        </p:nvSpPr>
        <p:spPr/>
        <p:txBody>
          <a:bodyPr/>
          <a:lstStyle/>
          <a:p>
            <a:r>
              <a:rPr lang="de-DE"/>
              <a:t>5</a:t>
            </a:r>
          </a:p>
        </p:txBody>
      </p:sp>
      <p:graphicFrame>
        <p:nvGraphicFramePr>
          <p:cNvPr id="31" name="Inhaltsplatzhalter 30">
            <a:extLst>
              <a:ext uri="{FF2B5EF4-FFF2-40B4-BE49-F238E27FC236}">
                <a16:creationId xmlns:a16="http://schemas.microsoft.com/office/drawing/2014/main" id="{8F2AD427-A3B4-A8E5-88BB-0C25B0A81EA7}"/>
              </a:ext>
            </a:extLst>
          </p:cNvPr>
          <p:cNvGraphicFramePr>
            <a:graphicFrameLocks noGrp="1"/>
          </p:cNvGraphicFramePr>
          <p:nvPr>
            <p:ph idx="1"/>
            <p:extLst>
              <p:ext uri="{D42A27DB-BD31-4B8C-83A1-F6EECF244321}">
                <p14:modId xmlns:p14="http://schemas.microsoft.com/office/powerpoint/2010/main" val="30283606"/>
              </p:ext>
            </p:extLst>
          </p:nvPr>
        </p:nvGraphicFramePr>
        <p:xfrm>
          <a:off x="495300" y="1168400"/>
          <a:ext cx="11696700" cy="5189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9146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F065C1-5E2C-7B93-9FE5-8A792D6CBDCB}"/>
              </a:ext>
            </a:extLst>
          </p:cNvPr>
          <p:cNvSpPr>
            <a:spLocks noGrp="1"/>
          </p:cNvSpPr>
          <p:nvPr>
            <p:ph type="ctrTitle"/>
          </p:nvPr>
        </p:nvSpPr>
        <p:spPr>
          <a:xfrm>
            <a:off x="1521125" y="1500000"/>
            <a:ext cx="9144000" cy="650000"/>
          </a:xfrm>
        </p:spPr>
        <p:txBody>
          <a:bodyPr anchor="b">
            <a:normAutofit/>
          </a:bodyPr>
          <a:lstStyle/>
          <a:p>
            <a:r>
              <a:rPr lang="de-DE" sz="2400" b="1" dirty="0">
                <a:solidFill>
                  <a:srgbClr val="7030A0"/>
                </a:solidFill>
                <a:latin typeface="Arial"/>
                <a:cs typeface="Arial"/>
              </a:rPr>
              <a:t>Tag 3</a:t>
            </a:r>
            <a:endParaRPr lang="de-DE" sz="2400" b="1" dirty="0">
              <a:solidFill>
                <a:srgbClr val="7030A0"/>
              </a:solidFill>
            </a:endParaRPr>
          </a:p>
        </p:txBody>
      </p:sp>
      <p:sp>
        <p:nvSpPr>
          <p:cNvPr id="3" name="Untertitel 2">
            <a:extLst>
              <a:ext uri="{FF2B5EF4-FFF2-40B4-BE49-F238E27FC236}">
                <a16:creationId xmlns:a16="http://schemas.microsoft.com/office/drawing/2014/main" id="{39E74F91-76B1-BE37-0F34-C6D9CBC1AA04}"/>
              </a:ext>
            </a:extLst>
          </p:cNvPr>
          <p:cNvSpPr>
            <a:spLocks noGrp="1"/>
          </p:cNvSpPr>
          <p:nvPr>
            <p:ph type="subTitle" idx="1"/>
          </p:nvPr>
        </p:nvSpPr>
        <p:spPr>
          <a:xfrm>
            <a:off x="1518788" y="3147205"/>
            <a:ext cx="9144000" cy="1655762"/>
          </a:xfrm>
        </p:spPr>
        <p:txBody>
          <a:bodyPr vert="horz" lIns="91440" tIns="45720" rIns="91440" bIns="45720" rtlCol="0" anchor="t">
            <a:normAutofit/>
          </a:bodyPr>
          <a:lstStyle/>
          <a:p>
            <a:r>
              <a:rPr lang="de-DE" sz="5400" b="1" dirty="0">
                <a:solidFill>
                  <a:srgbClr val="7030A0"/>
                </a:solidFill>
                <a:latin typeface="Arial"/>
                <a:cs typeface="Arial"/>
              </a:rPr>
              <a:t>Gruppendynamik &amp; Onlineunterrichtsmethoden</a:t>
            </a:r>
            <a:endParaRPr lang="de-DE" sz="5400" b="1" dirty="0">
              <a:solidFill>
                <a:srgbClr val="7030A0"/>
              </a:solidFill>
            </a:endParaRPr>
          </a:p>
        </p:txBody>
      </p:sp>
    </p:spTree>
    <p:extLst>
      <p:ext uri="{BB962C8B-B14F-4D97-AF65-F5344CB8AC3E}">
        <p14:creationId xmlns:p14="http://schemas.microsoft.com/office/powerpoint/2010/main" val="127139025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74232C-C013-5069-17E8-01F7570941C8}"/>
              </a:ext>
            </a:extLst>
          </p:cNvPr>
          <p:cNvSpPr>
            <a:spLocks noGrp="1"/>
          </p:cNvSpPr>
          <p:nvPr>
            <p:ph type="title"/>
          </p:nvPr>
        </p:nvSpPr>
        <p:spPr/>
        <p:txBody>
          <a:bodyPr/>
          <a:lstStyle/>
          <a:p>
            <a:r>
              <a:rPr lang="de-DE" dirty="0"/>
              <a:t>Feedback</a:t>
            </a:r>
          </a:p>
        </p:txBody>
      </p:sp>
      <p:sp>
        <p:nvSpPr>
          <p:cNvPr id="3" name="Inhaltsplatzhalter 2">
            <a:extLst>
              <a:ext uri="{FF2B5EF4-FFF2-40B4-BE49-F238E27FC236}">
                <a16:creationId xmlns:a16="http://schemas.microsoft.com/office/drawing/2014/main" id="{D90E805F-6D88-643E-A0B7-A82D8804B235}"/>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Die richtige Wortwahl</a:t>
            </a:r>
            <a:endParaRPr lang="de-DE" dirty="0"/>
          </a:p>
          <a:p>
            <a:pPr marL="457200" indent="-457200"/>
            <a:r>
              <a:rPr lang="de-DE" dirty="0">
                <a:latin typeface="Arial"/>
                <a:cs typeface="Arial"/>
              </a:rPr>
              <a:t>Positive Formulierungen wählen </a:t>
            </a:r>
          </a:p>
          <a:p>
            <a:pPr lvl="1"/>
            <a:r>
              <a:rPr lang="de-DE" dirty="0">
                <a:latin typeface="Arial"/>
                <a:cs typeface="Arial"/>
              </a:rPr>
              <a:t>z. B. „Du kannst dich noch verbessern bei…“ </a:t>
            </a:r>
            <a:endParaRPr lang="de-DE" dirty="0"/>
          </a:p>
          <a:p>
            <a:pPr lvl="1"/>
            <a:r>
              <a:rPr lang="de-DE" dirty="0">
                <a:latin typeface="Arial"/>
                <a:cs typeface="Arial"/>
              </a:rPr>
              <a:t>statt „Das hast du nicht gut gemacht“</a:t>
            </a:r>
            <a:endParaRPr lang="de-DE" dirty="0"/>
          </a:p>
          <a:p>
            <a:pPr marL="0" indent="0">
              <a:buNone/>
            </a:pPr>
            <a:endParaRPr lang="de-DE" dirty="0">
              <a:latin typeface="Arial"/>
              <a:cs typeface="Arial"/>
            </a:endParaRPr>
          </a:p>
          <a:p>
            <a:pPr marL="457200" indent="-457200"/>
            <a:r>
              <a:rPr lang="de-DE" dirty="0">
                <a:latin typeface="Arial"/>
                <a:cs typeface="Arial"/>
              </a:rPr>
              <a:t>Lösungen anbieten</a:t>
            </a:r>
          </a:p>
          <a:p>
            <a:pPr lvl="1"/>
            <a:r>
              <a:rPr lang="de-DE" dirty="0">
                <a:latin typeface="Arial"/>
                <a:cs typeface="Arial"/>
              </a:rPr>
              <a:t>z. B. „Vielleicht hilft es, wenn du…“</a:t>
            </a:r>
            <a:endParaRPr lang="de-DE" dirty="0"/>
          </a:p>
        </p:txBody>
      </p:sp>
      <p:sp>
        <p:nvSpPr>
          <p:cNvPr id="4" name="Fußzeilenplatzhalter 3">
            <a:extLst>
              <a:ext uri="{FF2B5EF4-FFF2-40B4-BE49-F238E27FC236}">
                <a16:creationId xmlns:a16="http://schemas.microsoft.com/office/drawing/2014/main" id="{83DE74DA-6D91-DBF0-E9B6-2C054CB179F2}"/>
              </a:ext>
            </a:extLst>
          </p:cNvPr>
          <p:cNvSpPr>
            <a:spLocks noGrp="1"/>
          </p:cNvSpPr>
          <p:nvPr>
            <p:ph type="ftr" sz="quarter" idx="11"/>
          </p:nvPr>
        </p:nvSpPr>
        <p:spPr/>
        <p:txBody>
          <a:bodyPr/>
          <a:lstStyle/>
          <a:p>
            <a:r>
              <a:rPr lang="de-DE"/>
              <a:t>6</a:t>
            </a:r>
          </a:p>
        </p:txBody>
      </p:sp>
    </p:spTree>
    <p:extLst>
      <p:ext uri="{BB962C8B-B14F-4D97-AF65-F5344CB8AC3E}">
        <p14:creationId xmlns:p14="http://schemas.microsoft.com/office/powerpoint/2010/main" val="3813605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C5A018-B83E-588D-3354-1120BB1E1785}"/>
              </a:ext>
            </a:extLst>
          </p:cNvPr>
          <p:cNvSpPr>
            <a:spLocks noGrp="1"/>
          </p:cNvSpPr>
          <p:nvPr>
            <p:ph type="title"/>
          </p:nvPr>
        </p:nvSpPr>
        <p:spPr/>
        <p:txBody>
          <a:bodyPr/>
          <a:lstStyle/>
          <a:p>
            <a:r>
              <a:rPr lang="de-DE" dirty="0">
                <a:latin typeface="Arial"/>
                <a:cs typeface="Arial"/>
              </a:rPr>
              <a:t>Feedback</a:t>
            </a:r>
            <a:endParaRPr lang="de-DE" dirty="0"/>
          </a:p>
        </p:txBody>
      </p:sp>
      <p:sp>
        <p:nvSpPr>
          <p:cNvPr id="3" name="Inhaltsplatzhalter 2">
            <a:extLst>
              <a:ext uri="{FF2B5EF4-FFF2-40B4-BE49-F238E27FC236}">
                <a16:creationId xmlns:a16="http://schemas.microsoft.com/office/drawing/2014/main" id="{B9540AD8-8B16-F79A-E550-06B7099B5846}"/>
              </a:ext>
            </a:extLst>
          </p:cNvPr>
          <p:cNvSpPr>
            <a:spLocks noGrp="1"/>
          </p:cNvSpPr>
          <p:nvPr>
            <p:ph idx="1"/>
          </p:nvPr>
        </p:nvSpPr>
        <p:spPr/>
        <p:txBody>
          <a:bodyPr vert="horz" lIns="91440" tIns="45720" rIns="91440" bIns="45720" rtlCol="0" anchor="t">
            <a:normAutofit/>
          </a:bodyPr>
          <a:lstStyle/>
          <a:p>
            <a:pPr marL="0" indent="0">
              <a:buNone/>
            </a:pPr>
            <a:r>
              <a:rPr lang="de-DE">
                <a:latin typeface="Arial"/>
                <a:cs typeface="Arial"/>
              </a:rPr>
              <a:t>Umgang mit Kritik</a:t>
            </a:r>
            <a:endParaRPr lang="de-DE"/>
          </a:p>
          <a:p>
            <a:pPr marL="514350" indent="-514350">
              <a:buAutoNum type="arabicPeriod"/>
            </a:pPr>
            <a:r>
              <a:rPr lang="de-DE">
                <a:latin typeface="Arial"/>
                <a:cs typeface="Arial"/>
              </a:rPr>
              <a:t>Kritik anhören</a:t>
            </a:r>
            <a:endParaRPr lang="de-DE" dirty="0"/>
          </a:p>
          <a:p>
            <a:pPr marL="514350" indent="-514350">
              <a:buAutoNum type="arabicPeriod"/>
            </a:pPr>
            <a:r>
              <a:rPr lang="de-DE" dirty="0">
                <a:latin typeface="Arial"/>
                <a:cs typeface="Arial"/>
              </a:rPr>
              <a:t>Gegebenenfalls nachfragen</a:t>
            </a:r>
            <a:endParaRPr lang="de-DE" dirty="0"/>
          </a:p>
          <a:p>
            <a:pPr marL="514350" indent="-514350">
              <a:buAutoNum type="arabicPeriod"/>
            </a:pPr>
            <a:r>
              <a:rPr lang="de-DE" dirty="0">
                <a:latin typeface="Arial"/>
                <a:cs typeface="Arial"/>
              </a:rPr>
              <a:t>Für die Kritik bedanken</a:t>
            </a:r>
          </a:p>
          <a:p>
            <a:pPr marL="514350" indent="-514350">
              <a:buAutoNum type="arabicPeriod"/>
            </a:pPr>
            <a:r>
              <a:rPr lang="de-DE" dirty="0">
                <a:latin typeface="Arial"/>
                <a:cs typeface="Arial"/>
              </a:rPr>
              <a:t>Nicht persönlich nehmen</a:t>
            </a:r>
          </a:p>
          <a:p>
            <a:pPr marL="514350" indent="-514350">
              <a:buAutoNum type="arabicPeriod"/>
            </a:pPr>
            <a:r>
              <a:rPr lang="de-DE" dirty="0">
                <a:latin typeface="Arial"/>
                <a:cs typeface="Arial"/>
              </a:rPr>
              <a:t>Selbst entscheiden, ob wertvoll war oder nicht</a:t>
            </a:r>
            <a:endParaRPr lang="de-DE" dirty="0"/>
          </a:p>
          <a:p>
            <a:pPr marL="0" indent="0">
              <a:buNone/>
            </a:pPr>
            <a:endParaRPr lang="de-DE" dirty="0"/>
          </a:p>
        </p:txBody>
      </p:sp>
      <p:sp>
        <p:nvSpPr>
          <p:cNvPr id="4" name="Fußzeilenplatzhalter 3">
            <a:extLst>
              <a:ext uri="{FF2B5EF4-FFF2-40B4-BE49-F238E27FC236}">
                <a16:creationId xmlns:a16="http://schemas.microsoft.com/office/drawing/2014/main" id="{54071B66-C92A-C020-3DA4-5194657C51C0}"/>
              </a:ext>
            </a:extLst>
          </p:cNvPr>
          <p:cNvSpPr>
            <a:spLocks noGrp="1"/>
          </p:cNvSpPr>
          <p:nvPr>
            <p:ph type="ftr" sz="quarter" idx="11"/>
          </p:nvPr>
        </p:nvSpPr>
        <p:spPr/>
        <p:txBody>
          <a:bodyPr/>
          <a:lstStyle/>
          <a:p>
            <a:r>
              <a:rPr lang="de-DE"/>
              <a:t>8</a:t>
            </a:r>
          </a:p>
        </p:txBody>
      </p:sp>
    </p:spTree>
    <p:extLst>
      <p:ext uri="{BB962C8B-B14F-4D97-AF65-F5344CB8AC3E}">
        <p14:creationId xmlns:p14="http://schemas.microsoft.com/office/powerpoint/2010/main" val="2287479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13C539-CAEA-665E-6814-A95C940935B3}"/>
              </a:ext>
            </a:extLst>
          </p:cNvPr>
          <p:cNvSpPr>
            <a:spLocks noGrp="1"/>
          </p:cNvSpPr>
          <p:nvPr>
            <p:ph type="title"/>
          </p:nvPr>
        </p:nvSpPr>
        <p:spPr/>
        <p:txBody>
          <a:bodyPr/>
          <a:lstStyle/>
          <a:p>
            <a:r>
              <a:rPr lang="de-DE" dirty="0">
                <a:latin typeface="Arial"/>
                <a:cs typeface="Arial"/>
              </a:rPr>
              <a:t>Maßnahmen zur Bewerbung</a:t>
            </a:r>
            <a:endParaRPr lang="de-DE" dirty="0"/>
          </a:p>
        </p:txBody>
      </p:sp>
      <p:sp>
        <p:nvSpPr>
          <p:cNvPr id="3" name="Inhaltsplatzhalter 2">
            <a:extLst>
              <a:ext uri="{FF2B5EF4-FFF2-40B4-BE49-F238E27FC236}">
                <a16:creationId xmlns:a16="http://schemas.microsoft.com/office/drawing/2014/main" id="{70CC9383-55E4-AF87-DC59-08647B6976A5}"/>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Welche Werbemaßnahmen gibt es?</a:t>
            </a:r>
            <a:endParaRPr lang="de-DE"/>
          </a:p>
          <a:p>
            <a:r>
              <a:rPr lang="de-DE" dirty="0">
                <a:latin typeface="Arial"/>
                <a:cs typeface="Arial"/>
              </a:rPr>
              <a:t>Erstellung von Flyern</a:t>
            </a:r>
          </a:p>
          <a:p>
            <a:r>
              <a:rPr lang="de-DE" dirty="0">
                <a:latin typeface="Arial"/>
                <a:cs typeface="Arial"/>
              </a:rPr>
              <a:t>Presseartikel</a:t>
            </a:r>
          </a:p>
          <a:p>
            <a:r>
              <a:rPr lang="de-DE" dirty="0">
                <a:latin typeface="Arial"/>
                <a:cs typeface="Arial"/>
              </a:rPr>
              <a:t>Erwähnungen auf </a:t>
            </a:r>
            <a:r>
              <a:rPr lang="de-DE" dirty="0" err="1">
                <a:latin typeface="Arial"/>
                <a:cs typeface="Arial"/>
              </a:rPr>
              <a:t>Social</a:t>
            </a:r>
            <a:r>
              <a:rPr lang="de-DE" dirty="0">
                <a:latin typeface="Arial"/>
                <a:cs typeface="Arial"/>
              </a:rPr>
              <a:t> Media oder Websites</a:t>
            </a:r>
          </a:p>
          <a:p>
            <a:r>
              <a:rPr lang="de-DE" dirty="0">
                <a:latin typeface="Arial"/>
                <a:cs typeface="Arial"/>
              </a:rPr>
              <a:t>Netzwerken auf Veranstaltungen</a:t>
            </a:r>
          </a:p>
          <a:p>
            <a:endParaRPr lang="de-DE" dirty="0">
              <a:latin typeface="Arial"/>
              <a:cs typeface="Arial"/>
            </a:endParaRPr>
          </a:p>
        </p:txBody>
      </p:sp>
      <p:sp>
        <p:nvSpPr>
          <p:cNvPr id="4" name="Fußzeilenplatzhalter 3">
            <a:extLst>
              <a:ext uri="{FF2B5EF4-FFF2-40B4-BE49-F238E27FC236}">
                <a16:creationId xmlns:a16="http://schemas.microsoft.com/office/drawing/2014/main" id="{D0F85199-F4B6-D0C1-0E19-EB3AF43562B6}"/>
              </a:ext>
            </a:extLst>
          </p:cNvPr>
          <p:cNvSpPr>
            <a:spLocks noGrp="1"/>
          </p:cNvSpPr>
          <p:nvPr>
            <p:ph type="ftr" sz="quarter" idx="11"/>
          </p:nvPr>
        </p:nvSpPr>
        <p:spPr/>
        <p:txBody>
          <a:bodyPr/>
          <a:lstStyle/>
          <a:p>
            <a:r>
              <a:rPr lang="de-DE"/>
              <a:t>12</a:t>
            </a:r>
          </a:p>
        </p:txBody>
      </p:sp>
    </p:spTree>
    <p:extLst>
      <p:ext uri="{BB962C8B-B14F-4D97-AF65-F5344CB8AC3E}">
        <p14:creationId xmlns:p14="http://schemas.microsoft.com/office/powerpoint/2010/main" val="3206350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C528C2-1AF7-42C6-078B-AA7C057103BD}"/>
              </a:ext>
            </a:extLst>
          </p:cNvPr>
          <p:cNvSpPr>
            <a:spLocks noGrp="1"/>
          </p:cNvSpPr>
          <p:nvPr>
            <p:ph type="title"/>
          </p:nvPr>
        </p:nvSpPr>
        <p:spPr/>
        <p:txBody>
          <a:bodyPr/>
          <a:lstStyle/>
          <a:p>
            <a:r>
              <a:rPr lang="de-DE" dirty="0"/>
              <a:t>Maßnahmen zur Bewerbung</a:t>
            </a:r>
          </a:p>
        </p:txBody>
      </p:sp>
      <p:sp>
        <p:nvSpPr>
          <p:cNvPr id="3" name="Inhaltsplatzhalter 2">
            <a:extLst>
              <a:ext uri="{FF2B5EF4-FFF2-40B4-BE49-F238E27FC236}">
                <a16:creationId xmlns:a16="http://schemas.microsoft.com/office/drawing/2014/main" id="{5CDE659D-1DC1-83BA-FD44-52BA3A445BBA}"/>
              </a:ext>
            </a:extLst>
          </p:cNvPr>
          <p:cNvSpPr>
            <a:spLocks noGrp="1"/>
          </p:cNvSpPr>
          <p:nvPr>
            <p:ph idx="1"/>
          </p:nvPr>
        </p:nvSpPr>
        <p:spPr>
          <a:xfrm>
            <a:off x="838200" y="1825625"/>
            <a:ext cx="10515600" cy="395096"/>
          </a:xfrm>
        </p:spPr>
        <p:txBody>
          <a:bodyPr vert="horz" lIns="91440" tIns="45720" rIns="91440" bIns="45720" rtlCol="0" anchor="t">
            <a:normAutofit fontScale="92500" lnSpcReduction="20000"/>
          </a:bodyPr>
          <a:lstStyle/>
          <a:p>
            <a:pPr marL="0" indent="0">
              <a:buNone/>
            </a:pPr>
            <a:r>
              <a:rPr lang="de-DE" dirty="0">
                <a:latin typeface="Arial"/>
                <a:cs typeface="Arial"/>
              </a:rPr>
              <a:t>                         Beispiel </a:t>
            </a:r>
            <a:r>
              <a:rPr lang="de-DE" dirty="0" err="1">
                <a:latin typeface="Arial"/>
                <a:cs typeface="Arial"/>
              </a:rPr>
              <a:t>Canva</a:t>
            </a:r>
            <a:endParaRPr lang="de-DE" dirty="0" err="1"/>
          </a:p>
        </p:txBody>
      </p:sp>
      <p:sp>
        <p:nvSpPr>
          <p:cNvPr id="4" name="Fußzeilenplatzhalter 3">
            <a:extLst>
              <a:ext uri="{FF2B5EF4-FFF2-40B4-BE49-F238E27FC236}">
                <a16:creationId xmlns:a16="http://schemas.microsoft.com/office/drawing/2014/main" id="{1894FA1C-84B5-A0A1-831B-F9547F6E4B92}"/>
              </a:ext>
            </a:extLst>
          </p:cNvPr>
          <p:cNvSpPr>
            <a:spLocks noGrp="1"/>
          </p:cNvSpPr>
          <p:nvPr>
            <p:ph type="ftr" sz="quarter" idx="11"/>
          </p:nvPr>
        </p:nvSpPr>
        <p:spPr/>
        <p:txBody>
          <a:bodyPr/>
          <a:lstStyle/>
          <a:p>
            <a:r>
              <a:rPr lang="de-DE" dirty="0"/>
              <a:t>14</a:t>
            </a:r>
          </a:p>
        </p:txBody>
      </p:sp>
      <p:pic>
        <p:nvPicPr>
          <p:cNvPr id="5" name="Grafik 4" descr="Ein Bild, das Text, Screenshot, Software, Schrift enthält.&#10;&#10;KI-generierte Inhalte können fehlerhaft sein.">
            <a:extLst>
              <a:ext uri="{FF2B5EF4-FFF2-40B4-BE49-F238E27FC236}">
                <a16:creationId xmlns:a16="http://schemas.microsoft.com/office/drawing/2014/main" id="{51E18F85-F124-7D44-6F8F-58498793D9CD}"/>
              </a:ext>
            </a:extLst>
          </p:cNvPr>
          <p:cNvPicPr>
            <a:picLocks noChangeAspect="1"/>
          </p:cNvPicPr>
          <p:nvPr/>
        </p:nvPicPr>
        <p:blipFill>
          <a:blip r:embed="rId3"/>
          <a:stretch>
            <a:fillRect/>
          </a:stretch>
        </p:blipFill>
        <p:spPr>
          <a:xfrm>
            <a:off x="724582" y="2217365"/>
            <a:ext cx="7589214" cy="3878303"/>
          </a:xfrm>
          <a:prstGeom prst="rect">
            <a:avLst/>
          </a:prstGeom>
        </p:spPr>
      </p:pic>
    </p:spTree>
    <p:extLst>
      <p:ext uri="{BB962C8B-B14F-4D97-AF65-F5344CB8AC3E}">
        <p14:creationId xmlns:p14="http://schemas.microsoft.com/office/powerpoint/2010/main" val="10211499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A830FF-EB8D-F096-36A9-72F9332F9CED}"/>
              </a:ext>
            </a:extLst>
          </p:cNvPr>
          <p:cNvSpPr>
            <a:spLocks noGrp="1"/>
          </p:cNvSpPr>
          <p:nvPr>
            <p:ph type="title"/>
          </p:nvPr>
        </p:nvSpPr>
        <p:spPr/>
        <p:txBody>
          <a:bodyPr/>
          <a:lstStyle/>
          <a:p>
            <a:r>
              <a:rPr lang="de-DE" dirty="0"/>
              <a:t>Frage</a:t>
            </a:r>
          </a:p>
        </p:txBody>
      </p:sp>
      <p:sp>
        <p:nvSpPr>
          <p:cNvPr id="3" name="Inhaltsplatzhalter 2">
            <a:extLst>
              <a:ext uri="{FF2B5EF4-FFF2-40B4-BE49-F238E27FC236}">
                <a16:creationId xmlns:a16="http://schemas.microsoft.com/office/drawing/2014/main" id="{4BC5B9EA-AB6C-1881-002B-9B793673C146}"/>
              </a:ext>
            </a:extLst>
          </p:cNvPr>
          <p:cNvSpPr>
            <a:spLocks noGrp="1"/>
          </p:cNvSpPr>
          <p:nvPr>
            <p:ph idx="1"/>
          </p:nvPr>
        </p:nvSpPr>
        <p:spPr/>
        <p:txBody>
          <a:bodyPr vert="horz" lIns="91440" tIns="45720" rIns="91440" bIns="45720" rtlCol="0" anchor="t">
            <a:normAutofit/>
          </a:bodyPr>
          <a:lstStyle/>
          <a:p>
            <a:pPr marL="0" indent="0" algn="ctr">
              <a:buNone/>
            </a:pPr>
            <a:endParaRPr lang="de-DE" dirty="0">
              <a:latin typeface="Arial"/>
              <a:cs typeface="Arial"/>
            </a:endParaRPr>
          </a:p>
          <a:p>
            <a:pPr marL="0" indent="0" algn="ctr">
              <a:buNone/>
            </a:pPr>
            <a:endParaRPr lang="de-DE" dirty="0">
              <a:latin typeface="Arial"/>
              <a:cs typeface="Arial"/>
            </a:endParaRPr>
          </a:p>
          <a:p>
            <a:pPr marL="0" indent="0" algn="ctr">
              <a:buNone/>
            </a:pPr>
            <a:r>
              <a:rPr lang="de-DE" dirty="0">
                <a:latin typeface="Arial"/>
                <a:cs typeface="Arial"/>
              </a:rPr>
              <a:t>Was würden Sie denken, wenn Sie nächste Woche Ihren Kurs abhalten müssten?</a:t>
            </a:r>
            <a:endParaRPr lang="de-DE"/>
          </a:p>
          <a:p>
            <a:pPr marL="0" indent="0">
              <a:buNone/>
            </a:pPr>
            <a:endParaRPr lang="de-DE" dirty="0">
              <a:latin typeface="Arial"/>
              <a:cs typeface="Arial"/>
            </a:endParaRPr>
          </a:p>
        </p:txBody>
      </p:sp>
      <p:sp>
        <p:nvSpPr>
          <p:cNvPr id="4" name="Fußzeilenplatzhalter 3">
            <a:extLst>
              <a:ext uri="{FF2B5EF4-FFF2-40B4-BE49-F238E27FC236}">
                <a16:creationId xmlns:a16="http://schemas.microsoft.com/office/drawing/2014/main" id="{208E106C-0DB7-3AC1-2467-D37C84490535}"/>
              </a:ext>
            </a:extLst>
          </p:cNvPr>
          <p:cNvSpPr>
            <a:spLocks noGrp="1"/>
          </p:cNvSpPr>
          <p:nvPr>
            <p:ph type="ftr" sz="quarter" idx="11"/>
          </p:nvPr>
        </p:nvSpPr>
        <p:spPr/>
        <p:txBody>
          <a:bodyPr/>
          <a:lstStyle/>
          <a:p>
            <a:r>
              <a:rPr lang="de-DE"/>
              <a:t>2</a:t>
            </a:r>
          </a:p>
        </p:txBody>
      </p:sp>
    </p:spTree>
    <p:extLst>
      <p:ext uri="{BB962C8B-B14F-4D97-AF65-F5344CB8AC3E}">
        <p14:creationId xmlns:p14="http://schemas.microsoft.com/office/powerpoint/2010/main" val="145831151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02A3AD-E3A6-CB96-F54F-9B582C714535}"/>
              </a:ext>
            </a:extLst>
          </p:cNvPr>
          <p:cNvSpPr>
            <a:spLocks noGrp="1"/>
          </p:cNvSpPr>
          <p:nvPr>
            <p:ph type="title"/>
          </p:nvPr>
        </p:nvSpPr>
        <p:spPr/>
        <p:txBody>
          <a:bodyPr/>
          <a:lstStyle/>
          <a:p>
            <a:r>
              <a:rPr lang="de-DE" dirty="0">
                <a:latin typeface="Arial"/>
                <a:cs typeface="Arial"/>
              </a:rPr>
              <a:t>Maßnahmen zur Bewerbung</a:t>
            </a:r>
            <a:endParaRPr lang="de-DE" dirty="0"/>
          </a:p>
        </p:txBody>
      </p:sp>
      <p:sp>
        <p:nvSpPr>
          <p:cNvPr id="3" name="Inhaltsplatzhalter 2">
            <a:extLst>
              <a:ext uri="{FF2B5EF4-FFF2-40B4-BE49-F238E27FC236}">
                <a16:creationId xmlns:a16="http://schemas.microsoft.com/office/drawing/2014/main" id="{95C1D317-394F-B827-7DF7-B5D44BF912B5}"/>
              </a:ext>
            </a:extLst>
          </p:cNvPr>
          <p:cNvSpPr>
            <a:spLocks noGrp="1"/>
          </p:cNvSpPr>
          <p:nvPr>
            <p:ph idx="1"/>
          </p:nvPr>
        </p:nvSpPr>
        <p:spPr/>
        <p:txBody>
          <a:bodyPr vert="horz" lIns="91440" tIns="45720" rIns="91440" bIns="45720" rtlCol="0" anchor="t">
            <a:normAutofit lnSpcReduction="10000"/>
          </a:bodyPr>
          <a:lstStyle/>
          <a:p>
            <a:pPr marL="0" indent="0">
              <a:buNone/>
            </a:pPr>
            <a:r>
              <a:rPr lang="de-DE" b="1" dirty="0" err="1">
                <a:latin typeface="Arial"/>
                <a:cs typeface="Arial"/>
              </a:rPr>
              <a:t>Social</a:t>
            </a:r>
            <a:r>
              <a:rPr lang="de-DE" b="1" dirty="0">
                <a:latin typeface="Arial"/>
                <a:cs typeface="Arial"/>
              </a:rPr>
              <a:t> Media Plattformen</a:t>
            </a:r>
          </a:p>
          <a:p>
            <a:r>
              <a:rPr lang="de-DE" dirty="0">
                <a:latin typeface="Arial"/>
                <a:cs typeface="Arial"/>
              </a:rPr>
              <a:t>Instagram</a:t>
            </a:r>
          </a:p>
          <a:p>
            <a:pPr lvl="1"/>
            <a:r>
              <a:rPr lang="de-DE" dirty="0">
                <a:latin typeface="Arial"/>
                <a:cs typeface="Arial"/>
              </a:rPr>
              <a:t>Alter: 24 – 34 Jahre</a:t>
            </a:r>
            <a:endParaRPr lang="de-DE" dirty="0"/>
          </a:p>
          <a:p>
            <a:pPr lvl="1"/>
            <a:r>
              <a:rPr lang="de-DE" dirty="0">
                <a:latin typeface="Arial"/>
                <a:cs typeface="Arial"/>
              </a:rPr>
              <a:t>bereits sehr kommerziell und überlaufen</a:t>
            </a:r>
            <a:endParaRPr lang="de-DE"/>
          </a:p>
          <a:p>
            <a:pPr lvl="1"/>
            <a:r>
              <a:rPr lang="de-DE" dirty="0">
                <a:latin typeface="Arial"/>
                <a:cs typeface="Arial"/>
              </a:rPr>
              <a:t>Verlinkungen funktionieren sehr gut</a:t>
            </a:r>
          </a:p>
          <a:p>
            <a:pPr marL="0" indent="0">
              <a:buNone/>
            </a:pPr>
            <a:r>
              <a:rPr lang="de-DE" sz="1200" dirty="0">
                <a:latin typeface="Arial"/>
                <a:cs typeface="Arial"/>
              </a:rPr>
              <a:t> </a:t>
            </a:r>
          </a:p>
          <a:p>
            <a:pPr>
              <a:buFont typeface="Arial" panose="02070309020205020404" pitchFamily="49" charset="0"/>
              <a:buChar char="•"/>
            </a:pPr>
            <a:r>
              <a:rPr lang="de-DE" dirty="0">
                <a:latin typeface="Arial"/>
                <a:cs typeface="Arial"/>
              </a:rPr>
              <a:t>Facebook</a:t>
            </a:r>
          </a:p>
          <a:p>
            <a:pPr lvl="1"/>
            <a:r>
              <a:rPr lang="de-DE" dirty="0">
                <a:latin typeface="Arial"/>
                <a:cs typeface="Arial"/>
              </a:rPr>
              <a:t>Alter: 30 – 40 Jahren</a:t>
            </a:r>
            <a:endParaRPr lang="de-DE" dirty="0"/>
          </a:p>
          <a:p>
            <a:pPr lvl="1"/>
            <a:r>
              <a:rPr lang="de-DE" dirty="0">
                <a:latin typeface="Arial"/>
                <a:cs typeface="Arial"/>
              </a:rPr>
              <a:t>Bei der jüngere Generation am aussterben</a:t>
            </a:r>
          </a:p>
          <a:p>
            <a:pPr lvl="1"/>
            <a:r>
              <a:rPr lang="de-DE" dirty="0">
                <a:latin typeface="Arial"/>
                <a:cs typeface="Arial"/>
              </a:rPr>
              <a:t>Facebook-Gruppen funktionieren sehr gut</a:t>
            </a:r>
          </a:p>
          <a:p>
            <a:pPr marL="0" indent="0">
              <a:buNone/>
            </a:pPr>
            <a:r>
              <a:rPr lang="de-DE" sz="1200" dirty="0">
                <a:latin typeface="Arial"/>
                <a:cs typeface="Arial"/>
              </a:rPr>
              <a:t> </a:t>
            </a:r>
          </a:p>
          <a:p>
            <a:pPr>
              <a:buFont typeface="Arial" panose="02070309020205020404" pitchFamily="49" charset="0"/>
              <a:buChar char="•"/>
            </a:pPr>
            <a:endParaRPr lang="de-DE" dirty="0">
              <a:latin typeface="Arial"/>
              <a:cs typeface="Arial"/>
            </a:endParaRPr>
          </a:p>
          <a:p>
            <a:pPr>
              <a:buFont typeface="Arial" panose="02070309020205020404" pitchFamily="49" charset="0"/>
              <a:buChar char="•"/>
            </a:pPr>
            <a:endParaRPr lang="de-DE" dirty="0"/>
          </a:p>
        </p:txBody>
      </p:sp>
      <p:sp>
        <p:nvSpPr>
          <p:cNvPr id="4" name="Fußzeilenplatzhalter 3">
            <a:extLst>
              <a:ext uri="{FF2B5EF4-FFF2-40B4-BE49-F238E27FC236}">
                <a16:creationId xmlns:a16="http://schemas.microsoft.com/office/drawing/2014/main" id="{EBA1A376-B8A3-FB20-9AF8-2608CA9645E7}"/>
              </a:ext>
            </a:extLst>
          </p:cNvPr>
          <p:cNvSpPr>
            <a:spLocks noGrp="1"/>
          </p:cNvSpPr>
          <p:nvPr>
            <p:ph type="ftr" sz="quarter" idx="11"/>
          </p:nvPr>
        </p:nvSpPr>
        <p:spPr/>
        <p:txBody>
          <a:bodyPr/>
          <a:lstStyle/>
          <a:p>
            <a:r>
              <a:rPr lang="de-DE" dirty="0"/>
              <a:t>16</a:t>
            </a:r>
          </a:p>
        </p:txBody>
      </p:sp>
    </p:spTree>
    <p:extLst>
      <p:ext uri="{BB962C8B-B14F-4D97-AF65-F5344CB8AC3E}">
        <p14:creationId xmlns:p14="http://schemas.microsoft.com/office/powerpoint/2010/main" val="3043790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428E10-3E27-364D-D590-926A77E8BD2A}"/>
              </a:ext>
            </a:extLst>
          </p:cNvPr>
          <p:cNvSpPr>
            <a:spLocks noGrp="1"/>
          </p:cNvSpPr>
          <p:nvPr>
            <p:ph type="title"/>
          </p:nvPr>
        </p:nvSpPr>
        <p:spPr/>
        <p:txBody>
          <a:bodyPr/>
          <a:lstStyle/>
          <a:p>
            <a:r>
              <a:rPr lang="de-DE" dirty="0">
                <a:latin typeface="Arial"/>
                <a:cs typeface="Arial"/>
              </a:rPr>
              <a:t>Feedback</a:t>
            </a:r>
            <a:endParaRPr lang="de-DE" dirty="0"/>
          </a:p>
        </p:txBody>
      </p:sp>
      <p:sp>
        <p:nvSpPr>
          <p:cNvPr id="3" name="Inhaltsplatzhalter 2">
            <a:extLst>
              <a:ext uri="{FF2B5EF4-FFF2-40B4-BE49-F238E27FC236}">
                <a16:creationId xmlns:a16="http://schemas.microsoft.com/office/drawing/2014/main" id="{D97267AC-5061-8CFF-CF8E-F899E9F64A2E}"/>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Feedback sollte..</a:t>
            </a:r>
            <a:endParaRPr lang="de-DE" b="1" dirty="0"/>
          </a:p>
          <a:p>
            <a:pPr marL="457200" indent="-457200"/>
            <a:r>
              <a:rPr lang="de-DE" dirty="0">
                <a:latin typeface="Arial"/>
                <a:cs typeface="Arial"/>
              </a:rPr>
              <a:t>konstruktiv und wertschätzend sein.</a:t>
            </a:r>
          </a:p>
          <a:p>
            <a:pPr marL="457200" indent="-457200"/>
            <a:r>
              <a:rPr lang="de-DE" dirty="0">
                <a:latin typeface="Arial"/>
                <a:cs typeface="Arial"/>
              </a:rPr>
              <a:t>sowohl Kritik als auch Lob beinhalten.</a:t>
            </a:r>
          </a:p>
          <a:p>
            <a:pPr marL="457200" indent="-457200"/>
            <a:r>
              <a:rPr lang="de-DE" dirty="0">
                <a:latin typeface="Arial"/>
                <a:cs typeface="Arial"/>
              </a:rPr>
              <a:t>ehrlich gemeint sein.</a:t>
            </a:r>
          </a:p>
        </p:txBody>
      </p:sp>
      <p:sp>
        <p:nvSpPr>
          <p:cNvPr id="4" name="Fußzeilenplatzhalter 3">
            <a:extLst>
              <a:ext uri="{FF2B5EF4-FFF2-40B4-BE49-F238E27FC236}">
                <a16:creationId xmlns:a16="http://schemas.microsoft.com/office/drawing/2014/main" id="{8F084818-F81B-B7B3-ADE8-1DC1C3EF6990}"/>
              </a:ext>
            </a:extLst>
          </p:cNvPr>
          <p:cNvSpPr>
            <a:spLocks noGrp="1"/>
          </p:cNvSpPr>
          <p:nvPr>
            <p:ph type="ftr" sz="quarter" idx="11"/>
          </p:nvPr>
        </p:nvSpPr>
        <p:spPr/>
        <p:txBody>
          <a:bodyPr/>
          <a:lstStyle/>
          <a:p>
            <a:r>
              <a:rPr lang="de-DE"/>
              <a:t>3</a:t>
            </a:r>
          </a:p>
        </p:txBody>
      </p:sp>
    </p:spTree>
    <p:extLst>
      <p:ext uri="{BB962C8B-B14F-4D97-AF65-F5344CB8AC3E}">
        <p14:creationId xmlns:p14="http://schemas.microsoft.com/office/powerpoint/2010/main" val="2399006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267B22-2AED-FE03-1519-E621E8F0E472}"/>
              </a:ext>
            </a:extLst>
          </p:cNvPr>
          <p:cNvSpPr>
            <a:spLocks noGrp="1"/>
          </p:cNvSpPr>
          <p:nvPr>
            <p:ph type="title"/>
          </p:nvPr>
        </p:nvSpPr>
        <p:spPr/>
        <p:txBody>
          <a:bodyPr/>
          <a:lstStyle/>
          <a:p>
            <a:r>
              <a:rPr lang="de-DE" dirty="0">
                <a:latin typeface="Arial"/>
                <a:cs typeface="Arial"/>
              </a:rPr>
              <a:t>Feedback</a:t>
            </a:r>
            <a:endParaRPr lang="de-DE" dirty="0"/>
          </a:p>
        </p:txBody>
      </p:sp>
      <p:sp>
        <p:nvSpPr>
          <p:cNvPr id="3" name="Inhaltsplatzhalter 2">
            <a:extLst>
              <a:ext uri="{FF2B5EF4-FFF2-40B4-BE49-F238E27FC236}">
                <a16:creationId xmlns:a16="http://schemas.microsoft.com/office/drawing/2014/main" id="{D3C565A9-1385-7FFC-3292-F4AA66F44240}"/>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Beispiel</a:t>
            </a:r>
          </a:p>
          <a:p>
            <a:pPr marL="0" indent="0">
              <a:buNone/>
            </a:pPr>
            <a:r>
              <a:rPr lang="de-DE" dirty="0">
                <a:latin typeface="Arial"/>
                <a:cs typeface="Arial"/>
              </a:rPr>
              <a:t>„Ich finde es toll, dass du dich aktiv in Meetings einbringst. Mir ist aufgefallen, dass manche Argumente schwer nachvollziehbar sind. Vielleicht kannst du deine Punkte noch strukturierter darstellen. Deine Begeisterung für das Thema ist spürbar motivierend!“</a:t>
            </a:r>
          </a:p>
          <a:p>
            <a:pPr marL="0" indent="0">
              <a:buNone/>
            </a:pPr>
            <a:endParaRPr lang="de-DE" dirty="0"/>
          </a:p>
          <a:p>
            <a:pPr marL="0" indent="0">
              <a:buNone/>
            </a:pPr>
            <a:endParaRPr lang="de-DE" dirty="0"/>
          </a:p>
        </p:txBody>
      </p:sp>
      <p:sp>
        <p:nvSpPr>
          <p:cNvPr id="4" name="Fußzeilenplatzhalter 3">
            <a:extLst>
              <a:ext uri="{FF2B5EF4-FFF2-40B4-BE49-F238E27FC236}">
                <a16:creationId xmlns:a16="http://schemas.microsoft.com/office/drawing/2014/main" id="{957CB0FD-55F5-CED5-80BB-0B6DFF268A4F}"/>
              </a:ext>
            </a:extLst>
          </p:cNvPr>
          <p:cNvSpPr>
            <a:spLocks noGrp="1"/>
          </p:cNvSpPr>
          <p:nvPr>
            <p:ph type="ftr" sz="quarter" idx="11"/>
          </p:nvPr>
        </p:nvSpPr>
        <p:spPr/>
        <p:txBody>
          <a:bodyPr/>
          <a:lstStyle/>
          <a:p>
            <a:r>
              <a:rPr lang="de-DE"/>
              <a:t>7</a:t>
            </a:r>
          </a:p>
        </p:txBody>
      </p:sp>
    </p:spTree>
    <p:extLst>
      <p:ext uri="{BB962C8B-B14F-4D97-AF65-F5344CB8AC3E}">
        <p14:creationId xmlns:p14="http://schemas.microsoft.com/office/powerpoint/2010/main" val="5452710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C7D4E8-0D3B-5919-3708-FF87C020EE52}"/>
              </a:ext>
            </a:extLst>
          </p:cNvPr>
          <p:cNvSpPr>
            <a:spLocks noGrp="1"/>
          </p:cNvSpPr>
          <p:nvPr>
            <p:ph type="title"/>
          </p:nvPr>
        </p:nvSpPr>
        <p:spPr/>
        <p:txBody>
          <a:bodyPr/>
          <a:lstStyle/>
          <a:p>
            <a:r>
              <a:rPr lang="de-DE" dirty="0">
                <a:latin typeface="Arial"/>
                <a:cs typeface="Arial"/>
              </a:rPr>
              <a:t>Maßnahmen zur Bewerbung</a:t>
            </a:r>
            <a:endParaRPr lang="de-DE" dirty="0"/>
          </a:p>
        </p:txBody>
      </p:sp>
      <p:sp>
        <p:nvSpPr>
          <p:cNvPr id="3" name="Inhaltsplatzhalter 2">
            <a:extLst>
              <a:ext uri="{FF2B5EF4-FFF2-40B4-BE49-F238E27FC236}">
                <a16:creationId xmlns:a16="http://schemas.microsoft.com/office/drawing/2014/main" id="{90899543-A998-3F44-20B6-58776C824FB8}"/>
              </a:ext>
            </a:extLst>
          </p:cNvPr>
          <p:cNvSpPr>
            <a:spLocks noGrp="1"/>
          </p:cNvSpPr>
          <p:nvPr>
            <p:ph idx="1"/>
          </p:nvPr>
        </p:nvSpPr>
        <p:spPr/>
        <p:txBody>
          <a:bodyPr vert="horz" lIns="91440" tIns="45720" rIns="91440" bIns="45720" rtlCol="0" anchor="t">
            <a:normAutofit/>
          </a:bodyPr>
          <a:lstStyle/>
          <a:p>
            <a:pPr>
              <a:buFont typeface="Arial,Sans-Serif"/>
              <a:buChar char="•"/>
            </a:pPr>
            <a:r>
              <a:rPr lang="de-DE" sz="2600" err="1">
                <a:latin typeface="Arial"/>
                <a:cs typeface="Arial"/>
              </a:rPr>
              <a:t>Tiktok</a:t>
            </a:r>
            <a:endParaRPr lang="en-US" sz="2600" err="1">
              <a:latin typeface="Arial"/>
              <a:cs typeface="Arial"/>
            </a:endParaRPr>
          </a:p>
          <a:p>
            <a:pPr marL="971550" lvl="1" indent="-285750">
              <a:buFont typeface="Arial,Sans-Serif"/>
              <a:buChar char="•"/>
            </a:pPr>
            <a:r>
              <a:rPr lang="de-DE" sz="2200" dirty="0">
                <a:latin typeface="Arial"/>
                <a:cs typeface="Arial"/>
              </a:rPr>
              <a:t>Alter: 18 – 34 Jahre</a:t>
            </a:r>
          </a:p>
          <a:p>
            <a:pPr marL="971550" lvl="1" indent="-285750">
              <a:buFont typeface="Arial,Sans-Serif"/>
              <a:buChar char="•"/>
            </a:pPr>
            <a:r>
              <a:rPr lang="de-DE" sz="2200" dirty="0">
                <a:latin typeface="Arial"/>
                <a:cs typeface="Arial"/>
              </a:rPr>
              <a:t>Plattform für kreative Tätigkeiten (Musik, Kunst, Mode etc.)</a:t>
            </a:r>
            <a:endParaRPr lang="de-DE"/>
          </a:p>
          <a:p>
            <a:pPr marL="971550" lvl="1" indent="-285750">
              <a:buFont typeface="Arial,Sans-Serif"/>
              <a:buChar char="•"/>
            </a:pPr>
            <a:r>
              <a:rPr lang="de-DE" sz="2200" dirty="0">
                <a:latin typeface="Arial"/>
                <a:cs typeface="Arial"/>
              </a:rPr>
              <a:t>Content sollte an junge Generation angepasst sein, um gesehen zu werden</a:t>
            </a:r>
            <a:endParaRPr lang="de-DE" sz="2200" dirty="0"/>
          </a:p>
          <a:p>
            <a:pPr>
              <a:buFont typeface="Arial,Sans-Serif"/>
              <a:buChar char="•"/>
            </a:pPr>
            <a:endParaRPr lang="de-DE" sz="2600" dirty="0"/>
          </a:p>
          <a:p>
            <a:pPr>
              <a:buFont typeface="Arial,Sans-Serif"/>
              <a:buChar char="•"/>
            </a:pPr>
            <a:r>
              <a:rPr lang="de-DE" sz="2600" err="1">
                <a:latin typeface="Arial"/>
                <a:cs typeface="Arial"/>
              </a:rPr>
              <a:t>Linkedin</a:t>
            </a:r>
            <a:endParaRPr lang="de-DE" sz="2600" dirty="0" err="1">
              <a:latin typeface="Arial"/>
              <a:cs typeface="Arial"/>
            </a:endParaRPr>
          </a:p>
          <a:p>
            <a:pPr marL="971550" lvl="1" indent="-285750">
              <a:buFont typeface="Arial,Sans-Serif"/>
              <a:buChar char="•"/>
            </a:pPr>
            <a:r>
              <a:rPr lang="de-DE" sz="2200" dirty="0"/>
              <a:t>Hauptsächlich Berufstätige</a:t>
            </a:r>
          </a:p>
          <a:p>
            <a:pPr marL="971550" lvl="1" indent="-285750">
              <a:buFont typeface="Arial,Sans-Serif"/>
              <a:buChar char="•"/>
            </a:pPr>
            <a:r>
              <a:rPr lang="de-DE" sz="2200" dirty="0">
                <a:latin typeface="Arial"/>
                <a:cs typeface="Arial"/>
              </a:rPr>
              <a:t>Perfekt zum Vernetzen nach Veranstaltungen</a:t>
            </a:r>
            <a:endParaRPr lang="de-DE" sz="2200" dirty="0"/>
          </a:p>
        </p:txBody>
      </p:sp>
      <p:sp>
        <p:nvSpPr>
          <p:cNvPr id="4" name="Fußzeilenplatzhalter 3">
            <a:extLst>
              <a:ext uri="{FF2B5EF4-FFF2-40B4-BE49-F238E27FC236}">
                <a16:creationId xmlns:a16="http://schemas.microsoft.com/office/drawing/2014/main" id="{67EC4339-AAA5-260D-752E-B63492D3E94B}"/>
              </a:ext>
            </a:extLst>
          </p:cNvPr>
          <p:cNvSpPr>
            <a:spLocks noGrp="1"/>
          </p:cNvSpPr>
          <p:nvPr>
            <p:ph type="ftr" sz="quarter" idx="11"/>
          </p:nvPr>
        </p:nvSpPr>
        <p:spPr/>
        <p:txBody>
          <a:bodyPr/>
          <a:lstStyle/>
          <a:p>
            <a:r>
              <a:rPr lang="de-DE" dirty="0"/>
              <a:t>17</a:t>
            </a:r>
          </a:p>
        </p:txBody>
      </p:sp>
    </p:spTree>
    <p:extLst>
      <p:ext uri="{BB962C8B-B14F-4D97-AF65-F5344CB8AC3E}">
        <p14:creationId xmlns:p14="http://schemas.microsoft.com/office/powerpoint/2010/main" val="309509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8F4C48-B9A0-5171-0DB1-6CB4C378000B}"/>
              </a:ext>
            </a:extLst>
          </p:cNvPr>
          <p:cNvSpPr>
            <a:spLocks noGrp="1"/>
          </p:cNvSpPr>
          <p:nvPr>
            <p:ph type="title"/>
          </p:nvPr>
        </p:nvSpPr>
        <p:spPr/>
        <p:txBody>
          <a:bodyPr/>
          <a:lstStyle/>
          <a:p>
            <a:r>
              <a:rPr lang="de-DE" dirty="0">
                <a:latin typeface="Arial"/>
                <a:cs typeface="Arial"/>
              </a:rPr>
              <a:t>Maßnahmen zur Bewerbung</a:t>
            </a:r>
            <a:endParaRPr lang="de-DE" dirty="0"/>
          </a:p>
        </p:txBody>
      </p:sp>
      <p:sp>
        <p:nvSpPr>
          <p:cNvPr id="3" name="Inhaltsplatzhalter 2">
            <a:extLst>
              <a:ext uri="{FF2B5EF4-FFF2-40B4-BE49-F238E27FC236}">
                <a16:creationId xmlns:a16="http://schemas.microsoft.com/office/drawing/2014/main" id="{20AD1467-C41C-4033-B906-BA820794F938}"/>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Wie kann ich Flyer erstellen?</a:t>
            </a:r>
          </a:p>
          <a:p>
            <a:r>
              <a:rPr lang="de-DE" dirty="0">
                <a:latin typeface="Arial"/>
                <a:cs typeface="Arial"/>
              </a:rPr>
              <a:t>Power-Point</a:t>
            </a:r>
            <a:endParaRPr lang="de-DE" dirty="0"/>
          </a:p>
          <a:p>
            <a:r>
              <a:rPr lang="de-DE" err="1">
                <a:latin typeface="Arial"/>
                <a:cs typeface="Arial"/>
              </a:rPr>
              <a:t>Canva</a:t>
            </a:r>
            <a:endParaRPr lang="de-DE" dirty="0" err="1"/>
          </a:p>
          <a:p>
            <a:r>
              <a:rPr lang="de-DE" dirty="0">
                <a:latin typeface="Arial"/>
                <a:cs typeface="Arial"/>
              </a:rPr>
              <a:t>Word</a:t>
            </a:r>
            <a:endParaRPr lang="de-DE" dirty="0"/>
          </a:p>
          <a:p>
            <a:pPr marL="0" indent="0">
              <a:buNone/>
            </a:pPr>
            <a:endParaRPr lang="de-DE" dirty="0"/>
          </a:p>
        </p:txBody>
      </p:sp>
      <p:sp>
        <p:nvSpPr>
          <p:cNvPr id="4" name="Fußzeilenplatzhalter 3">
            <a:extLst>
              <a:ext uri="{FF2B5EF4-FFF2-40B4-BE49-F238E27FC236}">
                <a16:creationId xmlns:a16="http://schemas.microsoft.com/office/drawing/2014/main" id="{62D57B9E-FFA1-B9DF-54B2-59557E39F4B8}"/>
              </a:ext>
            </a:extLst>
          </p:cNvPr>
          <p:cNvSpPr>
            <a:spLocks noGrp="1"/>
          </p:cNvSpPr>
          <p:nvPr>
            <p:ph type="ftr" sz="quarter" idx="11"/>
          </p:nvPr>
        </p:nvSpPr>
        <p:spPr/>
        <p:txBody>
          <a:bodyPr/>
          <a:lstStyle/>
          <a:p>
            <a:r>
              <a:rPr lang="de-DE" dirty="0"/>
              <a:t>13</a:t>
            </a:r>
          </a:p>
        </p:txBody>
      </p:sp>
    </p:spTree>
    <p:extLst>
      <p:ext uri="{BB962C8B-B14F-4D97-AF65-F5344CB8AC3E}">
        <p14:creationId xmlns:p14="http://schemas.microsoft.com/office/powerpoint/2010/main" val="3483559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41E599-7DB9-611B-56FE-2E3E8C34A759}"/>
              </a:ext>
            </a:extLst>
          </p:cNvPr>
          <p:cNvSpPr>
            <a:spLocks noGrp="1"/>
          </p:cNvSpPr>
          <p:nvPr>
            <p:ph type="title"/>
          </p:nvPr>
        </p:nvSpPr>
        <p:spPr/>
        <p:txBody>
          <a:bodyPr/>
          <a:lstStyle/>
          <a:p>
            <a:r>
              <a:rPr lang="de-DE" dirty="0">
                <a:latin typeface="Arial"/>
                <a:cs typeface="Arial"/>
              </a:rPr>
              <a:t>Maßnahmen zur Bewerbung</a:t>
            </a:r>
            <a:endParaRPr lang="de-DE" dirty="0"/>
          </a:p>
        </p:txBody>
      </p:sp>
      <p:sp>
        <p:nvSpPr>
          <p:cNvPr id="3" name="Inhaltsplatzhalter 2">
            <a:extLst>
              <a:ext uri="{FF2B5EF4-FFF2-40B4-BE49-F238E27FC236}">
                <a16:creationId xmlns:a16="http://schemas.microsoft.com/office/drawing/2014/main" id="{DEB18D51-B077-B781-C3A4-9670E97ECE0D}"/>
              </a:ext>
            </a:extLst>
          </p:cNvPr>
          <p:cNvSpPr>
            <a:spLocks noGrp="1"/>
          </p:cNvSpPr>
          <p:nvPr>
            <p:ph idx="1"/>
          </p:nvPr>
        </p:nvSpPr>
        <p:spPr/>
        <p:txBody>
          <a:bodyPr vert="horz" lIns="91440" tIns="45720" rIns="91440" bIns="45720" rtlCol="0" anchor="t">
            <a:normAutofit/>
          </a:bodyPr>
          <a:lstStyle/>
          <a:p>
            <a:r>
              <a:rPr lang="de-DE" dirty="0">
                <a:latin typeface="Arial"/>
                <a:cs typeface="Arial"/>
              </a:rPr>
              <a:t>Damit die angebotenen Kurse gesehen werden, gibt es unterschiedliche Maßnahmen zur Bewerbung.</a:t>
            </a:r>
          </a:p>
          <a:p>
            <a:r>
              <a:rPr lang="de-DE" dirty="0">
                <a:latin typeface="Arial"/>
                <a:cs typeface="Arial"/>
              </a:rPr>
              <a:t>Die Maßnahmen sind abhängig von der Zielgruppe.</a:t>
            </a:r>
          </a:p>
          <a:p>
            <a:r>
              <a:rPr lang="de-DE" dirty="0">
                <a:latin typeface="Arial"/>
                <a:cs typeface="Arial"/>
              </a:rPr>
              <a:t>Je nachdem wo sich die Zielgruppe aufhält, können an verschiedenen Orten Werbemaßnahmen stattfinden.</a:t>
            </a:r>
            <a:endParaRPr lang="de-DE" dirty="0"/>
          </a:p>
        </p:txBody>
      </p:sp>
      <p:sp>
        <p:nvSpPr>
          <p:cNvPr id="4" name="Fußzeilenplatzhalter 3">
            <a:extLst>
              <a:ext uri="{FF2B5EF4-FFF2-40B4-BE49-F238E27FC236}">
                <a16:creationId xmlns:a16="http://schemas.microsoft.com/office/drawing/2014/main" id="{B4C1B33F-B379-D867-D861-2DB468011DDD}"/>
              </a:ext>
            </a:extLst>
          </p:cNvPr>
          <p:cNvSpPr>
            <a:spLocks noGrp="1"/>
          </p:cNvSpPr>
          <p:nvPr>
            <p:ph type="ftr" sz="quarter" idx="11"/>
          </p:nvPr>
        </p:nvSpPr>
        <p:spPr/>
        <p:txBody>
          <a:bodyPr/>
          <a:lstStyle/>
          <a:p>
            <a:r>
              <a:rPr lang="de-DE"/>
              <a:t>11</a:t>
            </a:r>
          </a:p>
        </p:txBody>
      </p:sp>
      <p:pic>
        <p:nvPicPr>
          <p:cNvPr id="5" name="Grafik 4" descr="Kundenbewertung mit einfarbiger Füllung">
            <a:extLst>
              <a:ext uri="{FF2B5EF4-FFF2-40B4-BE49-F238E27FC236}">
                <a16:creationId xmlns:a16="http://schemas.microsoft.com/office/drawing/2014/main" id="{EA5920EB-433F-D0ED-2161-0F99DA47CC8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05058" y="4314730"/>
            <a:ext cx="1857470" cy="1865014"/>
          </a:xfrm>
          <a:prstGeom prst="rect">
            <a:avLst/>
          </a:prstGeom>
        </p:spPr>
      </p:pic>
    </p:spTree>
    <p:extLst>
      <p:ext uri="{BB962C8B-B14F-4D97-AF65-F5344CB8AC3E}">
        <p14:creationId xmlns:p14="http://schemas.microsoft.com/office/powerpoint/2010/main" val="2421920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1DA4E3-EB4C-FC47-D2AE-B461FB8D4EA3}"/>
              </a:ext>
            </a:extLst>
          </p:cNvPr>
          <p:cNvSpPr>
            <a:spLocks noGrp="1"/>
          </p:cNvSpPr>
          <p:nvPr>
            <p:ph type="title"/>
          </p:nvPr>
        </p:nvSpPr>
        <p:spPr/>
        <p:txBody>
          <a:bodyPr/>
          <a:lstStyle/>
          <a:p>
            <a:r>
              <a:rPr lang="de-DE" dirty="0"/>
              <a:t>Programm</a:t>
            </a:r>
          </a:p>
        </p:txBody>
      </p:sp>
      <p:sp>
        <p:nvSpPr>
          <p:cNvPr id="3" name="Inhaltsplatzhalter 2">
            <a:extLst>
              <a:ext uri="{FF2B5EF4-FFF2-40B4-BE49-F238E27FC236}">
                <a16:creationId xmlns:a16="http://schemas.microsoft.com/office/drawing/2014/main" id="{F3586CC1-C103-1AD1-DEBC-64EE30040AB6}"/>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Heutiges Programm</a:t>
            </a:r>
          </a:p>
          <a:p>
            <a:pPr lvl="1">
              <a:buFont typeface="Courier New" panose="020B0604020202020204" pitchFamily="34" charset="0"/>
              <a:buChar char="o"/>
            </a:pPr>
            <a:r>
              <a:rPr lang="de-DE" dirty="0">
                <a:latin typeface="Arial"/>
                <a:cs typeface="Arial"/>
              </a:rPr>
              <a:t>Feedback geben</a:t>
            </a:r>
          </a:p>
          <a:p>
            <a:pPr lvl="1">
              <a:buFont typeface="Courier New" panose="020B0604020202020204" pitchFamily="34" charset="0"/>
              <a:buChar char="o"/>
            </a:pPr>
            <a:r>
              <a:rPr lang="de-DE" dirty="0">
                <a:latin typeface="Arial"/>
                <a:cs typeface="Arial"/>
              </a:rPr>
              <a:t>Besprechung mein Kurs in Zweierteams</a:t>
            </a:r>
          </a:p>
          <a:p>
            <a:pPr lvl="1">
              <a:buFont typeface="Courier New" panose="020B0604020202020204" pitchFamily="34" charset="0"/>
              <a:buChar char="o"/>
            </a:pPr>
            <a:r>
              <a:rPr lang="de-DE" dirty="0">
                <a:latin typeface="Arial"/>
                <a:cs typeface="Arial"/>
              </a:rPr>
              <a:t>Fragen und Antworten</a:t>
            </a:r>
          </a:p>
          <a:p>
            <a:pPr lvl="1">
              <a:buFont typeface="Courier New" panose="020B0604020202020204" pitchFamily="34" charset="0"/>
              <a:buChar char="o"/>
            </a:pPr>
            <a:r>
              <a:rPr lang="de-DE" dirty="0">
                <a:latin typeface="Arial"/>
                <a:cs typeface="Arial"/>
              </a:rPr>
              <a:t>Bewerbungsmaßnahmen</a:t>
            </a:r>
          </a:p>
          <a:p>
            <a:pPr marL="457200" lvl="1" indent="0">
              <a:buNone/>
            </a:pPr>
            <a:endParaRPr lang="de-DE" dirty="0">
              <a:latin typeface="Arial"/>
              <a:cs typeface="Arial"/>
            </a:endParaRPr>
          </a:p>
        </p:txBody>
      </p:sp>
      <p:sp>
        <p:nvSpPr>
          <p:cNvPr id="6" name="Fußzeilenplatzhalter 5">
            <a:extLst>
              <a:ext uri="{FF2B5EF4-FFF2-40B4-BE49-F238E27FC236}">
                <a16:creationId xmlns:a16="http://schemas.microsoft.com/office/drawing/2014/main" id="{13C0BEA6-335E-13B5-0DBE-51A2F48A99E1}"/>
              </a:ext>
            </a:extLst>
          </p:cNvPr>
          <p:cNvSpPr>
            <a:spLocks noGrp="1"/>
          </p:cNvSpPr>
          <p:nvPr>
            <p:ph type="ftr" sz="quarter" idx="11"/>
          </p:nvPr>
        </p:nvSpPr>
        <p:spPr/>
        <p:txBody>
          <a:bodyPr/>
          <a:lstStyle/>
          <a:p>
            <a:r>
              <a:rPr lang="de-DE"/>
              <a:t>1</a:t>
            </a:r>
          </a:p>
        </p:txBody>
      </p:sp>
      <p:sp>
        <p:nvSpPr>
          <p:cNvPr id="4" name="Foliennummernplatzhalter 3">
            <a:extLst>
              <a:ext uri="{FF2B5EF4-FFF2-40B4-BE49-F238E27FC236}">
                <a16:creationId xmlns:a16="http://schemas.microsoft.com/office/drawing/2014/main" id="{5DC4D712-B6ED-FB63-727A-906B89C8D8E7}"/>
              </a:ext>
            </a:extLst>
          </p:cNvPr>
          <p:cNvSpPr>
            <a:spLocks noGrp="1"/>
          </p:cNvSpPr>
          <p:nvPr>
            <p:ph type="sldNum" sz="quarter" idx="12"/>
          </p:nvPr>
        </p:nvSpPr>
        <p:spPr/>
        <p:txBody>
          <a:bodyPr/>
          <a:lstStyle/>
          <a:p>
            <a:fld id="{6A8DB133-F576-4336-8186-DBA3FE41F074}" type="slidenum">
              <a:rPr lang="de-DE" smtClean="0"/>
              <a:t>2</a:t>
            </a:fld>
            <a:endParaRPr lang="de-DE"/>
          </a:p>
        </p:txBody>
      </p:sp>
      <p:pic>
        <p:nvPicPr>
          <p:cNvPr id="5" name="Grafik 4" descr="Prüfliste mit einfarbiger Füllung">
            <a:extLst>
              <a:ext uri="{FF2B5EF4-FFF2-40B4-BE49-F238E27FC236}">
                <a16:creationId xmlns:a16="http://schemas.microsoft.com/office/drawing/2014/main" id="{7BE66E32-D612-E3A2-F4C7-FD442AC0525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515225" y="1695450"/>
            <a:ext cx="2466975" cy="2505075"/>
          </a:xfrm>
          <a:prstGeom prst="rect">
            <a:avLst/>
          </a:prstGeom>
        </p:spPr>
      </p:pic>
    </p:spTree>
    <p:extLst>
      <p:ext uri="{BB962C8B-B14F-4D97-AF65-F5344CB8AC3E}">
        <p14:creationId xmlns:p14="http://schemas.microsoft.com/office/powerpoint/2010/main" val="243089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8E8EEA-4019-6348-A58E-5DD602F66458}"/>
              </a:ext>
            </a:extLst>
          </p:cNvPr>
          <p:cNvSpPr>
            <a:spLocks noGrp="1"/>
          </p:cNvSpPr>
          <p:nvPr>
            <p:ph type="title"/>
          </p:nvPr>
        </p:nvSpPr>
        <p:spPr/>
        <p:txBody>
          <a:bodyPr/>
          <a:lstStyle/>
          <a:p>
            <a:r>
              <a:rPr lang="de-DE" dirty="0">
                <a:latin typeface="Arial"/>
                <a:cs typeface="Arial"/>
              </a:rPr>
              <a:t>Maßnahmen zur Bewerbung</a:t>
            </a:r>
            <a:endParaRPr lang="de-DE" dirty="0"/>
          </a:p>
        </p:txBody>
      </p:sp>
      <p:sp>
        <p:nvSpPr>
          <p:cNvPr id="3" name="Inhaltsplatzhalter 2">
            <a:extLst>
              <a:ext uri="{FF2B5EF4-FFF2-40B4-BE49-F238E27FC236}">
                <a16:creationId xmlns:a16="http://schemas.microsoft.com/office/drawing/2014/main" id="{69FA1AF0-35F1-63D7-9544-31CB6CE48FE9}"/>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Wo könnte sich meine Zielgruppe aufhalten?</a:t>
            </a:r>
            <a:endParaRPr lang="de-DE" dirty="0"/>
          </a:p>
          <a:p>
            <a:r>
              <a:rPr lang="de-DE" dirty="0">
                <a:latin typeface="Arial"/>
                <a:cs typeface="Arial"/>
              </a:rPr>
              <a:t>Schüler</a:t>
            </a:r>
          </a:p>
          <a:p>
            <a:pPr lvl="1">
              <a:buFont typeface="Courier New" panose="020B0604020202020204" pitchFamily="34" charset="0"/>
              <a:buChar char="o"/>
            </a:pPr>
            <a:r>
              <a:rPr lang="de-DE" dirty="0">
                <a:latin typeface="Arial"/>
                <a:cs typeface="Arial"/>
              </a:rPr>
              <a:t>Schulen, Vereinen, Sportstätten etc.</a:t>
            </a:r>
          </a:p>
          <a:p>
            <a:endParaRPr lang="de-DE" dirty="0">
              <a:latin typeface="Arial"/>
              <a:cs typeface="Arial"/>
            </a:endParaRPr>
          </a:p>
          <a:p>
            <a:r>
              <a:rPr lang="de-DE" dirty="0">
                <a:latin typeface="Arial"/>
                <a:cs typeface="Arial"/>
              </a:rPr>
              <a:t>Studierende</a:t>
            </a:r>
          </a:p>
          <a:p>
            <a:pPr lvl="1"/>
            <a:r>
              <a:rPr lang="de-DE" dirty="0">
                <a:latin typeface="Arial"/>
                <a:cs typeface="Arial"/>
              </a:rPr>
              <a:t>Hochschulen, Bibliotheken, Mensa, Cafés, Bahnhof</a:t>
            </a:r>
          </a:p>
          <a:p>
            <a:pPr>
              <a:buFont typeface="Arial" panose="02070309020205020404" pitchFamily="49" charset="0"/>
              <a:buChar char="•"/>
            </a:pPr>
            <a:endParaRPr lang="de-DE" dirty="0">
              <a:latin typeface="Arial"/>
              <a:cs typeface="Arial"/>
            </a:endParaRPr>
          </a:p>
          <a:p>
            <a:pPr>
              <a:buFont typeface="Arial" panose="02070309020205020404" pitchFamily="49" charset="0"/>
              <a:buChar char="•"/>
            </a:pPr>
            <a:r>
              <a:rPr lang="de-DE" dirty="0">
                <a:latin typeface="Arial"/>
                <a:cs typeface="Arial"/>
              </a:rPr>
              <a:t>Berufstätige</a:t>
            </a:r>
          </a:p>
          <a:p>
            <a:pPr lvl="1"/>
            <a:r>
              <a:rPr lang="de-DE" dirty="0">
                <a:latin typeface="Arial"/>
                <a:cs typeface="Arial"/>
              </a:rPr>
              <a:t>Vereinen, Coworking Spaces, Einkaufszentren</a:t>
            </a:r>
          </a:p>
          <a:p>
            <a:endParaRPr lang="de-DE" dirty="0">
              <a:latin typeface="Arial"/>
              <a:cs typeface="Arial"/>
            </a:endParaRPr>
          </a:p>
        </p:txBody>
      </p:sp>
      <p:sp>
        <p:nvSpPr>
          <p:cNvPr id="4" name="Fußzeilenplatzhalter 3">
            <a:extLst>
              <a:ext uri="{FF2B5EF4-FFF2-40B4-BE49-F238E27FC236}">
                <a16:creationId xmlns:a16="http://schemas.microsoft.com/office/drawing/2014/main" id="{45D47412-B984-D467-C23B-27D554C4C260}"/>
              </a:ext>
            </a:extLst>
          </p:cNvPr>
          <p:cNvSpPr>
            <a:spLocks noGrp="1"/>
          </p:cNvSpPr>
          <p:nvPr>
            <p:ph type="ftr" sz="quarter" idx="11"/>
          </p:nvPr>
        </p:nvSpPr>
        <p:spPr/>
        <p:txBody>
          <a:bodyPr/>
          <a:lstStyle/>
          <a:p>
            <a:r>
              <a:rPr lang="de-DE" dirty="0"/>
              <a:t>15</a:t>
            </a:r>
          </a:p>
        </p:txBody>
      </p:sp>
    </p:spTree>
    <p:extLst>
      <p:ext uri="{BB962C8B-B14F-4D97-AF65-F5344CB8AC3E}">
        <p14:creationId xmlns:p14="http://schemas.microsoft.com/office/powerpoint/2010/main" val="4171620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6185EC-7F3C-07F4-DEE2-16023330C934}"/>
              </a:ext>
            </a:extLst>
          </p:cNvPr>
          <p:cNvSpPr>
            <a:spLocks noGrp="1"/>
          </p:cNvSpPr>
          <p:nvPr>
            <p:ph type="title"/>
          </p:nvPr>
        </p:nvSpPr>
        <p:spPr/>
        <p:txBody>
          <a:bodyPr/>
          <a:lstStyle/>
          <a:p>
            <a:r>
              <a:rPr lang="de-DE" dirty="0">
                <a:latin typeface="Arial"/>
                <a:cs typeface="Arial"/>
              </a:rPr>
              <a:t>Fragen und Antworten</a:t>
            </a:r>
            <a:endParaRPr lang="de-DE" dirty="0" err="1"/>
          </a:p>
        </p:txBody>
      </p:sp>
      <p:sp>
        <p:nvSpPr>
          <p:cNvPr id="3" name="Inhaltsplatzhalter 2">
            <a:extLst>
              <a:ext uri="{FF2B5EF4-FFF2-40B4-BE49-F238E27FC236}">
                <a16:creationId xmlns:a16="http://schemas.microsoft.com/office/drawing/2014/main" id="{3FA3928D-8F68-41C9-FAB3-BC1F956EC19B}"/>
              </a:ext>
            </a:extLst>
          </p:cNvPr>
          <p:cNvSpPr>
            <a:spLocks noGrp="1"/>
          </p:cNvSpPr>
          <p:nvPr>
            <p:ph idx="1"/>
          </p:nvPr>
        </p:nvSpPr>
        <p:spPr/>
        <p:txBody>
          <a:bodyPr vert="horz" lIns="91440" tIns="45720" rIns="91440" bIns="45720" rtlCol="0" anchor="t">
            <a:normAutofit/>
          </a:bodyPr>
          <a:lstStyle/>
          <a:p>
            <a:r>
              <a:rPr lang="de-DE" dirty="0">
                <a:latin typeface="Arial"/>
                <a:cs typeface="Arial"/>
              </a:rPr>
              <a:t>Was ist Ihnen bei der Präsentation und der Evaluierung aufgefallen?</a:t>
            </a:r>
            <a:endParaRPr lang="de-DE" dirty="0"/>
          </a:p>
          <a:p>
            <a:r>
              <a:rPr lang="de-DE" dirty="0">
                <a:latin typeface="Arial"/>
                <a:cs typeface="Arial"/>
              </a:rPr>
              <a:t>Sind Fragen aufgetaucht?</a:t>
            </a:r>
          </a:p>
        </p:txBody>
      </p:sp>
      <p:sp>
        <p:nvSpPr>
          <p:cNvPr id="4" name="Fußzeilenplatzhalter 3">
            <a:extLst>
              <a:ext uri="{FF2B5EF4-FFF2-40B4-BE49-F238E27FC236}">
                <a16:creationId xmlns:a16="http://schemas.microsoft.com/office/drawing/2014/main" id="{1916D076-2417-21A8-639E-7C26B2082360}"/>
              </a:ext>
            </a:extLst>
          </p:cNvPr>
          <p:cNvSpPr>
            <a:spLocks noGrp="1"/>
          </p:cNvSpPr>
          <p:nvPr>
            <p:ph type="ftr" sz="quarter" idx="11"/>
          </p:nvPr>
        </p:nvSpPr>
        <p:spPr/>
        <p:txBody>
          <a:bodyPr/>
          <a:lstStyle/>
          <a:p>
            <a:r>
              <a:rPr lang="de-DE"/>
              <a:t>10</a:t>
            </a:r>
          </a:p>
        </p:txBody>
      </p:sp>
      <p:pic>
        <p:nvPicPr>
          <p:cNvPr id="5" name="Grafik 4" descr="Ein Bild, das Text, Logo, Schrift, Grafiken enthält.&#10;&#10;KI-generierte Inhalte können fehlerhaft sein.">
            <a:extLst>
              <a:ext uri="{FF2B5EF4-FFF2-40B4-BE49-F238E27FC236}">
                <a16:creationId xmlns:a16="http://schemas.microsoft.com/office/drawing/2014/main" id="{C42DEBD4-73BD-33D8-763D-04C89030F309}"/>
              </a:ext>
            </a:extLst>
          </p:cNvPr>
          <p:cNvPicPr>
            <a:picLocks noChangeAspect="1"/>
          </p:cNvPicPr>
          <p:nvPr/>
        </p:nvPicPr>
        <p:blipFill>
          <a:blip r:embed="rId3"/>
          <a:srcRect l="16832" t="14339" r="19891" b="15749"/>
          <a:stretch/>
        </p:blipFill>
        <p:spPr>
          <a:xfrm>
            <a:off x="5511297" y="2544007"/>
            <a:ext cx="2860812" cy="3157419"/>
          </a:xfrm>
          <a:prstGeom prst="rect">
            <a:avLst/>
          </a:prstGeom>
        </p:spPr>
      </p:pic>
    </p:spTree>
    <p:extLst>
      <p:ext uri="{BB962C8B-B14F-4D97-AF65-F5344CB8AC3E}">
        <p14:creationId xmlns:p14="http://schemas.microsoft.com/office/powerpoint/2010/main" val="276344198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42B9BB-97F9-A831-A00F-03F8447D2C93}"/>
              </a:ext>
            </a:extLst>
          </p:cNvPr>
          <p:cNvSpPr>
            <a:spLocks noGrp="1"/>
          </p:cNvSpPr>
          <p:nvPr>
            <p:ph type="title"/>
          </p:nvPr>
        </p:nvSpPr>
        <p:spPr/>
        <p:txBody>
          <a:bodyPr/>
          <a:lstStyle/>
          <a:p>
            <a:r>
              <a:rPr lang="de-DE" dirty="0">
                <a:latin typeface="Arial"/>
                <a:cs typeface="Arial"/>
              </a:rPr>
              <a:t>Kursbesprechung</a:t>
            </a:r>
            <a:endParaRPr lang="de-DE" dirty="0"/>
          </a:p>
        </p:txBody>
      </p:sp>
      <p:sp>
        <p:nvSpPr>
          <p:cNvPr id="3" name="Inhaltsplatzhalter 2">
            <a:extLst>
              <a:ext uri="{FF2B5EF4-FFF2-40B4-BE49-F238E27FC236}">
                <a16:creationId xmlns:a16="http://schemas.microsoft.com/office/drawing/2014/main" id="{27CBC614-7AE4-7A85-88E5-2C0763E2FCD0}"/>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Bitte evaluieren Sie die Kurspläne anhand der Fragen:</a:t>
            </a:r>
            <a:endParaRPr lang="de-DE" dirty="0"/>
          </a:p>
          <a:p>
            <a:pPr>
              <a:buFont typeface="Arial"/>
            </a:pPr>
            <a:r>
              <a:rPr lang="de-DE" dirty="0">
                <a:latin typeface="Arial"/>
                <a:cs typeface="Arial"/>
              </a:rPr>
              <a:t>Sind die Lernziele klar und realisierbar?</a:t>
            </a:r>
            <a:endParaRPr lang="de-DE" dirty="0"/>
          </a:p>
          <a:p>
            <a:pPr>
              <a:buFont typeface="Arial"/>
            </a:pPr>
            <a:r>
              <a:rPr lang="de-DE" dirty="0">
                <a:latin typeface="Arial"/>
                <a:cs typeface="Arial"/>
              </a:rPr>
              <a:t>Ist der Zeitplan angemessen?</a:t>
            </a:r>
            <a:endParaRPr lang="de-DE" dirty="0"/>
          </a:p>
          <a:p>
            <a:pPr>
              <a:buFont typeface="Arial"/>
            </a:pPr>
            <a:r>
              <a:rPr lang="de-DE" dirty="0">
                <a:latin typeface="Arial"/>
                <a:cs typeface="Arial"/>
              </a:rPr>
              <a:t>Wurden alle erforderlichen Ressourcen </a:t>
            </a:r>
            <a:r>
              <a:rPr lang="de-DE" dirty="0" err="1">
                <a:latin typeface="Arial"/>
                <a:cs typeface="Arial"/>
              </a:rPr>
              <a:t>berücksichtigt</a:t>
            </a:r>
            <a:r>
              <a:rPr lang="de-DE" dirty="0">
                <a:latin typeface="Arial"/>
                <a:cs typeface="Arial"/>
              </a:rPr>
              <a:t>?</a:t>
            </a:r>
            <a:endParaRPr lang="de-DE" dirty="0"/>
          </a:p>
          <a:p>
            <a:pPr>
              <a:buFont typeface="Arial"/>
            </a:pPr>
            <a:r>
              <a:rPr lang="de-DE" dirty="0">
                <a:latin typeface="Arial"/>
                <a:cs typeface="Arial"/>
              </a:rPr>
              <a:t>Passt das Kurskonzept zur Zielgruppe?</a:t>
            </a:r>
            <a:endParaRPr lang="de-DE" dirty="0"/>
          </a:p>
          <a:p>
            <a:pPr>
              <a:buFont typeface="Arial"/>
              <a:buChar char="•"/>
            </a:pPr>
            <a:r>
              <a:rPr lang="de-DE" dirty="0">
                <a:latin typeface="Arial"/>
                <a:cs typeface="Arial"/>
              </a:rPr>
              <a:t>Wie ist der Aufbau des Kurses?</a:t>
            </a:r>
            <a:endParaRPr lang="de-DE" dirty="0"/>
          </a:p>
          <a:p>
            <a:pPr>
              <a:buFont typeface="Arial"/>
              <a:buChar char="•"/>
            </a:pPr>
            <a:r>
              <a:rPr lang="de-DE" dirty="0">
                <a:latin typeface="Arial"/>
                <a:cs typeface="Arial"/>
              </a:rPr>
              <a:t>Gibt es sonst noch etwas, das Sie </a:t>
            </a:r>
            <a:r>
              <a:rPr lang="de-DE" dirty="0" err="1">
                <a:latin typeface="Arial"/>
                <a:cs typeface="Arial"/>
              </a:rPr>
              <a:t>ändern</a:t>
            </a:r>
            <a:r>
              <a:rPr lang="de-DE" dirty="0">
                <a:latin typeface="Arial"/>
                <a:cs typeface="Arial"/>
              </a:rPr>
              <a:t> </a:t>
            </a:r>
            <a:r>
              <a:rPr lang="de-DE" dirty="0" err="1">
                <a:latin typeface="Arial"/>
                <a:cs typeface="Arial"/>
              </a:rPr>
              <a:t>würden</a:t>
            </a:r>
            <a:r>
              <a:rPr lang="de-DE" dirty="0">
                <a:latin typeface="Arial"/>
                <a:cs typeface="Arial"/>
              </a:rPr>
              <a:t>? </a:t>
            </a:r>
            <a:endParaRPr lang="de-DE"/>
          </a:p>
          <a:p>
            <a:pPr marL="0" indent="0">
              <a:buNone/>
            </a:pPr>
            <a:endParaRPr lang="de-DE" dirty="0"/>
          </a:p>
        </p:txBody>
      </p:sp>
      <p:sp>
        <p:nvSpPr>
          <p:cNvPr id="4" name="Fußzeilenplatzhalter 3">
            <a:extLst>
              <a:ext uri="{FF2B5EF4-FFF2-40B4-BE49-F238E27FC236}">
                <a16:creationId xmlns:a16="http://schemas.microsoft.com/office/drawing/2014/main" id="{71BEF285-0294-D5D2-F07A-5BF4E80DF0E7}"/>
              </a:ext>
            </a:extLst>
          </p:cNvPr>
          <p:cNvSpPr>
            <a:spLocks noGrp="1"/>
          </p:cNvSpPr>
          <p:nvPr>
            <p:ph type="ftr" sz="quarter" idx="11"/>
          </p:nvPr>
        </p:nvSpPr>
        <p:spPr/>
        <p:txBody>
          <a:bodyPr/>
          <a:lstStyle/>
          <a:p>
            <a:r>
              <a:rPr lang="de-DE"/>
              <a:t>9</a:t>
            </a:r>
          </a:p>
        </p:txBody>
      </p:sp>
    </p:spTree>
    <p:extLst>
      <p:ext uri="{BB962C8B-B14F-4D97-AF65-F5344CB8AC3E}">
        <p14:creationId xmlns:p14="http://schemas.microsoft.com/office/powerpoint/2010/main" val="329574972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545FFA-B49D-76F1-D2F7-D0734771E0E9}"/>
              </a:ext>
            </a:extLst>
          </p:cNvPr>
          <p:cNvSpPr>
            <a:spLocks noGrp="1"/>
          </p:cNvSpPr>
          <p:nvPr>
            <p:ph type="title"/>
          </p:nvPr>
        </p:nvSpPr>
        <p:spPr/>
        <p:txBody>
          <a:bodyPr/>
          <a:lstStyle/>
          <a:p>
            <a:r>
              <a:rPr lang="de-DE" dirty="0">
                <a:latin typeface="Arial"/>
                <a:cs typeface="Arial"/>
              </a:rPr>
              <a:t>Feedback</a:t>
            </a:r>
            <a:endParaRPr lang="de-DE" dirty="0"/>
          </a:p>
        </p:txBody>
      </p:sp>
      <p:sp>
        <p:nvSpPr>
          <p:cNvPr id="3" name="Inhaltsplatzhalter 2">
            <a:extLst>
              <a:ext uri="{FF2B5EF4-FFF2-40B4-BE49-F238E27FC236}">
                <a16:creationId xmlns:a16="http://schemas.microsoft.com/office/drawing/2014/main" id="{28F101EB-E4A9-4731-74C3-0FCF64212793}"/>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Die Sandwich-Methode</a:t>
            </a:r>
            <a:endParaRPr lang="de-DE" b="1" dirty="0"/>
          </a:p>
          <a:p>
            <a:pPr marL="457200" indent="-457200"/>
            <a:r>
              <a:rPr lang="de-DE" dirty="0">
                <a:latin typeface="Arial"/>
                <a:cs typeface="Arial"/>
              </a:rPr>
              <a:t>Positiver Einstieg</a:t>
            </a:r>
            <a:endParaRPr lang="de-DE" dirty="0"/>
          </a:p>
          <a:p>
            <a:pPr lvl="1"/>
            <a:r>
              <a:rPr lang="de-DE" dirty="0">
                <a:latin typeface="Arial"/>
                <a:cs typeface="Arial"/>
              </a:rPr>
              <a:t>Lob oder Anerkennung</a:t>
            </a:r>
            <a:endParaRPr lang="de-DE" dirty="0"/>
          </a:p>
          <a:p>
            <a:pPr marL="0" indent="0">
              <a:buNone/>
            </a:pPr>
            <a:r>
              <a:rPr lang="de-DE" sz="1200" dirty="0">
                <a:latin typeface="Arial"/>
                <a:cs typeface="Arial"/>
              </a:rPr>
              <a:t> </a:t>
            </a:r>
          </a:p>
          <a:p>
            <a:pPr marL="457200" indent="-457200"/>
            <a:r>
              <a:rPr lang="de-DE" dirty="0">
                <a:latin typeface="Arial"/>
                <a:cs typeface="Arial"/>
              </a:rPr>
              <a:t>Konstruktive Kritik</a:t>
            </a:r>
            <a:endParaRPr lang="de-DE" dirty="0"/>
          </a:p>
          <a:p>
            <a:pPr lvl="1"/>
            <a:r>
              <a:rPr lang="de-DE" dirty="0">
                <a:latin typeface="Arial"/>
                <a:cs typeface="Arial"/>
              </a:rPr>
              <a:t>Verbesserungspotenzial konkret benennen</a:t>
            </a:r>
            <a:endParaRPr lang="de-DE" dirty="0"/>
          </a:p>
          <a:p>
            <a:pPr marL="0" indent="0">
              <a:buNone/>
            </a:pPr>
            <a:r>
              <a:rPr lang="de-DE" sz="1200" dirty="0">
                <a:latin typeface="Arial"/>
                <a:cs typeface="Arial"/>
              </a:rPr>
              <a:t> </a:t>
            </a:r>
          </a:p>
          <a:p>
            <a:pPr marL="457200" indent="-457200"/>
            <a:r>
              <a:rPr lang="de-DE" dirty="0">
                <a:latin typeface="Arial"/>
                <a:cs typeface="Arial"/>
              </a:rPr>
              <a:t>Positiver Abschluss</a:t>
            </a:r>
            <a:endParaRPr lang="de-DE" dirty="0"/>
          </a:p>
          <a:p>
            <a:pPr lvl="1"/>
            <a:r>
              <a:rPr lang="de-DE" dirty="0">
                <a:latin typeface="Arial"/>
                <a:cs typeface="Arial"/>
              </a:rPr>
              <a:t>Ermutigung oder Motivation</a:t>
            </a:r>
            <a:endParaRPr lang="de-DE" dirty="0"/>
          </a:p>
          <a:p>
            <a:pPr marL="457200" indent="-457200"/>
            <a:endParaRPr lang="de-DE" dirty="0"/>
          </a:p>
        </p:txBody>
      </p:sp>
      <p:sp>
        <p:nvSpPr>
          <p:cNvPr id="4" name="Fußzeilenplatzhalter 3">
            <a:extLst>
              <a:ext uri="{FF2B5EF4-FFF2-40B4-BE49-F238E27FC236}">
                <a16:creationId xmlns:a16="http://schemas.microsoft.com/office/drawing/2014/main" id="{EF96B883-8AC5-A8B2-07DB-24A3A80E4AAC}"/>
              </a:ext>
            </a:extLst>
          </p:cNvPr>
          <p:cNvSpPr>
            <a:spLocks noGrp="1"/>
          </p:cNvSpPr>
          <p:nvPr>
            <p:ph type="ftr" sz="quarter" idx="11"/>
          </p:nvPr>
        </p:nvSpPr>
        <p:spPr/>
        <p:txBody>
          <a:bodyPr/>
          <a:lstStyle/>
          <a:p>
            <a:r>
              <a:rPr lang="de-DE"/>
              <a:t>4</a:t>
            </a:r>
          </a:p>
        </p:txBody>
      </p:sp>
    </p:spTree>
    <p:extLst>
      <p:ext uri="{BB962C8B-B14F-4D97-AF65-F5344CB8AC3E}">
        <p14:creationId xmlns:p14="http://schemas.microsoft.com/office/powerpoint/2010/main" val="720190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DBC4E6-86CB-60A2-4C99-97935F180679}"/>
              </a:ext>
            </a:extLst>
          </p:cNvPr>
          <p:cNvSpPr>
            <a:spLocks noGrp="1"/>
          </p:cNvSpPr>
          <p:nvPr>
            <p:ph type="title"/>
          </p:nvPr>
        </p:nvSpPr>
        <p:spPr/>
        <p:txBody>
          <a:bodyPr/>
          <a:lstStyle/>
          <a:p>
            <a:r>
              <a:rPr lang="de-DE" dirty="0">
                <a:latin typeface="Arial"/>
                <a:cs typeface="Arial"/>
              </a:rPr>
              <a:t>Feedback</a:t>
            </a:r>
            <a:endParaRPr lang="de-DE" dirty="0"/>
          </a:p>
        </p:txBody>
      </p:sp>
      <p:sp>
        <p:nvSpPr>
          <p:cNvPr id="3" name="Inhaltsplatzhalter 2">
            <a:extLst>
              <a:ext uri="{FF2B5EF4-FFF2-40B4-BE49-F238E27FC236}">
                <a16:creationId xmlns:a16="http://schemas.microsoft.com/office/drawing/2014/main" id="{C022DF11-01AF-322C-56DA-F75DA6257E37}"/>
              </a:ext>
            </a:extLst>
          </p:cNvPr>
          <p:cNvSpPr>
            <a:spLocks noGrp="1"/>
          </p:cNvSpPr>
          <p:nvPr>
            <p:ph idx="1"/>
          </p:nvPr>
        </p:nvSpPr>
        <p:spPr/>
        <p:txBody>
          <a:bodyPr vert="horz" lIns="91440" tIns="45720" rIns="91440" bIns="45720" rtlCol="0" anchor="t">
            <a:normAutofit/>
          </a:bodyPr>
          <a:lstStyle/>
          <a:p>
            <a:pPr marL="0" indent="0">
              <a:buNone/>
            </a:pPr>
            <a:r>
              <a:rPr lang="de-DE" b="1" dirty="0">
                <a:latin typeface="Arial"/>
                <a:cs typeface="Arial"/>
              </a:rPr>
              <a:t>Die richtige Wortwahl</a:t>
            </a:r>
            <a:endParaRPr lang="de-DE" b="1" dirty="0"/>
          </a:p>
          <a:p>
            <a:pPr marL="457200" indent="-457200"/>
            <a:r>
              <a:rPr lang="de-DE" dirty="0">
                <a:latin typeface="Arial"/>
                <a:cs typeface="Arial"/>
              </a:rPr>
              <a:t>Ich-Botschaften verwenden</a:t>
            </a:r>
          </a:p>
          <a:p>
            <a:pPr lvl="1"/>
            <a:r>
              <a:rPr lang="de-DE" dirty="0">
                <a:latin typeface="Arial"/>
                <a:cs typeface="Arial"/>
              </a:rPr>
              <a:t>„Ich habe den Eindruck, </a:t>
            </a:r>
            <a:r>
              <a:rPr lang="de-DE" dirty="0" err="1">
                <a:latin typeface="Arial"/>
                <a:cs typeface="Arial"/>
              </a:rPr>
              <a:t>dass.</a:t>
            </a:r>
            <a:r>
              <a:rPr lang="de-DE" dirty="0">
                <a:latin typeface="Arial"/>
                <a:cs typeface="Arial"/>
              </a:rPr>
              <a:t>." </a:t>
            </a:r>
            <a:endParaRPr lang="de-DE" dirty="0"/>
          </a:p>
          <a:p>
            <a:pPr marL="457200" lvl="1" indent="0">
              <a:buNone/>
            </a:pPr>
            <a:r>
              <a:rPr lang="de-DE" dirty="0">
                <a:latin typeface="Arial"/>
                <a:cs typeface="Arial"/>
              </a:rPr>
              <a:t>statt „Du machst immer…“</a:t>
            </a:r>
            <a:endParaRPr lang="de-DE" dirty="0"/>
          </a:p>
          <a:p>
            <a:pPr marL="0" indent="0">
              <a:buNone/>
            </a:pPr>
            <a:endParaRPr lang="de-DE" dirty="0">
              <a:latin typeface="Arial"/>
              <a:cs typeface="Arial"/>
            </a:endParaRPr>
          </a:p>
          <a:p>
            <a:pPr marL="457200" indent="-457200"/>
            <a:r>
              <a:rPr lang="de-DE" dirty="0">
                <a:latin typeface="Arial"/>
                <a:cs typeface="Arial"/>
              </a:rPr>
              <a:t>Klar und konkret bleiben</a:t>
            </a:r>
            <a:endParaRPr lang="de-DE" dirty="0"/>
          </a:p>
          <a:p>
            <a:pPr lvl="1"/>
            <a:r>
              <a:rPr lang="de-DE" dirty="0">
                <a:latin typeface="Arial"/>
                <a:cs typeface="Arial"/>
              </a:rPr>
              <a:t>z. B. „Mir ist aufgefallen, dass…“</a:t>
            </a:r>
            <a:endParaRPr lang="de-DE" dirty="0"/>
          </a:p>
          <a:p>
            <a:pPr marL="0" indent="0">
              <a:buNone/>
            </a:pPr>
            <a:endParaRPr lang="de-DE" dirty="0"/>
          </a:p>
          <a:p>
            <a:pPr marL="457200" indent="-457200"/>
            <a:endParaRPr lang="de-DE" dirty="0">
              <a:latin typeface="Arial"/>
              <a:cs typeface="Arial"/>
            </a:endParaRPr>
          </a:p>
        </p:txBody>
      </p:sp>
      <p:sp>
        <p:nvSpPr>
          <p:cNvPr id="4" name="Fußzeilenplatzhalter 3">
            <a:extLst>
              <a:ext uri="{FF2B5EF4-FFF2-40B4-BE49-F238E27FC236}">
                <a16:creationId xmlns:a16="http://schemas.microsoft.com/office/drawing/2014/main" id="{9AC16E2D-E968-5EFB-F2DA-15E0155CA1C0}"/>
              </a:ext>
            </a:extLst>
          </p:cNvPr>
          <p:cNvSpPr>
            <a:spLocks noGrp="1"/>
          </p:cNvSpPr>
          <p:nvPr>
            <p:ph type="ftr" sz="quarter" idx="11"/>
          </p:nvPr>
        </p:nvSpPr>
        <p:spPr/>
        <p:txBody>
          <a:bodyPr/>
          <a:lstStyle/>
          <a:p>
            <a:r>
              <a:rPr lang="de-DE"/>
              <a:t>5</a:t>
            </a:r>
          </a:p>
        </p:txBody>
      </p:sp>
      <p:pic>
        <p:nvPicPr>
          <p:cNvPr id="5" name="Grafik 4" descr="Ein Bild, das Text, Logo, Clipart, Design enthält.&#10;&#10;KI-generierte Inhalte können fehlerhaft sein.">
            <a:extLst>
              <a:ext uri="{FF2B5EF4-FFF2-40B4-BE49-F238E27FC236}">
                <a16:creationId xmlns:a16="http://schemas.microsoft.com/office/drawing/2014/main" id="{E89E55E5-BAA6-8281-C2B4-FE11F7BB4B58}"/>
              </a:ext>
            </a:extLst>
          </p:cNvPr>
          <p:cNvPicPr>
            <a:picLocks noChangeAspect="1"/>
          </p:cNvPicPr>
          <p:nvPr/>
        </p:nvPicPr>
        <p:blipFill>
          <a:blip r:embed="rId3"/>
          <a:srcRect l="14722" t="16183" r="16250" b="15585"/>
          <a:stretch/>
        </p:blipFill>
        <p:spPr>
          <a:xfrm>
            <a:off x="6276975" y="890751"/>
            <a:ext cx="4429127" cy="4365054"/>
          </a:xfrm>
          <a:prstGeom prst="rect">
            <a:avLst/>
          </a:prstGeom>
        </p:spPr>
      </p:pic>
    </p:spTree>
    <p:extLst>
      <p:ext uri="{BB962C8B-B14F-4D97-AF65-F5344CB8AC3E}">
        <p14:creationId xmlns:p14="http://schemas.microsoft.com/office/powerpoint/2010/main" val="2324813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F065C1-5E2C-7B93-9FE5-8A792D6CBDCB}"/>
              </a:ext>
            </a:extLst>
          </p:cNvPr>
          <p:cNvSpPr>
            <a:spLocks noGrp="1"/>
          </p:cNvSpPr>
          <p:nvPr>
            <p:ph type="ctrTitle"/>
          </p:nvPr>
        </p:nvSpPr>
        <p:spPr>
          <a:xfrm>
            <a:off x="1521125" y="1500000"/>
            <a:ext cx="9144000" cy="650000"/>
          </a:xfrm>
        </p:spPr>
        <p:txBody>
          <a:bodyPr anchor="b">
            <a:normAutofit/>
          </a:bodyPr>
          <a:lstStyle/>
          <a:p>
            <a:r>
              <a:rPr lang="de-DE" sz="2400" b="1" dirty="0">
                <a:solidFill>
                  <a:srgbClr val="7030A0"/>
                </a:solidFill>
                <a:latin typeface="Arial"/>
                <a:cs typeface="Arial"/>
              </a:rPr>
              <a:t>Tag 4</a:t>
            </a:r>
            <a:endParaRPr lang="de-DE" sz="2400" b="1" dirty="0">
              <a:solidFill>
                <a:srgbClr val="7030A0"/>
              </a:solidFill>
            </a:endParaRPr>
          </a:p>
        </p:txBody>
      </p:sp>
      <p:sp>
        <p:nvSpPr>
          <p:cNvPr id="3" name="Untertitel 2">
            <a:extLst>
              <a:ext uri="{FF2B5EF4-FFF2-40B4-BE49-F238E27FC236}">
                <a16:creationId xmlns:a16="http://schemas.microsoft.com/office/drawing/2014/main" id="{39E74F91-76B1-BE37-0F34-C6D9CBC1AA04}"/>
              </a:ext>
            </a:extLst>
          </p:cNvPr>
          <p:cNvSpPr>
            <a:spLocks noGrp="1"/>
          </p:cNvSpPr>
          <p:nvPr>
            <p:ph type="subTitle" idx="1"/>
          </p:nvPr>
        </p:nvSpPr>
        <p:spPr>
          <a:xfrm>
            <a:off x="1518788" y="3090055"/>
            <a:ext cx="9144000" cy="1655762"/>
          </a:xfrm>
        </p:spPr>
        <p:txBody>
          <a:bodyPr vert="horz" lIns="91440" tIns="45720" rIns="91440" bIns="45720" rtlCol="0" anchor="t">
            <a:normAutofit/>
          </a:bodyPr>
          <a:lstStyle/>
          <a:p>
            <a:r>
              <a:rPr lang="de-DE" sz="5400" b="1" dirty="0">
                <a:solidFill>
                  <a:srgbClr val="7030A0"/>
                </a:solidFill>
                <a:latin typeface="Arial"/>
                <a:cs typeface="Arial"/>
              </a:rPr>
              <a:t>Feedback einholen &amp; Feedback geben (online)</a:t>
            </a:r>
            <a:endParaRPr lang="de-DE" sz="5400" b="1">
              <a:solidFill>
                <a:srgbClr val="7030A0"/>
              </a:solidFill>
            </a:endParaRPr>
          </a:p>
        </p:txBody>
      </p:sp>
    </p:spTree>
    <p:extLst>
      <p:ext uri="{BB962C8B-B14F-4D97-AF65-F5344CB8AC3E}">
        <p14:creationId xmlns:p14="http://schemas.microsoft.com/office/powerpoint/2010/main" val="127139025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1DA4E3-EB4C-FC47-D2AE-B461FB8D4EA3}"/>
              </a:ext>
            </a:extLst>
          </p:cNvPr>
          <p:cNvSpPr>
            <a:spLocks noGrp="1"/>
          </p:cNvSpPr>
          <p:nvPr>
            <p:ph type="title"/>
          </p:nvPr>
        </p:nvSpPr>
        <p:spPr/>
        <p:txBody>
          <a:bodyPr/>
          <a:lstStyle/>
          <a:p>
            <a:r>
              <a:rPr lang="de-DE" dirty="0">
                <a:latin typeface="Arial"/>
                <a:cs typeface="Arial"/>
              </a:rPr>
              <a:t>Inhalt</a:t>
            </a:r>
            <a:endParaRPr lang="de-DE" dirty="0"/>
          </a:p>
        </p:txBody>
      </p:sp>
      <p:sp>
        <p:nvSpPr>
          <p:cNvPr id="3" name="Inhaltsplatzhalter 2">
            <a:extLst>
              <a:ext uri="{FF2B5EF4-FFF2-40B4-BE49-F238E27FC236}">
                <a16:creationId xmlns:a16="http://schemas.microsoft.com/office/drawing/2014/main" id="{F3586CC1-C103-1AD1-DEBC-64EE30040AB6}"/>
              </a:ext>
            </a:extLst>
          </p:cNvPr>
          <p:cNvSpPr>
            <a:spLocks noGrp="1"/>
          </p:cNvSpPr>
          <p:nvPr>
            <p:ph idx="1"/>
          </p:nvPr>
        </p:nvSpPr>
        <p:spPr/>
        <p:txBody>
          <a:bodyPr vert="horz" lIns="91440" tIns="45720" rIns="91440" bIns="45720" rtlCol="0" anchor="t">
            <a:normAutofit/>
          </a:bodyPr>
          <a:lstStyle/>
          <a:p>
            <a:pPr marL="0" indent="0">
              <a:buNone/>
            </a:pPr>
            <a:r>
              <a:rPr lang="de-DE" dirty="0">
                <a:latin typeface="Arial"/>
                <a:cs typeface="Arial"/>
              </a:rPr>
              <a:t>24 UE in 5 Workshoptagen – Foliennummern in Klammer</a:t>
            </a:r>
          </a:p>
          <a:p>
            <a:pPr lvl="1">
              <a:buFont typeface="Courier New" panose="020B0604020202020204" pitchFamily="34" charset="0"/>
              <a:buChar char="o"/>
            </a:pPr>
            <a:r>
              <a:rPr lang="de-DE" dirty="0">
                <a:latin typeface="Arial"/>
                <a:cs typeface="Arial"/>
              </a:rPr>
              <a:t>Tag 1: Das eigene Potenzial entdecken (5)</a:t>
            </a:r>
          </a:p>
          <a:p>
            <a:pPr lvl="1">
              <a:buFont typeface="Courier New" panose="020B0604020202020204" pitchFamily="34" charset="0"/>
              <a:buChar char="o"/>
            </a:pPr>
            <a:r>
              <a:rPr lang="de-DE" dirty="0">
                <a:latin typeface="Arial"/>
                <a:cs typeface="Arial"/>
              </a:rPr>
              <a:t>Tag 2: Ziele &amp; Unterrichtsgestaltung (44)</a:t>
            </a:r>
          </a:p>
          <a:p>
            <a:pPr lvl="1">
              <a:buFont typeface="Courier New" panose="020B0604020202020204" pitchFamily="34" charset="0"/>
              <a:buChar char="o"/>
            </a:pPr>
            <a:r>
              <a:rPr lang="de-DE" dirty="0">
                <a:latin typeface="Arial"/>
                <a:cs typeface="Arial"/>
              </a:rPr>
              <a:t>Tag 3: Gruppendynamik &amp; Onlineunterrichtsmethoden (75)</a:t>
            </a:r>
          </a:p>
          <a:p>
            <a:pPr lvl="1">
              <a:buFont typeface="Courier New" panose="020B0604020202020204" pitchFamily="34" charset="0"/>
              <a:buChar char="o"/>
            </a:pPr>
            <a:r>
              <a:rPr lang="de-DE" dirty="0">
                <a:latin typeface="Arial"/>
                <a:cs typeface="Arial"/>
              </a:rPr>
              <a:t>Tag 4: Feedback einholen &amp; Feedback geben – online (91)</a:t>
            </a:r>
          </a:p>
          <a:p>
            <a:pPr lvl="1">
              <a:buFont typeface="Courier New" panose="020B0604020202020204" pitchFamily="34" charset="0"/>
              <a:buChar char="o"/>
            </a:pPr>
            <a:r>
              <a:rPr lang="de-DE" dirty="0">
                <a:latin typeface="Arial"/>
                <a:cs typeface="Arial"/>
              </a:rPr>
              <a:t>Tag 5: Präsentation &amp; Evaluierung – ohne Foliensatz</a:t>
            </a:r>
          </a:p>
          <a:p>
            <a:pPr lvl="1">
              <a:buFont typeface="Courier New" panose="020B0604020202020204" pitchFamily="34" charset="0"/>
              <a:buChar char="o"/>
            </a:pPr>
            <a:endParaRPr lang="de-DE" dirty="0">
              <a:latin typeface="Arial"/>
              <a:cs typeface="Arial"/>
            </a:endParaRPr>
          </a:p>
        </p:txBody>
      </p:sp>
      <p:sp>
        <p:nvSpPr>
          <p:cNvPr id="5" name="Fußzeilenplatzhalter 4">
            <a:extLst>
              <a:ext uri="{FF2B5EF4-FFF2-40B4-BE49-F238E27FC236}">
                <a16:creationId xmlns:a16="http://schemas.microsoft.com/office/drawing/2014/main" id="{ECF021C2-06C3-65E5-0814-0EF478C725FA}"/>
              </a:ext>
            </a:extLst>
          </p:cNvPr>
          <p:cNvSpPr>
            <a:spLocks noGrp="1"/>
          </p:cNvSpPr>
          <p:nvPr>
            <p:ph type="ftr" sz="quarter" idx="11"/>
          </p:nvPr>
        </p:nvSpPr>
        <p:spPr/>
        <p:txBody>
          <a:bodyPr/>
          <a:lstStyle/>
          <a:p>
            <a:r>
              <a:rPr lang="de-DE"/>
              <a:t>2</a:t>
            </a:r>
          </a:p>
        </p:txBody>
      </p:sp>
    </p:spTree>
    <p:extLst>
      <p:ext uri="{BB962C8B-B14F-4D97-AF65-F5344CB8AC3E}">
        <p14:creationId xmlns:p14="http://schemas.microsoft.com/office/powerpoint/2010/main" val="243089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F065C1-5E2C-7B93-9FE5-8A792D6CBDCB}"/>
              </a:ext>
            </a:extLst>
          </p:cNvPr>
          <p:cNvSpPr>
            <a:spLocks noGrp="1"/>
          </p:cNvSpPr>
          <p:nvPr>
            <p:ph type="ctrTitle"/>
          </p:nvPr>
        </p:nvSpPr>
        <p:spPr>
          <a:xfrm>
            <a:off x="1521125" y="1500000"/>
            <a:ext cx="9144000" cy="650000"/>
          </a:xfrm>
        </p:spPr>
        <p:txBody>
          <a:bodyPr anchor="b">
            <a:normAutofit/>
          </a:bodyPr>
          <a:lstStyle/>
          <a:p>
            <a:r>
              <a:rPr lang="de-DE" sz="2400" b="1" dirty="0">
                <a:solidFill>
                  <a:srgbClr val="7030A0"/>
                </a:solidFill>
                <a:latin typeface="Arial"/>
                <a:cs typeface="Arial"/>
              </a:rPr>
              <a:t>Tag 1</a:t>
            </a:r>
            <a:endParaRPr lang="de-DE" sz="2400" b="1" dirty="0">
              <a:solidFill>
                <a:srgbClr val="7030A0"/>
              </a:solidFill>
            </a:endParaRPr>
          </a:p>
        </p:txBody>
      </p:sp>
      <p:sp>
        <p:nvSpPr>
          <p:cNvPr id="3" name="Untertitel 2">
            <a:extLst>
              <a:ext uri="{FF2B5EF4-FFF2-40B4-BE49-F238E27FC236}">
                <a16:creationId xmlns:a16="http://schemas.microsoft.com/office/drawing/2014/main" id="{39E74F91-76B1-BE37-0F34-C6D9CBC1AA04}"/>
              </a:ext>
            </a:extLst>
          </p:cNvPr>
          <p:cNvSpPr>
            <a:spLocks noGrp="1"/>
          </p:cNvSpPr>
          <p:nvPr>
            <p:ph type="subTitle" idx="1"/>
          </p:nvPr>
        </p:nvSpPr>
        <p:spPr>
          <a:xfrm>
            <a:off x="1518788" y="2994805"/>
            <a:ext cx="9144000" cy="1655762"/>
          </a:xfrm>
        </p:spPr>
        <p:txBody>
          <a:bodyPr vert="horz" lIns="91440" tIns="45720" rIns="91440" bIns="45720" rtlCol="0" anchor="t">
            <a:normAutofit/>
          </a:bodyPr>
          <a:lstStyle/>
          <a:p>
            <a:r>
              <a:rPr lang="de-DE" sz="5400" b="1" dirty="0">
                <a:solidFill>
                  <a:srgbClr val="7030A0"/>
                </a:solidFill>
                <a:latin typeface="Arial"/>
                <a:cs typeface="Arial"/>
              </a:rPr>
              <a:t>Das eigene Potenzial entdecken</a:t>
            </a:r>
            <a:endParaRPr lang="de-DE" sz="5400" b="1" dirty="0">
              <a:solidFill>
                <a:srgbClr val="7030A0"/>
              </a:solidFill>
            </a:endParaRPr>
          </a:p>
        </p:txBody>
      </p:sp>
    </p:spTree>
    <p:extLst>
      <p:ext uri="{BB962C8B-B14F-4D97-AF65-F5344CB8AC3E}">
        <p14:creationId xmlns:p14="http://schemas.microsoft.com/office/powerpoint/2010/main" val="127139025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3271</Words>
  <Application>Microsoft Office PowerPoint</Application>
  <PresentationFormat>Breitbild</PresentationFormat>
  <Paragraphs>360</Paragraphs>
  <Slides>41</Slides>
  <Notes>27</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41</vt:i4>
      </vt:variant>
    </vt:vector>
  </HeadingPairs>
  <TitlesOfParts>
    <vt:vector size="49" baseType="lpstr">
      <vt:lpstr>Aptos</vt:lpstr>
      <vt:lpstr>Aptos Display</vt:lpstr>
      <vt:lpstr>Arial</vt:lpstr>
      <vt:lpstr>Calibri</vt:lpstr>
      <vt:lpstr>Courier New</vt:lpstr>
      <vt:lpstr>Symbol</vt:lpstr>
      <vt:lpstr>Wingdings</vt:lpstr>
      <vt:lpstr>Office</vt:lpstr>
      <vt:lpstr>PowerPoint-Präsentation</vt:lpstr>
      <vt:lpstr>Ziel</vt:lpstr>
      <vt:lpstr>Ablauf</vt:lpstr>
      <vt:lpstr>Programm</vt:lpstr>
      <vt:lpstr>Ziele</vt:lpstr>
      <vt:lpstr>Regeln</vt:lpstr>
      <vt:lpstr>Kennenlernübung</vt:lpstr>
      <vt:lpstr>Was fällt Ihnen dazu ein?</vt:lpstr>
      <vt:lpstr>"Intergenerationelles Lernen (IGL) ist überall dort, wo Menschen aller Altersgruppen miteinander und voneinander lernen können."</vt:lpstr>
      <vt:lpstr>Familiäre Verhältnisse im Wandel</vt:lpstr>
      <vt:lpstr>Familiäre Verhältnisse im Wandel</vt:lpstr>
      <vt:lpstr>Wissensweitergabe im Wandel</vt:lpstr>
      <vt:lpstr>Demografischer Wandel</vt:lpstr>
      <vt:lpstr>Wie kann die immer größer werdende Kluft zwischen den Generationen verhindert werden?</vt:lpstr>
      <vt:lpstr>Intergenerationelles Lernen</vt:lpstr>
      <vt:lpstr>Intergenerationelles Lernen</vt:lpstr>
      <vt:lpstr>Was ist intergenerationelles Lernen?</vt:lpstr>
      <vt:lpstr>Entstehung von intergenerationellem Lernen</vt:lpstr>
      <vt:lpstr>Intergenerationelles Lernen</vt:lpstr>
      <vt:lpstr>Weshalb ist die ältere Generation für intergenerationelles Lernen von großer Wichtigkeit?</vt:lpstr>
      <vt:lpstr>Wichtigkeit der älteren Generation</vt:lpstr>
      <vt:lpstr>Wichtigkeit der älteren Generation</vt:lpstr>
      <vt:lpstr>Selbstreflexionstool</vt:lpstr>
      <vt:lpstr>Selbstreflexionstool</vt:lpstr>
      <vt:lpstr>„Niemand weiß, was er kann, bis er es probiert hat.“ </vt:lpstr>
      <vt:lpstr>Übung</vt:lpstr>
      <vt:lpstr>Pünktlichkeit ist heute weniger relevant als früher.</vt:lpstr>
      <vt:lpstr>Früher gab es Männer und Frauen, heute scheint das komplizierter geworden zu sein.</vt:lpstr>
      <vt:lpstr>Verantwortungsbewusstsein bedeutet, Fehler zuzugeben und aus ihnen zu lernen.</vt:lpstr>
      <vt:lpstr>Werte</vt:lpstr>
      <vt:lpstr>Werte</vt:lpstr>
      <vt:lpstr>Werte und Generationen</vt:lpstr>
      <vt:lpstr>Werte und Generationen</vt:lpstr>
      <vt:lpstr>Werte und Generationen</vt:lpstr>
      <vt:lpstr>Werte und Generationen</vt:lpstr>
      <vt:lpstr>Werte und Generationen</vt:lpstr>
      <vt:lpstr>Werte und Generationen</vt:lpstr>
      <vt:lpstr>Werte und Generationen</vt:lpstr>
      <vt:lpstr>Werte und Generationen</vt:lpstr>
      <vt:lpstr>Lernmaterial</vt:lpstr>
      <vt:lpstr>Quellenangaben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Gugganig, Stefanie (MA)</dc:creator>
  <cp:lastModifiedBy>Meyer, Jonas (PhD)</cp:lastModifiedBy>
  <cp:revision>1880</cp:revision>
  <dcterms:created xsi:type="dcterms:W3CDTF">2025-03-06T11:42:52Z</dcterms:created>
  <dcterms:modified xsi:type="dcterms:W3CDTF">2026-07-28T13:27:49Z</dcterms:modified>
</cp:coreProperties>
</file>